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notesSlides/notesSlide35.xml" ContentType="application/vnd.openxmlformats-officedocument.presentationml.notesSlide+xml"/>
  <Override PartName="/ppt/tags/tag43.xml" ContentType="application/vnd.openxmlformats-officedocument.presentationml.tags+xml"/>
  <Override PartName="/ppt/notesSlides/notesSlide36.xml" ContentType="application/vnd.openxmlformats-officedocument.presentationml.notesSlide+xml"/>
  <Override PartName="/ppt/tags/tag44.xml" ContentType="application/vnd.openxmlformats-officedocument.presentationml.tags+xml"/>
  <Override PartName="/ppt/notesSlides/notesSlide37.xml" ContentType="application/vnd.openxmlformats-officedocument.presentationml.notesSlide+xml"/>
  <Override PartName="/ppt/tags/tag4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46.xml" ContentType="application/vnd.openxmlformats-officedocument.presentationml.tags+xml"/>
  <Override PartName="/ppt/notesSlides/notesSlide40.xml" ContentType="application/vnd.openxmlformats-officedocument.presentationml.notesSlide+xml"/>
  <Override PartName="/ppt/tags/tag47.xml" ContentType="application/vnd.openxmlformats-officedocument.presentationml.tags+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14" r:id="rId5"/>
  </p:sldMasterIdLst>
  <p:notesMasterIdLst>
    <p:notesMasterId r:id="rId56"/>
  </p:notesMasterIdLst>
  <p:handoutMasterIdLst>
    <p:handoutMasterId r:id="rId57"/>
  </p:handoutMasterIdLst>
  <p:sldIdLst>
    <p:sldId id="390" r:id="rId6"/>
    <p:sldId id="392" r:id="rId7"/>
    <p:sldId id="394" r:id="rId8"/>
    <p:sldId id="393" r:id="rId9"/>
    <p:sldId id="265" r:id="rId10"/>
    <p:sldId id="343" r:id="rId11"/>
    <p:sldId id="365" r:id="rId12"/>
    <p:sldId id="339" r:id="rId13"/>
    <p:sldId id="341" r:id="rId14"/>
    <p:sldId id="348" r:id="rId15"/>
    <p:sldId id="354" r:id="rId16"/>
    <p:sldId id="355" r:id="rId17"/>
    <p:sldId id="344" r:id="rId18"/>
    <p:sldId id="340" r:id="rId19"/>
    <p:sldId id="342" r:id="rId20"/>
    <p:sldId id="347" r:id="rId21"/>
    <p:sldId id="350" r:id="rId22"/>
    <p:sldId id="351" r:id="rId23"/>
    <p:sldId id="353" r:id="rId24"/>
    <p:sldId id="345" r:id="rId25"/>
    <p:sldId id="357" r:id="rId26"/>
    <p:sldId id="358" r:id="rId27"/>
    <p:sldId id="359" r:id="rId28"/>
    <p:sldId id="360" r:id="rId29"/>
    <p:sldId id="387" r:id="rId30"/>
    <p:sldId id="388" r:id="rId31"/>
    <p:sldId id="389" r:id="rId32"/>
    <p:sldId id="364" r:id="rId33"/>
    <p:sldId id="362" r:id="rId34"/>
    <p:sldId id="363" r:id="rId35"/>
    <p:sldId id="366" r:id="rId36"/>
    <p:sldId id="367" r:id="rId37"/>
    <p:sldId id="368" r:id="rId38"/>
    <p:sldId id="369" r:id="rId39"/>
    <p:sldId id="370" r:id="rId40"/>
    <p:sldId id="371" r:id="rId41"/>
    <p:sldId id="372" r:id="rId42"/>
    <p:sldId id="373" r:id="rId43"/>
    <p:sldId id="375" r:id="rId44"/>
    <p:sldId id="384" r:id="rId45"/>
    <p:sldId id="374" r:id="rId46"/>
    <p:sldId id="377" r:id="rId47"/>
    <p:sldId id="378" r:id="rId48"/>
    <p:sldId id="379" r:id="rId49"/>
    <p:sldId id="383" r:id="rId50"/>
    <p:sldId id="380" r:id="rId51"/>
    <p:sldId id="381" r:id="rId52"/>
    <p:sldId id="385" r:id="rId53"/>
    <p:sldId id="386" r:id="rId54"/>
    <p:sldId id="338" r:id="rId55"/>
  </p:sldIdLst>
  <p:sldSz cx="9144000" cy="6858000" type="screen4x3"/>
  <p:notesSz cx="6858000" cy="9144000"/>
  <p:custDataLst>
    <p:tags r:id="rId58"/>
  </p:custDataLst>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Rowlands" initials="MR" lastIdx="3" clrIdx="0">
    <p:extLst>
      <p:ext uri="{19B8F6BF-5375-455C-9EA6-DF929625EA0E}">
        <p15:presenceInfo xmlns:p15="http://schemas.microsoft.com/office/powerpoint/2012/main" userId="S-1-5-21-3538299152-2178356403-835167861-215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D85"/>
    <a:srgbClr val="C9533F"/>
    <a:srgbClr val="EB5E57"/>
    <a:srgbClr val="37394C"/>
    <a:srgbClr val="004B00"/>
    <a:srgbClr val="257D86"/>
    <a:srgbClr val="F7A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323DD6-A7D5-B2FC-1CA9-D4147AFEDD57}" v="20" dt="2023-10-12T14:45:18.547"/>
    <p1510:client id="{8BAA93A8-FDDC-B221-AA3E-ED33E7E53A5A}" v="15" dt="2022-06-06T11:21:35.059"/>
    <p1510:client id="{A8E8CFE5-C2D4-2FAF-1FFD-503002E99214}" v="446" dt="2022-06-09T14:26:23.713"/>
    <p1510:client id="{C5611D51-1787-6552-64EF-35C41CD84276}" v="32" dt="2022-06-14T08:24:56.130"/>
    <p1510:client id="{E98BCD10-77FE-B584-D859-7738A81C2C53}" v="11" dt="2024-01-10T11:50:53.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92801" autoAdjust="0"/>
  </p:normalViewPr>
  <p:slideViewPr>
    <p:cSldViewPr snapToGrid="0" snapToObjects="1">
      <p:cViewPr varScale="1">
        <p:scale>
          <a:sx n="64" d="100"/>
          <a:sy n="64" d="100"/>
        </p:scale>
        <p:origin x="137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9" d="100"/>
          <a:sy n="69" d="100"/>
        </p:scale>
        <p:origin x="326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wakelin@socialcare.wales" userId="S::urn:spo:guest#karen.wakelin@socialcare.wales::" providerId="AD" clId="Web-{C5611D51-1787-6552-64EF-35C41CD84276}"/>
    <pc:docChg chg="modSld">
      <pc:chgData name="karen.wakelin@socialcare.wales" userId="S::urn:spo:guest#karen.wakelin@socialcare.wales::" providerId="AD" clId="Web-{C5611D51-1787-6552-64EF-35C41CD84276}" dt="2022-06-14T08:24:55.271" v="12" actId="20577"/>
      <pc:docMkLst>
        <pc:docMk/>
      </pc:docMkLst>
      <pc:sldChg chg="modSp">
        <pc:chgData name="karen.wakelin@socialcare.wales" userId="S::urn:spo:guest#karen.wakelin@socialcare.wales::" providerId="AD" clId="Web-{C5611D51-1787-6552-64EF-35C41CD84276}" dt="2022-06-14T08:23:01.968" v="5" actId="20577"/>
        <pc:sldMkLst>
          <pc:docMk/>
          <pc:sldMk cId="2158378740" sldId="341"/>
        </pc:sldMkLst>
        <pc:spChg chg="mod">
          <ac:chgData name="karen.wakelin@socialcare.wales" userId="S::urn:spo:guest#karen.wakelin@socialcare.wales::" providerId="AD" clId="Web-{C5611D51-1787-6552-64EF-35C41CD84276}" dt="2022-06-14T08:22:23.091" v="0" actId="20577"/>
          <ac:spMkLst>
            <pc:docMk/>
            <pc:sldMk cId="2158378740" sldId="341"/>
            <ac:spMk id="12" creationId="{00000000-0000-0000-0000-000000000000}"/>
          </ac:spMkLst>
        </pc:spChg>
        <pc:spChg chg="mod">
          <ac:chgData name="karen.wakelin@socialcare.wales" userId="S::urn:spo:guest#karen.wakelin@socialcare.wales::" providerId="AD" clId="Web-{C5611D51-1787-6552-64EF-35C41CD84276}" dt="2022-06-14T08:22:30.716" v="1" actId="20577"/>
          <ac:spMkLst>
            <pc:docMk/>
            <pc:sldMk cId="2158378740" sldId="341"/>
            <ac:spMk id="16" creationId="{00000000-0000-0000-0000-000000000000}"/>
          </ac:spMkLst>
        </pc:spChg>
        <pc:spChg chg="mod">
          <ac:chgData name="karen.wakelin@socialcare.wales" userId="S::urn:spo:guest#karen.wakelin@socialcare.wales::" providerId="AD" clId="Web-{C5611D51-1787-6552-64EF-35C41CD84276}" dt="2022-06-14T08:22:38.888" v="2" actId="20577"/>
          <ac:spMkLst>
            <pc:docMk/>
            <pc:sldMk cId="2158378740" sldId="341"/>
            <ac:spMk id="17" creationId="{00000000-0000-0000-0000-000000000000}"/>
          </ac:spMkLst>
        </pc:spChg>
        <pc:spChg chg="mod">
          <ac:chgData name="karen.wakelin@socialcare.wales" userId="S::urn:spo:guest#karen.wakelin@socialcare.wales::" providerId="AD" clId="Web-{C5611D51-1787-6552-64EF-35C41CD84276}" dt="2022-06-14T08:22:46.358" v="3" actId="20577"/>
          <ac:spMkLst>
            <pc:docMk/>
            <pc:sldMk cId="2158378740" sldId="341"/>
            <ac:spMk id="19" creationId="{00000000-0000-0000-0000-000000000000}"/>
          </ac:spMkLst>
        </pc:spChg>
        <pc:spChg chg="mod">
          <ac:chgData name="karen.wakelin@socialcare.wales" userId="S::urn:spo:guest#karen.wakelin@socialcare.wales::" providerId="AD" clId="Web-{C5611D51-1787-6552-64EF-35C41CD84276}" dt="2022-06-14T08:22:54.264" v="4" actId="20577"/>
          <ac:spMkLst>
            <pc:docMk/>
            <pc:sldMk cId="2158378740" sldId="341"/>
            <ac:spMk id="20" creationId="{00000000-0000-0000-0000-000000000000}"/>
          </ac:spMkLst>
        </pc:spChg>
        <pc:spChg chg="mod">
          <ac:chgData name="karen.wakelin@socialcare.wales" userId="S::urn:spo:guest#karen.wakelin@socialcare.wales::" providerId="AD" clId="Web-{C5611D51-1787-6552-64EF-35C41CD84276}" dt="2022-06-14T08:23:01.968" v="5" actId="20577"/>
          <ac:spMkLst>
            <pc:docMk/>
            <pc:sldMk cId="2158378740" sldId="341"/>
            <ac:spMk id="21" creationId="{00000000-0000-0000-0000-000000000000}"/>
          </ac:spMkLst>
        </pc:spChg>
      </pc:sldChg>
      <pc:sldChg chg="modSp">
        <pc:chgData name="karen.wakelin@socialcare.wales" userId="S::urn:spo:guest#karen.wakelin@socialcare.wales::" providerId="AD" clId="Web-{C5611D51-1787-6552-64EF-35C41CD84276}" dt="2022-06-14T08:24:03.315" v="10" actId="20577"/>
        <pc:sldMkLst>
          <pc:docMk/>
          <pc:sldMk cId="3548562127" sldId="345"/>
        </pc:sldMkLst>
        <pc:spChg chg="mod">
          <ac:chgData name="karen.wakelin@socialcare.wales" userId="S::urn:spo:guest#karen.wakelin@socialcare.wales::" providerId="AD" clId="Web-{C5611D51-1787-6552-64EF-35C41CD84276}" dt="2022-06-14T08:23:41.111" v="7" actId="20577"/>
          <ac:spMkLst>
            <pc:docMk/>
            <pc:sldMk cId="3548562127" sldId="345"/>
            <ac:spMk id="12" creationId="{00000000-0000-0000-0000-000000000000}"/>
          </ac:spMkLst>
        </pc:spChg>
        <pc:spChg chg="mod">
          <ac:chgData name="karen.wakelin@socialcare.wales" userId="S::urn:spo:guest#karen.wakelin@socialcare.wales::" providerId="AD" clId="Web-{C5611D51-1787-6552-64EF-35C41CD84276}" dt="2022-06-14T08:23:48.080" v="8" actId="20577"/>
          <ac:spMkLst>
            <pc:docMk/>
            <pc:sldMk cId="3548562127" sldId="345"/>
            <ac:spMk id="13" creationId="{00000000-0000-0000-0000-000000000000}"/>
          </ac:spMkLst>
        </pc:spChg>
        <pc:spChg chg="mod">
          <ac:chgData name="karen.wakelin@socialcare.wales" userId="S::urn:spo:guest#karen.wakelin@socialcare.wales::" providerId="AD" clId="Web-{C5611D51-1787-6552-64EF-35C41CD84276}" dt="2022-06-14T08:23:55.111" v="9" actId="20577"/>
          <ac:spMkLst>
            <pc:docMk/>
            <pc:sldMk cId="3548562127" sldId="345"/>
            <ac:spMk id="14" creationId="{00000000-0000-0000-0000-000000000000}"/>
          </ac:spMkLst>
        </pc:spChg>
        <pc:spChg chg="mod">
          <ac:chgData name="karen.wakelin@socialcare.wales" userId="S::urn:spo:guest#karen.wakelin@socialcare.wales::" providerId="AD" clId="Web-{C5611D51-1787-6552-64EF-35C41CD84276}" dt="2022-06-14T08:24:03.315" v="10" actId="20577"/>
          <ac:spMkLst>
            <pc:docMk/>
            <pc:sldMk cId="3548562127" sldId="345"/>
            <ac:spMk id="15" creationId="{00000000-0000-0000-0000-000000000000}"/>
          </ac:spMkLst>
        </pc:spChg>
      </pc:sldChg>
      <pc:sldChg chg="modSp">
        <pc:chgData name="karen.wakelin@socialcare.wales" userId="S::urn:spo:guest#karen.wakelin@socialcare.wales::" providerId="AD" clId="Web-{C5611D51-1787-6552-64EF-35C41CD84276}" dt="2022-06-14T08:23:14.437" v="6" actId="20577"/>
        <pc:sldMkLst>
          <pc:docMk/>
          <pc:sldMk cId="676685311" sldId="354"/>
        </pc:sldMkLst>
        <pc:spChg chg="mod">
          <ac:chgData name="karen.wakelin@socialcare.wales" userId="S::urn:spo:guest#karen.wakelin@socialcare.wales::" providerId="AD" clId="Web-{C5611D51-1787-6552-64EF-35C41CD84276}" dt="2022-06-14T08:23:14.437" v="6" actId="20577"/>
          <ac:spMkLst>
            <pc:docMk/>
            <pc:sldMk cId="676685311" sldId="354"/>
            <ac:spMk id="6" creationId="{00000000-0000-0000-0000-000000000000}"/>
          </ac:spMkLst>
        </pc:spChg>
      </pc:sldChg>
      <pc:sldChg chg="modSp">
        <pc:chgData name="karen.wakelin@socialcare.wales" userId="S::urn:spo:guest#karen.wakelin@socialcare.wales::" providerId="AD" clId="Web-{C5611D51-1787-6552-64EF-35C41CD84276}" dt="2022-06-14T08:24:55.271" v="12" actId="20577"/>
        <pc:sldMkLst>
          <pc:docMk/>
          <pc:sldMk cId="2974142614" sldId="367"/>
        </pc:sldMkLst>
        <pc:spChg chg="mod">
          <ac:chgData name="karen.wakelin@socialcare.wales" userId="S::urn:spo:guest#karen.wakelin@socialcare.wales::" providerId="AD" clId="Web-{C5611D51-1787-6552-64EF-35C41CD84276}" dt="2022-06-14T08:24:47.255" v="11" actId="20577"/>
          <ac:spMkLst>
            <pc:docMk/>
            <pc:sldMk cId="2974142614" sldId="367"/>
            <ac:spMk id="10" creationId="{00000000-0000-0000-0000-000000000000}"/>
          </ac:spMkLst>
        </pc:spChg>
        <pc:spChg chg="mod">
          <ac:chgData name="karen.wakelin@socialcare.wales" userId="S::urn:spo:guest#karen.wakelin@socialcare.wales::" providerId="AD" clId="Web-{C5611D51-1787-6552-64EF-35C41CD84276}" dt="2022-06-14T08:24:55.271" v="12" actId="20577"/>
          <ac:spMkLst>
            <pc:docMk/>
            <pc:sldMk cId="2974142614" sldId="367"/>
            <ac:spMk id="11" creationId="{00000000-0000-0000-0000-000000000000}"/>
          </ac:spMkLst>
        </pc:spChg>
      </pc:sldChg>
    </pc:docChg>
  </pc:docChgLst>
  <pc:docChgLst>
    <pc:chgData name="Trinity Rees" userId="S::t.rees@npt.gov.uk::23ed69b1-c9cb-4295-a16f-e57105e4c724" providerId="AD" clId="Web-{E98BCD10-77FE-B584-D859-7738A81C2C53}"/>
    <pc:docChg chg="modSld">
      <pc:chgData name="Trinity Rees" userId="S::t.rees@npt.gov.uk::23ed69b1-c9cb-4295-a16f-e57105e4c724" providerId="AD" clId="Web-{E98BCD10-77FE-B584-D859-7738A81C2C53}" dt="2024-01-10T11:50:53.352" v="11" actId="14100"/>
      <pc:docMkLst>
        <pc:docMk/>
      </pc:docMkLst>
      <pc:sldChg chg="modSp">
        <pc:chgData name="Trinity Rees" userId="S::t.rees@npt.gov.uk::23ed69b1-c9cb-4295-a16f-e57105e4c724" providerId="AD" clId="Web-{E98BCD10-77FE-B584-D859-7738A81C2C53}" dt="2024-01-10T11:50:53.352" v="11" actId="14100"/>
        <pc:sldMkLst>
          <pc:docMk/>
          <pc:sldMk cId="2129106764" sldId="355"/>
        </pc:sldMkLst>
        <pc:spChg chg="mod">
          <ac:chgData name="Trinity Rees" userId="S::t.rees@npt.gov.uk::23ed69b1-c9cb-4295-a16f-e57105e4c724" providerId="AD" clId="Web-{E98BCD10-77FE-B584-D859-7738A81C2C53}" dt="2024-01-10T11:50:24.226" v="1" actId="1076"/>
          <ac:spMkLst>
            <pc:docMk/>
            <pc:sldMk cId="2129106764" sldId="355"/>
            <ac:spMk id="2" creationId="{00000000-0000-0000-0000-000000000000}"/>
          </ac:spMkLst>
        </pc:spChg>
        <pc:spChg chg="mod">
          <ac:chgData name="Trinity Rees" userId="S::t.rees@npt.gov.uk::23ed69b1-c9cb-4295-a16f-e57105e4c724" providerId="AD" clId="Web-{E98BCD10-77FE-B584-D859-7738A81C2C53}" dt="2024-01-10T11:50:49.602" v="10" actId="14100"/>
          <ac:spMkLst>
            <pc:docMk/>
            <pc:sldMk cId="2129106764" sldId="355"/>
            <ac:spMk id="3" creationId="{00000000-0000-0000-0000-000000000000}"/>
          </ac:spMkLst>
        </pc:spChg>
        <pc:spChg chg="mod">
          <ac:chgData name="Trinity Rees" userId="S::t.rees@npt.gov.uk::23ed69b1-c9cb-4295-a16f-e57105e4c724" providerId="AD" clId="Web-{E98BCD10-77FE-B584-D859-7738A81C2C53}" dt="2024-01-10T11:50:36.883" v="6" actId="14100"/>
          <ac:spMkLst>
            <pc:docMk/>
            <pc:sldMk cId="2129106764" sldId="355"/>
            <ac:spMk id="6" creationId="{00000000-0000-0000-0000-000000000000}"/>
          </ac:spMkLst>
        </pc:spChg>
        <pc:picChg chg="mod">
          <ac:chgData name="Trinity Rees" userId="S::t.rees@npt.gov.uk::23ed69b1-c9cb-4295-a16f-e57105e4c724" providerId="AD" clId="Web-{E98BCD10-77FE-B584-D859-7738A81C2C53}" dt="2024-01-10T11:50:53.352" v="11" actId="14100"/>
          <ac:picMkLst>
            <pc:docMk/>
            <pc:sldMk cId="2129106764" sldId="355"/>
            <ac:picMk id="1030" creationId="{00000000-0000-0000-0000-000000000000}"/>
          </ac:picMkLst>
        </pc:picChg>
      </pc:sldChg>
    </pc:docChg>
  </pc:docChgLst>
  <pc:docChgLst>
    <pc:chgData name="Catherine Roberts" userId="S::c.roberts2@npt.gov.uk::32661960-39be-46fa-89c1-d86cab22c2f5" providerId="AD" clId="Web-{8BAA93A8-FDDC-B221-AA3E-ED33E7E53A5A}"/>
    <pc:docChg chg="addSld delSld modSld">
      <pc:chgData name="Catherine Roberts" userId="S::c.roberts2@npt.gov.uk::32661960-39be-46fa-89c1-d86cab22c2f5" providerId="AD" clId="Web-{8BAA93A8-FDDC-B221-AA3E-ED33E7E53A5A}" dt="2022-06-06T11:21:35.059" v="12" actId="14100"/>
      <pc:docMkLst>
        <pc:docMk/>
      </pc:docMkLst>
      <pc:sldChg chg="addSp delSp modSp">
        <pc:chgData name="Catherine Roberts" userId="S::c.roberts2@npt.gov.uk::32661960-39be-46fa-89c1-d86cab22c2f5" providerId="AD" clId="Web-{8BAA93A8-FDDC-B221-AA3E-ED33E7E53A5A}" dt="2022-06-06T11:20:45.948" v="2"/>
        <pc:sldMkLst>
          <pc:docMk/>
          <pc:sldMk cId="1112499307" sldId="390"/>
        </pc:sldMkLst>
        <pc:picChg chg="add del mod">
          <ac:chgData name="Catherine Roberts" userId="S::c.roberts2@npt.gov.uk::32661960-39be-46fa-89c1-d86cab22c2f5" providerId="AD" clId="Web-{8BAA93A8-FDDC-B221-AA3E-ED33E7E53A5A}" dt="2022-06-06T11:20:45.948" v="2"/>
          <ac:picMkLst>
            <pc:docMk/>
            <pc:sldMk cId="1112499307" sldId="390"/>
            <ac:picMk id="2" creationId="{3F0AF6DE-5DA8-D4C5-AC6E-2362B53B9793}"/>
          </ac:picMkLst>
        </pc:picChg>
      </pc:sldChg>
      <pc:sldChg chg="del">
        <pc:chgData name="Catherine Roberts" userId="S::c.roberts2@npt.gov.uk::32661960-39be-46fa-89c1-d86cab22c2f5" providerId="AD" clId="Web-{8BAA93A8-FDDC-B221-AA3E-ED33E7E53A5A}" dt="2022-06-06T11:20:37.870" v="0"/>
        <pc:sldMkLst>
          <pc:docMk/>
          <pc:sldMk cId="3404337506" sldId="391"/>
        </pc:sldMkLst>
      </pc:sldChg>
      <pc:sldChg chg="new del">
        <pc:chgData name="Catherine Roberts" userId="S::c.roberts2@npt.gov.uk::32661960-39be-46fa-89c1-d86cab22c2f5" providerId="AD" clId="Web-{8BAA93A8-FDDC-B221-AA3E-ED33E7E53A5A}" dt="2022-06-06T11:21:07.730" v="5"/>
        <pc:sldMkLst>
          <pc:docMk/>
          <pc:sldMk cId="3967325093" sldId="391"/>
        </pc:sldMkLst>
      </pc:sldChg>
      <pc:sldChg chg="addSp delSp modSp new">
        <pc:chgData name="Catherine Roberts" userId="S::c.roberts2@npt.gov.uk::32661960-39be-46fa-89c1-d86cab22c2f5" providerId="AD" clId="Web-{8BAA93A8-FDDC-B221-AA3E-ED33E7E53A5A}" dt="2022-06-06T11:21:35.059" v="12" actId="14100"/>
        <pc:sldMkLst>
          <pc:docMk/>
          <pc:sldMk cId="1081831392" sldId="392"/>
        </pc:sldMkLst>
        <pc:spChg chg="del">
          <ac:chgData name="Catherine Roberts" userId="S::c.roberts2@npt.gov.uk::32661960-39be-46fa-89c1-d86cab22c2f5" providerId="AD" clId="Web-{8BAA93A8-FDDC-B221-AA3E-ED33E7E53A5A}" dt="2022-06-06T11:21:15.840" v="7"/>
          <ac:spMkLst>
            <pc:docMk/>
            <pc:sldMk cId="1081831392" sldId="392"/>
            <ac:spMk id="2" creationId="{F14DFD10-293B-51ED-B9BB-23D05F4FF7C1}"/>
          </ac:spMkLst>
        </pc:spChg>
        <pc:picChg chg="add mod">
          <ac:chgData name="Catherine Roberts" userId="S::c.roberts2@npt.gov.uk::32661960-39be-46fa-89c1-d86cab22c2f5" providerId="AD" clId="Web-{8BAA93A8-FDDC-B221-AA3E-ED33E7E53A5A}" dt="2022-06-06T11:21:35.059" v="12" actId="14100"/>
          <ac:picMkLst>
            <pc:docMk/>
            <pc:sldMk cId="1081831392" sldId="392"/>
            <ac:picMk id="3" creationId="{2DEDB024-0DFC-8268-DA28-5AC57D139CFE}"/>
          </ac:picMkLst>
        </pc:picChg>
      </pc:sldChg>
    </pc:docChg>
  </pc:docChgLst>
  <pc:docChgLst>
    <pc:chgData name="karen.wakelin@socialcare.wales" userId="S::urn:spo:guest#karen.wakelin@socialcare.wales::" providerId="AD" clId="Web-{A8E8CFE5-C2D4-2FAF-1FFD-503002E99214}"/>
    <pc:docChg chg="modSld">
      <pc:chgData name="karen.wakelin@socialcare.wales" userId="S::urn:spo:guest#karen.wakelin@socialcare.wales::" providerId="AD" clId="Web-{A8E8CFE5-C2D4-2FAF-1FFD-503002E99214}" dt="2022-06-09T14:48:57.543" v="427"/>
      <pc:docMkLst>
        <pc:docMk/>
      </pc:docMkLst>
      <pc:sldChg chg="modNotes">
        <pc:chgData name="karen.wakelin@socialcare.wales" userId="S::urn:spo:guest#karen.wakelin@socialcare.wales::" providerId="AD" clId="Web-{A8E8CFE5-C2D4-2FAF-1FFD-503002E99214}" dt="2022-06-09T14:48:57.543" v="427"/>
        <pc:sldMkLst>
          <pc:docMk/>
          <pc:sldMk cId="755348543" sldId="265"/>
        </pc:sldMkLst>
      </pc:sldChg>
      <pc:sldChg chg="modSp">
        <pc:chgData name="karen.wakelin@socialcare.wales" userId="S::urn:spo:guest#karen.wakelin@socialcare.wales::" providerId="AD" clId="Web-{A8E8CFE5-C2D4-2FAF-1FFD-503002E99214}" dt="2022-06-09T14:06:04.854" v="370" actId="20577"/>
        <pc:sldMkLst>
          <pc:docMk/>
          <pc:sldMk cId="1286855231" sldId="339"/>
        </pc:sldMkLst>
        <pc:spChg chg="mod">
          <ac:chgData name="karen.wakelin@socialcare.wales" userId="S::urn:spo:guest#karen.wakelin@socialcare.wales::" providerId="AD" clId="Web-{A8E8CFE5-C2D4-2FAF-1FFD-503002E99214}" dt="2022-06-09T11:05:38.678" v="22" actId="20577"/>
          <ac:spMkLst>
            <pc:docMk/>
            <pc:sldMk cId="1286855231" sldId="339"/>
            <ac:spMk id="2" creationId="{00000000-0000-0000-0000-000000000000}"/>
          </ac:spMkLst>
        </pc:spChg>
        <pc:spChg chg="mod">
          <ac:chgData name="karen.wakelin@socialcare.wales" userId="S::urn:spo:guest#karen.wakelin@socialcare.wales::" providerId="AD" clId="Web-{A8E8CFE5-C2D4-2FAF-1FFD-503002E99214}" dt="2022-06-09T11:05:41.975" v="23" actId="20577"/>
          <ac:spMkLst>
            <pc:docMk/>
            <pc:sldMk cId="1286855231" sldId="339"/>
            <ac:spMk id="3" creationId="{00000000-0000-0000-0000-000000000000}"/>
          </ac:spMkLst>
        </pc:spChg>
        <pc:spChg chg="mod">
          <ac:chgData name="karen.wakelin@socialcare.wales" userId="S::urn:spo:guest#karen.wakelin@socialcare.wales::" providerId="AD" clId="Web-{A8E8CFE5-C2D4-2FAF-1FFD-503002E99214}" dt="2022-06-09T14:06:04.854" v="370" actId="20577"/>
          <ac:spMkLst>
            <pc:docMk/>
            <pc:sldMk cId="1286855231" sldId="339"/>
            <ac:spMk id="5" creationId="{00000000-0000-0000-0000-000000000000}"/>
          </ac:spMkLst>
        </pc:spChg>
        <pc:spChg chg="mod">
          <ac:chgData name="karen.wakelin@socialcare.wales" userId="S::urn:spo:guest#karen.wakelin@socialcare.wales::" providerId="AD" clId="Web-{A8E8CFE5-C2D4-2FAF-1FFD-503002E99214}" dt="2022-06-09T14:05:44.400" v="368" actId="20577"/>
          <ac:spMkLst>
            <pc:docMk/>
            <pc:sldMk cId="1286855231" sldId="339"/>
            <ac:spMk id="7" creationId="{00000000-0000-0000-0000-000000000000}"/>
          </ac:spMkLst>
        </pc:spChg>
      </pc:sldChg>
      <pc:sldChg chg="modSp">
        <pc:chgData name="karen.wakelin@socialcare.wales" userId="S::urn:spo:guest#karen.wakelin@socialcare.wales::" providerId="AD" clId="Web-{A8E8CFE5-C2D4-2FAF-1FFD-503002E99214}" dt="2022-06-09T14:11:00.658" v="390" actId="20577"/>
        <pc:sldMkLst>
          <pc:docMk/>
          <pc:sldMk cId="203780789" sldId="340"/>
        </pc:sldMkLst>
        <pc:spChg chg="mod">
          <ac:chgData name="karen.wakelin@socialcare.wales" userId="S::urn:spo:guest#karen.wakelin@socialcare.wales::" providerId="AD" clId="Web-{A8E8CFE5-C2D4-2FAF-1FFD-503002E99214}" dt="2022-06-09T11:08:50.292" v="51" actId="20577"/>
          <ac:spMkLst>
            <pc:docMk/>
            <pc:sldMk cId="203780789" sldId="340"/>
            <ac:spMk id="2" creationId="{00000000-0000-0000-0000-000000000000}"/>
          </ac:spMkLst>
        </pc:spChg>
        <pc:spChg chg="mod">
          <ac:chgData name="karen.wakelin@socialcare.wales" userId="S::urn:spo:guest#karen.wakelin@socialcare.wales::" providerId="AD" clId="Web-{A8E8CFE5-C2D4-2FAF-1FFD-503002E99214}" dt="2022-06-09T14:10:41.252" v="386" actId="20577"/>
          <ac:spMkLst>
            <pc:docMk/>
            <pc:sldMk cId="203780789" sldId="340"/>
            <ac:spMk id="5" creationId="{00000000-0000-0000-0000-000000000000}"/>
          </ac:spMkLst>
        </pc:spChg>
        <pc:spChg chg="mod">
          <ac:chgData name="karen.wakelin@socialcare.wales" userId="S::urn:spo:guest#karen.wakelin@socialcare.wales::" providerId="AD" clId="Web-{A8E8CFE5-C2D4-2FAF-1FFD-503002E99214}" dt="2022-06-09T11:08:43.464" v="48" actId="20577"/>
          <ac:spMkLst>
            <pc:docMk/>
            <pc:sldMk cId="203780789" sldId="340"/>
            <ac:spMk id="6" creationId="{00000000-0000-0000-0000-000000000000}"/>
          </ac:spMkLst>
        </pc:spChg>
        <pc:spChg chg="mod">
          <ac:chgData name="karen.wakelin@socialcare.wales" userId="S::urn:spo:guest#karen.wakelin@socialcare.wales::" providerId="AD" clId="Web-{A8E8CFE5-C2D4-2FAF-1FFD-503002E99214}" dt="2022-06-09T14:11:00.658" v="390" actId="20577"/>
          <ac:spMkLst>
            <pc:docMk/>
            <pc:sldMk cId="203780789" sldId="340"/>
            <ac:spMk id="7" creationId="{00000000-0000-0000-0000-000000000000}"/>
          </ac:spMkLst>
        </pc:spChg>
      </pc:sldChg>
      <pc:sldChg chg="modSp">
        <pc:chgData name="karen.wakelin@socialcare.wales" userId="S::urn:spo:guest#karen.wakelin@socialcare.wales::" providerId="AD" clId="Web-{A8E8CFE5-C2D4-2FAF-1FFD-503002E99214}" dt="2022-06-09T11:06:40.164" v="32" actId="1076"/>
        <pc:sldMkLst>
          <pc:docMk/>
          <pc:sldMk cId="2158378740" sldId="341"/>
        </pc:sldMkLst>
        <pc:spChg chg="mod">
          <ac:chgData name="karen.wakelin@socialcare.wales" userId="S::urn:spo:guest#karen.wakelin@socialcare.wales::" providerId="AD" clId="Web-{A8E8CFE5-C2D4-2FAF-1FFD-503002E99214}" dt="2022-06-09T11:06:40.164" v="32" actId="1076"/>
          <ac:spMkLst>
            <pc:docMk/>
            <pc:sldMk cId="2158378740" sldId="341"/>
            <ac:spMk id="2" creationId="{00000000-0000-0000-0000-000000000000}"/>
          </ac:spMkLst>
        </pc:spChg>
        <pc:spChg chg="mod">
          <ac:chgData name="karen.wakelin@socialcare.wales" userId="S::urn:spo:guest#karen.wakelin@socialcare.wales::" providerId="AD" clId="Web-{A8E8CFE5-C2D4-2FAF-1FFD-503002E99214}" dt="2022-06-09T11:06:37.507" v="31" actId="1076"/>
          <ac:spMkLst>
            <pc:docMk/>
            <pc:sldMk cId="2158378740" sldId="341"/>
            <ac:spMk id="12" creationId="{00000000-0000-0000-0000-000000000000}"/>
          </ac:spMkLst>
        </pc:spChg>
      </pc:sldChg>
      <pc:sldChg chg="modSp">
        <pc:chgData name="karen.wakelin@socialcare.wales" userId="S::urn:spo:guest#karen.wakelin@socialcare.wales::" providerId="AD" clId="Web-{A8E8CFE5-C2D4-2FAF-1FFD-503002E99214}" dt="2022-06-09T11:11:11.030" v="75" actId="1076"/>
        <pc:sldMkLst>
          <pc:docMk/>
          <pc:sldMk cId="2970441322" sldId="342"/>
        </pc:sldMkLst>
        <pc:spChg chg="mod">
          <ac:chgData name="karen.wakelin@socialcare.wales" userId="S::urn:spo:guest#karen.wakelin@socialcare.wales::" providerId="AD" clId="Web-{A8E8CFE5-C2D4-2FAF-1FFD-503002E99214}" dt="2022-06-09T11:10:19.575" v="67" actId="20577"/>
          <ac:spMkLst>
            <pc:docMk/>
            <pc:sldMk cId="2970441322" sldId="342"/>
            <ac:spMk id="2" creationId="{00000000-0000-0000-0000-000000000000}"/>
          </ac:spMkLst>
        </pc:spChg>
        <pc:spChg chg="mod">
          <ac:chgData name="karen.wakelin@socialcare.wales" userId="S::urn:spo:guest#karen.wakelin@socialcare.wales::" providerId="AD" clId="Web-{A8E8CFE5-C2D4-2FAF-1FFD-503002E99214}" dt="2022-06-09T11:11:11.030" v="75" actId="1076"/>
          <ac:spMkLst>
            <pc:docMk/>
            <pc:sldMk cId="2970441322" sldId="342"/>
            <ac:spMk id="5" creationId="{00000000-0000-0000-0000-000000000000}"/>
          </ac:spMkLst>
        </pc:spChg>
        <pc:spChg chg="mod">
          <ac:chgData name="karen.wakelin@socialcare.wales" userId="S::urn:spo:guest#karen.wakelin@socialcare.wales::" providerId="AD" clId="Web-{A8E8CFE5-C2D4-2FAF-1FFD-503002E99214}" dt="2022-06-09T11:11:02.202" v="74" actId="14100"/>
          <ac:spMkLst>
            <pc:docMk/>
            <pc:sldMk cId="2970441322" sldId="342"/>
            <ac:spMk id="6" creationId="{00000000-0000-0000-0000-000000000000}"/>
          </ac:spMkLst>
        </pc:spChg>
        <pc:spChg chg="mod">
          <ac:chgData name="karen.wakelin@socialcare.wales" userId="S::urn:spo:guest#karen.wakelin@socialcare.wales::" providerId="AD" clId="Web-{A8E8CFE5-C2D4-2FAF-1FFD-503002E99214}" dt="2022-06-09T11:10:20.810" v="68" actId="1076"/>
          <ac:spMkLst>
            <pc:docMk/>
            <pc:sldMk cId="2970441322" sldId="342"/>
            <ac:spMk id="7" creationId="{00000000-0000-0000-0000-000000000000}"/>
          </ac:spMkLst>
        </pc:spChg>
      </pc:sldChg>
      <pc:sldChg chg="modSp">
        <pc:chgData name="karen.wakelin@socialcare.wales" userId="S::urn:spo:guest#karen.wakelin@socialcare.wales::" providerId="AD" clId="Web-{A8E8CFE5-C2D4-2FAF-1FFD-503002E99214}" dt="2022-06-09T11:05:11.505" v="19" actId="14100"/>
        <pc:sldMkLst>
          <pc:docMk/>
          <pc:sldMk cId="3319739792" sldId="343"/>
        </pc:sldMkLst>
        <pc:spChg chg="mod">
          <ac:chgData name="karen.wakelin@socialcare.wales" userId="S::urn:spo:guest#karen.wakelin@socialcare.wales::" providerId="AD" clId="Web-{A8E8CFE5-C2D4-2FAF-1FFD-503002E99214}" dt="2022-06-09T11:04:43.504" v="16" actId="14100"/>
          <ac:spMkLst>
            <pc:docMk/>
            <pc:sldMk cId="3319739792" sldId="343"/>
            <ac:spMk id="6" creationId="{00000000-0000-0000-0000-000000000000}"/>
          </ac:spMkLst>
        </pc:spChg>
        <pc:spChg chg="mod">
          <ac:chgData name="karen.wakelin@socialcare.wales" userId="S::urn:spo:guest#karen.wakelin@socialcare.wales::" providerId="AD" clId="Web-{A8E8CFE5-C2D4-2FAF-1FFD-503002E99214}" dt="2022-06-09T11:05:11.505" v="19" actId="14100"/>
          <ac:spMkLst>
            <pc:docMk/>
            <pc:sldMk cId="3319739792" sldId="343"/>
            <ac:spMk id="7" creationId="{00000000-0000-0000-0000-000000000000}"/>
          </ac:spMkLst>
        </pc:spChg>
        <pc:spChg chg="mod">
          <ac:chgData name="karen.wakelin@socialcare.wales" userId="S::urn:spo:guest#karen.wakelin@socialcare.wales::" providerId="AD" clId="Web-{A8E8CFE5-C2D4-2FAF-1FFD-503002E99214}" dt="2022-06-09T11:04:51.317" v="17" actId="14100"/>
          <ac:spMkLst>
            <pc:docMk/>
            <pc:sldMk cId="3319739792" sldId="343"/>
            <ac:spMk id="10" creationId="{00000000-0000-0000-0000-000000000000}"/>
          </ac:spMkLst>
        </pc:spChg>
        <pc:spChg chg="mod">
          <ac:chgData name="karen.wakelin@socialcare.wales" userId="S::urn:spo:guest#karen.wakelin@socialcare.wales::" providerId="AD" clId="Web-{A8E8CFE5-C2D4-2FAF-1FFD-503002E99214}" dt="2022-06-09T11:05:06.896" v="18" actId="14100"/>
          <ac:spMkLst>
            <pc:docMk/>
            <pc:sldMk cId="3319739792" sldId="343"/>
            <ac:spMk id="11" creationId="{00000000-0000-0000-0000-000000000000}"/>
          </ac:spMkLst>
        </pc:spChg>
      </pc:sldChg>
      <pc:sldChg chg="modSp">
        <pc:chgData name="karen.wakelin@socialcare.wales" userId="S::urn:spo:guest#karen.wakelin@socialcare.wales::" providerId="AD" clId="Web-{A8E8CFE5-C2D4-2FAF-1FFD-503002E99214}" dt="2022-06-09T11:08:30.698" v="46" actId="20577"/>
        <pc:sldMkLst>
          <pc:docMk/>
          <pc:sldMk cId="1898361714" sldId="344"/>
        </pc:sldMkLst>
        <pc:spChg chg="mod">
          <ac:chgData name="karen.wakelin@socialcare.wales" userId="S::urn:spo:guest#karen.wakelin@socialcare.wales::" providerId="AD" clId="Web-{A8E8CFE5-C2D4-2FAF-1FFD-503002E99214}" dt="2022-06-09T11:07:55.244" v="44" actId="14100"/>
          <ac:spMkLst>
            <pc:docMk/>
            <pc:sldMk cId="1898361714" sldId="344"/>
            <ac:spMk id="2" creationId="{00000000-0000-0000-0000-000000000000}"/>
          </ac:spMkLst>
        </pc:spChg>
        <pc:spChg chg="mod">
          <ac:chgData name="karen.wakelin@socialcare.wales" userId="S::urn:spo:guest#karen.wakelin@socialcare.wales::" providerId="AD" clId="Web-{A8E8CFE5-C2D4-2FAF-1FFD-503002E99214}" dt="2022-06-09T11:07:42.884" v="41" actId="20577"/>
          <ac:spMkLst>
            <pc:docMk/>
            <pc:sldMk cId="1898361714" sldId="344"/>
            <ac:spMk id="6" creationId="{00000000-0000-0000-0000-000000000000}"/>
          </ac:spMkLst>
        </pc:spChg>
        <pc:spChg chg="mod">
          <ac:chgData name="karen.wakelin@socialcare.wales" userId="S::urn:spo:guest#karen.wakelin@socialcare.wales::" providerId="AD" clId="Web-{A8E8CFE5-C2D4-2FAF-1FFD-503002E99214}" dt="2022-06-09T11:08:30.698" v="46" actId="20577"/>
          <ac:spMkLst>
            <pc:docMk/>
            <pc:sldMk cId="1898361714" sldId="344"/>
            <ac:spMk id="7" creationId="{00000000-0000-0000-0000-000000000000}"/>
          </ac:spMkLst>
        </pc:spChg>
      </pc:sldChg>
      <pc:sldChg chg="modSp">
        <pc:chgData name="karen.wakelin@socialcare.wales" userId="S::urn:spo:guest#karen.wakelin@socialcare.wales::" providerId="AD" clId="Web-{A8E8CFE5-C2D4-2FAF-1FFD-503002E99214}" dt="2022-06-09T11:13:22.783" v="101" actId="20577"/>
        <pc:sldMkLst>
          <pc:docMk/>
          <pc:sldMk cId="3548562127" sldId="345"/>
        </pc:sldMkLst>
        <pc:spChg chg="mod">
          <ac:chgData name="karen.wakelin@socialcare.wales" userId="S::urn:spo:guest#karen.wakelin@socialcare.wales::" providerId="AD" clId="Web-{A8E8CFE5-C2D4-2FAF-1FFD-503002E99214}" dt="2022-06-09T11:12:47.642" v="92" actId="20577"/>
          <ac:spMkLst>
            <pc:docMk/>
            <pc:sldMk cId="3548562127" sldId="345"/>
            <ac:spMk id="2" creationId="{00000000-0000-0000-0000-000000000000}"/>
          </ac:spMkLst>
        </pc:spChg>
        <pc:spChg chg="mod">
          <ac:chgData name="karen.wakelin@socialcare.wales" userId="S::urn:spo:guest#karen.wakelin@socialcare.wales::" providerId="AD" clId="Web-{A8E8CFE5-C2D4-2FAF-1FFD-503002E99214}" dt="2022-06-09T11:12:58.267" v="97" actId="20577"/>
          <ac:spMkLst>
            <pc:docMk/>
            <pc:sldMk cId="3548562127" sldId="345"/>
            <ac:spMk id="5" creationId="{00000000-0000-0000-0000-000000000000}"/>
          </ac:spMkLst>
        </pc:spChg>
        <pc:spChg chg="mod">
          <ac:chgData name="karen.wakelin@socialcare.wales" userId="S::urn:spo:guest#karen.wakelin@socialcare.wales::" providerId="AD" clId="Web-{A8E8CFE5-C2D4-2FAF-1FFD-503002E99214}" dt="2022-06-09T11:13:12.033" v="99" actId="20577"/>
          <ac:spMkLst>
            <pc:docMk/>
            <pc:sldMk cId="3548562127" sldId="345"/>
            <ac:spMk id="10" creationId="{00000000-0000-0000-0000-000000000000}"/>
          </ac:spMkLst>
        </pc:spChg>
        <pc:spChg chg="mod">
          <ac:chgData name="karen.wakelin@socialcare.wales" userId="S::urn:spo:guest#karen.wakelin@socialcare.wales::" providerId="AD" clId="Web-{A8E8CFE5-C2D4-2FAF-1FFD-503002E99214}" dt="2022-06-09T11:13:22.783" v="101" actId="20577"/>
          <ac:spMkLst>
            <pc:docMk/>
            <pc:sldMk cId="3548562127" sldId="345"/>
            <ac:spMk id="11" creationId="{00000000-0000-0000-0000-000000000000}"/>
          </ac:spMkLst>
        </pc:spChg>
      </pc:sldChg>
      <pc:sldChg chg="modSp">
        <pc:chgData name="karen.wakelin@socialcare.wales" userId="S::urn:spo:guest#karen.wakelin@socialcare.wales::" providerId="AD" clId="Web-{A8E8CFE5-C2D4-2FAF-1FFD-503002E99214}" dt="2022-06-09T11:11:46.234" v="80" actId="20577"/>
        <pc:sldMkLst>
          <pc:docMk/>
          <pc:sldMk cId="1903978962" sldId="347"/>
        </pc:sldMkLst>
        <pc:spChg chg="mod">
          <ac:chgData name="karen.wakelin@socialcare.wales" userId="S::urn:spo:guest#karen.wakelin@socialcare.wales::" providerId="AD" clId="Web-{A8E8CFE5-C2D4-2FAF-1FFD-503002E99214}" dt="2022-06-09T11:11:24.077" v="77" actId="20577"/>
          <ac:spMkLst>
            <pc:docMk/>
            <pc:sldMk cId="1903978962" sldId="347"/>
            <ac:spMk id="2" creationId="{00000000-0000-0000-0000-000000000000}"/>
          </ac:spMkLst>
        </pc:spChg>
        <pc:spChg chg="mod">
          <ac:chgData name="karen.wakelin@socialcare.wales" userId="S::urn:spo:guest#karen.wakelin@socialcare.wales::" providerId="AD" clId="Web-{A8E8CFE5-C2D4-2FAF-1FFD-503002E99214}" dt="2022-06-09T11:11:46.234" v="80" actId="20577"/>
          <ac:spMkLst>
            <pc:docMk/>
            <pc:sldMk cId="1903978962" sldId="347"/>
            <ac:spMk id="5" creationId="{00000000-0000-0000-0000-000000000000}"/>
          </ac:spMkLst>
        </pc:spChg>
        <pc:spChg chg="mod">
          <ac:chgData name="karen.wakelin@socialcare.wales" userId="S::urn:spo:guest#karen.wakelin@socialcare.wales::" providerId="AD" clId="Web-{A8E8CFE5-C2D4-2FAF-1FFD-503002E99214}" dt="2022-06-09T11:11:18.124" v="76" actId="20577"/>
          <ac:spMkLst>
            <pc:docMk/>
            <pc:sldMk cId="1903978962" sldId="347"/>
            <ac:spMk id="6" creationId="{00000000-0000-0000-0000-000000000000}"/>
          </ac:spMkLst>
        </pc:spChg>
        <pc:spChg chg="mod">
          <ac:chgData name="karen.wakelin@socialcare.wales" userId="S::urn:spo:guest#karen.wakelin@socialcare.wales::" providerId="AD" clId="Web-{A8E8CFE5-C2D4-2FAF-1FFD-503002E99214}" dt="2022-06-09T11:11:37.687" v="79" actId="20577"/>
          <ac:spMkLst>
            <pc:docMk/>
            <pc:sldMk cId="1903978962" sldId="347"/>
            <ac:spMk id="7" creationId="{00000000-0000-0000-0000-000000000000}"/>
          </ac:spMkLst>
        </pc:spChg>
      </pc:sldChg>
      <pc:sldChg chg="modSp">
        <pc:chgData name="karen.wakelin@socialcare.wales" userId="S::urn:spo:guest#karen.wakelin@socialcare.wales::" providerId="AD" clId="Web-{A8E8CFE5-C2D4-2FAF-1FFD-503002E99214}" dt="2022-06-09T14:08:51.046" v="377" actId="20577"/>
        <pc:sldMkLst>
          <pc:docMk/>
          <pc:sldMk cId="2723485713" sldId="348"/>
        </pc:sldMkLst>
        <pc:spChg chg="mod">
          <ac:chgData name="karen.wakelin@socialcare.wales" userId="S::urn:spo:guest#karen.wakelin@socialcare.wales::" providerId="AD" clId="Web-{A8E8CFE5-C2D4-2FAF-1FFD-503002E99214}" dt="2022-06-09T14:08:51.046" v="377" actId="20577"/>
          <ac:spMkLst>
            <pc:docMk/>
            <pc:sldMk cId="2723485713" sldId="348"/>
            <ac:spMk id="5" creationId="{00000000-0000-0000-0000-000000000000}"/>
          </ac:spMkLst>
        </pc:spChg>
      </pc:sldChg>
      <pc:sldChg chg="modSp">
        <pc:chgData name="karen.wakelin@socialcare.wales" userId="S::urn:spo:guest#karen.wakelin@socialcare.wales::" providerId="AD" clId="Web-{A8E8CFE5-C2D4-2FAF-1FFD-503002E99214}" dt="2022-06-09T11:12:04" v="85" actId="20577"/>
        <pc:sldMkLst>
          <pc:docMk/>
          <pc:sldMk cId="2224930165" sldId="350"/>
        </pc:sldMkLst>
        <pc:spChg chg="mod">
          <ac:chgData name="karen.wakelin@socialcare.wales" userId="S::urn:spo:guest#karen.wakelin@socialcare.wales::" providerId="AD" clId="Web-{A8E8CFE5-C2D4-2FAF-1FFD-503002E99214}" dt="2022-06-09T11:11:57.797" v="81" actId="20577"/>
          <ac:spMkLst>
            <pc:docMk/>
            <pc:sldMk cId="2224930165" sldId="350"/>
            <ac:spMk id="5" creationId="{00000000-0000-0000-0000-000000000000}"/>
          </ac:spMkLst>
        </pc:spChg>
        <pc:spChg chg="mod">
          <ac:chgData name="karen.wakelin@socialcare.wales" userId="S::urn:spo:guest#karen.wakelin@socialcare.wales::" providerId="AD" clId="Web-{A8E8CFE5-C2D4-2FAF-1FFD-503002E99214}" dt="2022-06-09T11:12:04" v="85" actId="20577"/>
          <ac:spMkLst>
            <pc:docMk/>
            <pc:sldMk cId="2224930165" sldId="350"/>
            <ac:spMk id="6" creationId="{00000000-0000-0000-0000-000000000000}"/>
          </ac:spMkLst>
        </pc:spChg>
      </pc:sldChg>
      <pc:sldChg chg="modSp">
        <pc:chgData name="karen.wakelin@socialcare.wales" userId="S::urn:spo:guest#karen.wakelin@socialcare.wales::" providerId="AD" clId="Web-{A8E8CFE5-C2D4-2FAF-1FFD-503002E99214}" dt="2022-06-09T11:12:26.188" v="88" actId="20577"/>
        <pc:sldMkLst>
          <pc:docMk/>
          <pc:sldMk cId="510791774" sldId="351"/>
        </pc:sldMkLst>
        <pc:spChg chg="mod">
          <ac:chgData name="karen.wakelin@socialcare.wales" userId="S::urn:spo:guest#karen.wakelin@socialcare.wales::" providerId="AD" clId="Web-{A8E8CFE5-C2D4-2FAF-1FFD-503002E99214}" dt="2022-06-09T11:12:26.188" v="88" actId="20577"/>
          <ac:spMkLst>
            <pc:docMk/>
            <pc:sldMk cId="510791774" sldId="351"/>
            <ac:spMk id="5" creationId="{00000000-0000-0000-0000-000000000000}"/>
          </ac:spMkLst>
        </pc:spChg>
        <pc:spChg chg="mod">
          <ac:chgData name="karen.wakelin@socialcare.wales" userId="S::urn:spo:guest#karen.wakelin@socialcare.wales::" providerId="AD" clId="Web-{A8E8CFE5-C2D4-2FAF-1FFD-503002E99214}" dt="2022-06-09T11:12:19.610" v="86" actId="20577"/>
          <ac:spMkLst>
            <pc:docMk/>
            <pc:sldMk cId="510791774" sldId="351"/>
            <ac:spMk id="6" creationId="{00000000-0000-0000-0000-000000000000}"/>
          </ac:spMkLst>
        </pc:spChg>
      </pc:sldChg>
      <pc:sldChg chg="modSp">
        <pc:chgData name="karen.wakelin@socialcare.wales" userId="S::urn:spo:guest#karen.wakelin@socialcare.wales::" providerId="AD" clId="Web-{A8E8CFE5-C2D4-2FAF-1FFD-503002E99214}" dt="2022-06-09T14:17:20.324" v="411" actId="1076"/>
        <pc:sldMkLst>
          <pc:docMk/>
          <pc:sldMk cId="2045196023" sldId="353"/>
        </pc:sldMkLst>
        <pc:spChg chg="mod">
          <ac:chgData name="karen.wakelin@socialcare.wales" userId="S::urn:spo:guest#karen.wakelin@socialcare.wales::" providerId="AD" clId="Web-{A8E8CFE5-C2D4-2FAF-1FFD-503002E99214}" dt="2022-06-09T14:17:20.324" v="411" actId="1076"/>
          <ac:spMkLst>
            <pc:docMk/>
            <pc:sldMk cId="2045196023" sldId="353"/>
            <ac:spMk id="5" creationId="{00000000-0000-0000-0000-000000000000}"/>
          </ac:spMkLst>
        </pc:spChg>
        <pc:spChg chg="mod">
          <ac:chgData name="karen.wakelin@socialcare.wales" userId="S::urn:spo:guest#karen.wakelin@socialcare.wales::" providerId="AD" clId="Web-{A8E8CFE5-C2D4-2FAF-1FFD-503002E99214}" dt="2022-06-09T14:16:40.010" v="404" actId="20577"/>
          <ac:spMkLst>
            <pc:docMk/>
            <pc:sldMk cId="2045196023" sldId="353"/>
            <ac:spMk id="6" creationId="{00000000-0000-0000-0000-000000000000}"/>
          </ac:spMkLst>
        </pc:spChg>
      </pc:sldChg>
      <pc:sldChg chg="modSp">
        <pc:chgData name="karen.wakelin@socialcare.wales" userId="S::urn:spo:guest#karen.wakelin@socialcare.wales::" providerId="AD" clId="Web-{A8E8CFE5-C2D4-2FAF-1FFD-503002E99214}" dt="2022-06-09T11:07:24.477" v="38" actId="1076"/>
        <pc:sldMkLst>
          <pc:docMk/>
          <pc:sldMk cId="676685311" sldId="354"/>
        </pc:sldMkLst>
        <pc:spChg chg="mod">
          <ac:chgData name="karen.wakelin@socialcare.wales" userId="S::urn:spo:guest#karen.wakelin@socialcare.wales::" providerId="AD" clId="Web-{A8E8CFE5-C2D4-2FAF-1FFD-503002E99214}" dt="2022-06-09T11:07:11.524" v="36" actId="20577"/>
          <ac:spMkLst>
            <pc:docMk/>
            <pc:sldMk cId="676685311" sldId="354"/>
            <ac:spMk id="2" creationId="{00000000-0000-0000-0000-000000000000}"/>
          </ac:spMkLst>
        </pc:spChg>
        <pc:spChg chg="mod">
          <ac:chgData name="karen.wakelin@socialcare.wales" userId="S::urn:spo:guest#karen.wakelin@socialcare.wales::" providerId="AD" clId="Web-{A8E8CFE5-C2D4-2FAF-1FFD-503002E99214}" dt="2022-06-09T11:07:24.477" v="38" actId="1076"/>
          <ac:spMkLst>
            <pc:docMk/>
            <pc:sldMk cId="676685311" sldId="354"/>
            <ac:spMk id="5" creationId="{00000000-0000-0000-0000-000000000000}"/>
          </ac:spMkLst>
        </pc:spChg>
        <pc:spChg chg="mod">
          <ac:chgData name="karen.wakelin@socialcare.wales" userId="S::urn:spo:guest#karen.wakelin@socialcare.wales::" providerId="AD" clId="Web-{A8E8CFE5-C2D4-2FAF-1FFD-503002E99214}" dt="2022-06-09T11:07:04.805" v="34" actId="20577"/>
          <ac:spMkLst>
            <pc:docMk/>
            <pc:sldMk cId="676685311" sldId="354"/>
            <ac:spMk id="6" creationId="{00000000-0000-0000-0000-000000000000}"/>
          </ac:spMkLst>
        </pc:spChg>
        <pc:spChg chg="mod">
          <ac:chgData name="karen.wakelin@socialcare.wales" userId="S::urn:spo:guest#karen.wakelin@socialcare.wales::" providerId="AD" clId="Web-{A8E8CFE5-C2D4-2FAF-1FFD-503002E99214}" dt="2022-06-09T11:07:22.227" v="37" actId="1076"/>
          <ac:spMkLst>
            <pc:docMk/>
            <pc:sldMk cId="676685311" sldId="354"/>
            <ac:spMk id="7" creationId="{00000000-0000-0000-0000-000000000000}"/>
          </ac:spMkLst>
        </pc:spChg>
      </pc:sldChg>
      <pc:sldChg chg="modSp modNotes">
        <pc:chgData name="karen.wakelin@socialcare.wales" userId="S::urn:spo:guest#karen.wakelin@socialcare.wales::" providerId="AD" clId="Web-{A8E8CFE5-C2D4-2FAF-1FFD-503002E99214}" dt="2022-06-09T14:09:52.547" v="383"/>
        <pc:sldMkLst>
          <pc:docMk/>
          <pc:sldMk cId="2129106764" sldId="355"/>
        </pc:sldMkLst>
        <pc:spChg chg="mod">
          <ac:chgData name="karen.wakelin@socialcare.wales" userId="S::urn:spo:guest#karen.wakelin@socialcare.wales::" providerId="AD" clId="Web-{A8E8CFE5-C2D4-2FAF-1FFD-503002E99214}" dt="2022-06-09T11:07:34.212" v="40" actId="20577"/>
          <ac:spMkLst>
            <pc:docMk/>
            <pc:sldMk cId="2129106764" sldId="355"/>
            <ac:spMk id="2" creationId="{00000000-0000-0000-0000-000000000000}"/>
          </ac:spMkLst>
        </pc:spChg>
        <pc:spChg chg="mod">
          <ac:chgData name="karen.wakelin@socialcare.wales" userId="S::urn:spo:guest#karen.wakelin@socialcare.wales::" providerId="AD" clId="Web-{A8E8CFE5-C2D4-2FAF-1FFD-503002E99214}" dt="2022-06-09T11:07:30.306" v="39" actId="20577"/>
          <ac:spMkLst>
            <pc:docMk/>
            <pc:sldMk cId="2129106764" sldId="355"/>
            <ac:spMk id="5" creationId="{00000000-0000-0000-0000-000000000000}"/>
          </ac:spMkLst>
        </pc:spChg>
      </pc:sldChg>
      <pc:sldChg chg="modSp">
        <pc:chgData name="karen.wakelin@socialcare.wales" userId="S::urn:spo:guest#karen.wakelin@socialcare.wales::" providerId="AD" clId="Web-{A8E8CFE5-C2D4-2FAF-1FFD-503002E99214}" dt="2022-06-09T14:18:51.811" v="412" actId="20577"/>
        <pc:sldMkLst>
          <pc:docMk/>
          <pc:sldMk cId="3929865245" sldId="357"/>
        </pc:sldMkLst>
        <pc:spChg chg="mod">
          <ac:chgData name="karen.wakelin@socialcare.wales" userId="S::urn:spo:guest#karen.wakelin@socialcare.wales::" providerId="AD" clId="Web-{A8E8CFE5-C2D4-2FAF-1FFD-503002E99214}" dt="2022-06-09T11:13:38.471" v="104" actId="20577"/>
          <ac:spMkLst>
            <pc:docMk/>
            <pc:sldMk cId="3929865245" sldId="357"/>
            <ac:spMk id="2" creationId="{00000000-0000-0000-0000-000000000000}"/>
          </ac:spMkLst>
        </pc:spChg>
        <pc:spChg chg="mod">
          <ac:chgData name="karen.wakelin@socialcare.wales" userId="S::urn:spo:guest#karen.wakelin@socialcare.wales::" providerId="AD" clId="Web-{A8E8CFE5-C2D4-2FAF-1FFD-503002E99214}" dt="2022-06-09T11:14:12.519" v="109" actId="14100"/>
          <ac:spMkLst>
            <pc:docMk/>
            <pc:sldMk cId="3929865245" sldId="357"/>
            <ac:spMk id="5" creationId="{00000000-0000-0000-0000-000000000000}"/>
          </ac:spMkLst>
        </pc:spChg>
        <pc:spChg chg="mod">
          <ac:chgData name="karen.wakelin@socialcare.wales" userId="S::urn:spo:guest#karen.wakelin@socialcare.wales::" providerId="AD" clId="Web-{A8E8CFE5-C2D4-2FAF-1FFD-503002E99214}" dt="2022-06-09T14:18:51.811" v="412" actId="20577"/>
          <ac:spMkLst>
            <pc:docMk/>
            <pc:sldMk cId="3929865245" sldId="357"/>
            <ac:spMk id="6" creationId="{00000000-0000-0000-0000-000000000000}"/>
          </ac:spMkLst>
        </pc:spChg>
        <pc:spChg chg="mod">
          <ac:chgData name="karen.wakelin@socialcare.wales" userId="S::urn:spo:guest#karen.wakelin@socialcare.wales::" providerId="AD" clId="Web-{A8E8CFE5-C2D4-2FAF-1FFD-503002E99214}" dt="2022-06-09T11:14:08.409" v="108" actId="14100"/>
          <ac:spMkLst>
            <pc:docMk/>
            <pc:sldMk cId="3929865245" sldId="357"/>
            <ac:spMk id="7" creationId="{00000000-0000-0000-0000-000000000000}"/>
          </ac:spMkLst>
        </pc:spChg>
      </pc:sldChg>
      <pc:sldChg chg="modSp">
        <pc:chgData name="karen.wakelin@socialcare.wales" userId="S::urn:spo:guest#karen.wakelin@socialcare.wales::" providerId="AD" clId="Web-{A8E8CFE5-C2D4-2FAF-1FFD-503002E99214}" dt="2022-06-09T11:15:23.740" v="125" actId="14100"/>
        <pc:sldMkLst>
          <pc:docMk/>
          <pc:sldMk cId="2655921793" sldId="358"/>
        </pc:sldMkLst>
        <pc:spChg chg="mod">
          <ac:chgData name="karen.wakelin@socialcare.wales" userId="S::urn:spo:guest#karen.wakelin@socialcare.wales::" providerId="AD" clId="Web-{A8E8CFE5-C2D4-2FAF-1FFD-503002E99214}" dt="2022-06-09T11:15:10.630" v="123" actId="20577"/>
          <ac:spMkLst>
            <pc:docMk/>
            <pc:sldMk cId="2655921793" sldId="358"/>
            <ac:spMk id="2" creationId="{00000000-0000-0000-0000-000000000000}"/>
          </ac:spMkLst>
        </pc:spChg>
        <pc:spChg chg="mod">
          <ac:chgData name="karen.wakelin@socialcare.wales" userId="S::urn:spo:guest#karen.wakelin@socialcare.wales::" providerId="AD" clId="Web-{A8E8CFE5-C2D4-2FAF-1FFD-503002E99214}" dt="2022-06-09T11:15:23.740" v="125" actId="14100"/>
          <ac:spMkLst>
            <pc:docMk/>
            <pc:sldMk cId="2655921793" sldId="358"/>
            <ac:spMk id="5" creationId="{00000000-0000-0000-0000-000000000000}"/>
          </ac:spMkLst>
        </pc:spChg>
        <pc:spChg chg="mod">
          <ac:chgData name="karen.wakelin@socialcare.wales" userId="S::urn:spo:guest#karen.wakelin@socialcare.wales::" providerId="AD" clId="Web-{A8E8CFE5-C2D4-2FAF-1FFD-503002E99214}" dt="2022-06-09T11:14:58.833" v="119" actId="20577"/>
          <ac:spMkLst>
            <pc:docMk/>
            <pc:sldMk cId="2655921793" sldId="358"/>
            <ac:spMk id="6" creationId="{00000000-0000-0000-0000-000000000000}"/>
          </ac:spMkLst>
        </pc:spChg>
        <pc:spChg chg="mod">
          <ac:chgData name="karen.wakelin@socialcare.wales" userId="S::urn:spo:guest#karen.wakelin@socialcare.wales::" providerId="AD" clId="Web-{A8E8CFE5-C2D4-2FAF-1FFD-503002E99214}" dt="2022-06-09T11:15:14.364" v="124" actId="14100"/>
          <ac:spMkLst>
            <pc:docMk/>
            <pc:sldMk cId="2655921793" sldId="358"/>
            <ac:spMk id="7" creationId="{00000000-0000-0000-0000-000000000000}"/>
          </ac:spMkLst>
        </pc:spChg>
      </pc:sldChg>
      <pc:sldChg chg="modSp modNotes">
        <pc:chgData name="karen.wakelin@socialcare.wales" userId="S::urn:spo:guest#karen.wakelin@socialcare.wales::" providerId="AD" clId="Web-{A8E8CFE5-C2D4-2FAF-1FFD-503002E99214}" dt="2022-06-09T14:21:08.548" v="414"/>
        <pc:sldMkLst>
          <pc:docMk/>
          <pc:sldMk cId="443764457" sldId="359"/>
        </pc:sldMkLst>
        <pc:spChg chg="mod">
          <ac:chgData name="karen.wakelin@socialcare.wales" userId="S::urn:spo:guest#karen.wakelin@socialcare.wales::" providerId="AD" clId="Web-{A8E8CFE5-C2D4-2FAF-1FFD-503002E99214}" dt="2022-06-09T11:15:35.677" v="128" actId="20577"/>
          <ac:spMkLst>
            <pc:docMk/>
            <pc:sldMk cId="443764457" sldId="359"/>
            <ac:spMk id="2" creationId="{00000000-0000-0000-0000-000000000000}"/>
          </ac:spMkLst>
        </pc:spChg>
        <pc:spChg chg="mod">
          <ac:chgData name="karen.wakelin@socialcare.wales" userId="S::urn:spo:guest#karen.wakelin@socialcare.wales::" providerId="AD" clId="Web-{A8E8CFE5-C2D4-2FAF-1FFD-503002E99214}" dt="2022-06-09T11:16:08.319" v="129" actId="14100"/>
          <ac:spMkLst>
            <pc:docMk/>
            <pc:sldMk cId="443764457" sldId="359"/>
            <ac:spMk id="6" creationId="{00000000-0000-0000-0000-000000000000}"/>
          </ac:spMkLst>
        </pc:spChg>
        <pc:spChg chg="mod">
          <ac:chgData name="karen.wakelin@socialcare.wales" userId="S::urn:spo:guest#karen.wakelin@socialcare.wales::" providerId="AD" clId="Web-{A8E8CFE5-C2D4-2FAF-1FFD-503002E99214}" dt="2022-06-09T11:17:14.805" v="133" actId="20577"/>
          <ac:spMkLst>
            <pc:docMk/>
            <pc:sldMk cId="443764457" sldId="359"/>
            <ac:spMk id="8" creationId="{00000000-0000-0000-0000-000000000000}"/>
          </ac:spMkLst>
        </pc:spChg>
      </pc:sldChg>
      <pc:sldChg chg="modSp">
        <pc:chgData name="karen.wakelin@socialcare.wales" userId="S::urn:spo:guest#karen.wakelin@socialcare.wales::" providerId="AD" clId="Web-{A8E8CFE5-C2D4-2FAF-1FFD-503002E99214}" dt="2022-06-09T11:17:45.102" v="137" actId="20577"/>
        <pc:sldMkLst>
          <pc:docMk/>
          <pc:sldMk cId="739456446" sldId="360"/>
        </pc:sldMkLst>
        <pc:spChg chg="mod">
          <ac:chgData name="karen.wakelin@socialcare.wales" userId="S::urn:spo:guest#karen.wakelin@socialcare.wales::" providerId="AD" clId="Web-{A8E8CFE5-C2D4-2FAF-1FFD-503002E99214}" dt="2022-06-09T11:17:24.789" v="135" actId="20577"/>
          <ac:spMkLst>
            <pc:docMk/>
            <pc:sldMk cId="739456446" sldId="360"/>
            <ac:spMk id="6" creationId="{00000000-0000-0000-0000-000000000000}"/>
          </ac:spMkLst>
        </pc:spChg>
        <pc:spChg chg="mod">
          <ac:chgData name="karen.wakelin@socialcare.wales" userId="S::urn:spo:guest#karen.wakelin@socialcare.wales::" providerId="AD" clId="Web-{A8E8CFE5-C2D4-2FAF-1FFD-503002E99214}" dt="2022-06-09T11:17:45.102" v="137" actId="20577"/>
          <ac:spMkLst>
            <pc:docMk/>
            <pc:sldMk cId="739456446" sldId="360"/>
            <ac:spMk id="14" creationId="{00000000-0000-0000-0000-000000000000}"/>
          </ac:spMkLst>
        </pc:spChg>
      </pc:sldChg>
      <pc:sldChg chg="modSp">
        <pc:chgData name="karen.wakelin@socialcare.wales" userId="S::urn:spo:guest#karen.wakelin@socialcare.wales::" providerId="AD" clId="Web-{A8E8CFE5-C2D4-2FAF-1FFD-503002E99214}" dt="2022-06-09T11:21:15.420" v="174" actId="14100"/>
        <pc:sldMkLst>
          <pc:docMk/>
          <pc:sldMk cId="3444933918" sldId="362"/>
        </pc:sldMkLst>
        <pc:spChg chg="mod">
          <ac:chgData name="karen.wakelin@socialcare.wales" userId="S::urn:spo:guest#karen.wakelin@socialcare.wales::" providerId="AD" clId="Web-{A8E8CFE5-C2D4-2FAF-1FFD-503002E99214}" dt="2022-06-09T11:20:57.248" v="171" actId="20577"/>
          <ac:spMkLst>
            <pc:docMk/>
            <pc:sldMk cId="3444933918" sldId="362"/>
            <ac:spMk id="2" creationId="{00000000-0000-0000-0000-000000000000}"/>
          </ac:spMkLst>
        </pc:spChg>
        <pc:spChg chg="mod">
          <ac:chgData name="karen.wakelin@socialcare.wales" userId="S::urn:spo:guest#karen.wakelin@socialcare.wales::" providerId="AD" clId="Web-{A8E8CFE5-C2D4-2FAF-1FFD-503002E99214}" dt="2022-06-09T11:21:15.420" v="174" actId="14100"/>
          <ac:spMkLst>
            <pc:docMk/>
            <pc:sldMk cId="3444933918" sldId="362"/>
            <ac:spMk id="5" creationId="{00000000-0000-0000-0000-000000000000}"/>
          </ac:spMkLst>
        </pc:spChg>
        <pc:spChg chg="mod">
          <ac:chgData name="karen.wakelin@socialcare.wales" userId="S::urn:spo:guest#karen.wakelin@socialcare.wales::" providerId="AD" clId="Web-{A8E8CFE5-C2D4-2FAF-1FFD-503002E99214}" dt="2022-06-09T11:20:50.341" v="169" actId="20577"/>
          <ac:spMkLst>
            <pc:docMk/>
            <pc:sldMk cId="3444933918" sldId="362"/>
            <ac:spMk id="6" creationId="{00000000-0000-0000-0000-000000000000}"/>
          </ac:spMkLst>
        </pc:spChg>
        <pc:spChg chg="mod">
          <ac:chgData name="karen.wakelin@socialcare.wales" userId="S::urn:spo:guest#karen.wakelin@socialcare.wales::" providerId="AD" clId="Web-{A8E8CFE5-C2D4-2FAF-1FFD-503002E99214}" dt="2022-06-09T11:21:03.967" v="172" actId="1076"/>
          <ac:spMkLst>
            <pc:docMk/>
            <pc:sldMk cId="3444933918" sldId="362"/>
            <ac:spMk id="7" creationId="{00000000-0000-0000-0000-000000000000}"/>
          </ac:spMkLst>
        </pc:spChg>
      </pc:sldChg>
      <pc:sldChg chg="modSp">
        <pc:chgData name="karen.wakelin@socialcare.wales" userId="S::urn:spo:guest#karen.wakelin@socialcare.wales::" providerId="AD" clId="Web-{A8E8CFE5-C2D4-2FAF-1FFD-503002E99214}" dt="2022-06-09T11:21:50.546" v="181" actId="20577"/>
        <pc:sldMkLst>
          <pc:docMk/>
          <pc:sldMk cId="2758192130" sldId="363"/>
        </pc:sldMkLst>
        <pc:spChg chg="mod">
          <ac:chgData name="karen.wakelin@socialcare.wales" userId="S::urn:spo:guest#karen.wakelin@socialcare.wales::" providerId="AD" clId="Web-{A8E8CFE5-C2D4-2FAF-1FFD-503002E99214}" dt="2022-06-09T11:21:34.733" v="178" actId="20577"/>
          <ac:spMkLst>
            <pc:docMk/>
            <pc:sldMk cId="2758192130" sldId="363"/>
            <ac:spMk id="6" creationId="{00000000-0000-0000-0000-000000000000}"/>
          </ac:spMkLst>
        </pc:spChg>
        <pc:spChg chg="mod">
          <ac:chgData name="karen.wakelin@socialcare.wales" userId="S::urn:spo:guest#karen.wakelin@socialcare.wales::" providerId="AD" clId="Web-{A8E8CFE5-C2D4-2FAF-1FFD-503002E99214}" dt="2022-06-09T11:21:50.546" v="181" actId="20577"/>
          <ac:spMkLst>
            <pc:docMk/>
            <pc:sldMk cId="2758192130" sldId="363"/>
            <ac:spMk id="7" creationId="{00000000-0000-0000-0000-000000000000}"/>
          </ac:spMkLst>
        </pc:spChg>
        <pc:spChg chg="mod">
          <ac:chgData name="karen.wakelin@socialcare.wales" userId="S::urn:spo:guest#karen.wakelin@socialcare.wales::" providerId="AD" clId="Web-{A8E8CFE5-C2D4-2FAF-1FFD-503002E99214}" dt="2022-06-09T11:21:28.092" v="176" actId="20577"/>
          <ac:spMkLst>
            <pc:docMk/>
            <pc:sldMk cId="2758192130" sldId="363"/>
            <ac:spMk id="10" creationId="{00000000-0000-0000-0000-000000000000}"/>
          </ac:spMkLst>
        </pc:spChg>
      </pc:sldChg>
      <pc:sldChg chg="modSp">
        <pc:chgData name="karen.wakelin@socialcare.wales" userId="S::urn:spo:guest#karen.wakelin@socialcare.wales::" providerId="AD" clId="Web-{A8E8CFE5-C2D4-2FAF-1FFD-503002E99214}" dt="2022-06-09T11:20:28.575" v="165" actId="20577"/>
        <pc:sldMkLst>
          <pc:docMk/>
          <pc:sldMk cId="1261827257" sldId="364"/>
        </pc:sldMkLst>
        <pc:spChg chg="mod">
          <ac:chgData name="karen.wakelin@socialcare.wales" userId="S::urn:spo:guest#karen.wakelin@socialcare.wales::" providerId="AD" clId="Web-{A8E8CFE5-C2D4-2FAF-1FFD-503002E99214}" dt="2022-06-09T11:20:28.575" v="165" actId="20577"/>
          <ac:spMkLst>
            <pc:docMk/>
            <pc:sldMk cId="1261827257" sldId="364"/>
            <ac:spMk id="2" creationId="{00000000-0000-0000-0000-000000000000}"/>
          </ac:spMkLst>
        </pc:spChg>
        <pc:spChg chg="mod">
          <ac:chgData name="karen.wakelin@socialcare.wales" userId="S::urn:spo:guest#karen.wakelin@socialcare.wales::" providerId="AD" clId="Web-{A8E8CFE5-C2D4-2FAF-1FFD-503002E99214}" dt="2022-06-09T11:20:12.294" v="164" actId="20577"/>
          <ac:spMkLst>
            <pc:docMk/>
            <pc:sldMk cId="1261827257" sldId="364"/>
            <ac:spMk id="7" creationId="{00000000-0000-0000-0000-000000000000}"/>
          </ac:spMkLst>
        </pc:spChg>
      </pc:sldChg>
      <pc:sldChg chg="modSp">
        <pc:chgData name="karen.wakelin@socialcare.wales" userId="S::urn:spo:guest#karen.wakelin@socialcare.wales::" providerId="AD" clId="Web-{A8E8CFE5-C2D4-2FAF-1FFD-503002E99214}" dt="2022-06-09T11:05:30.865" v="21" actId="20577"/>
        <pc:sldMkLst>
          <pc:docMk/>
          <pc:sldMk cId="2607589219" sldId="365"/>
        </pc:sldMkLst>
        <pc:spChg chg="mod">
          <ac:chgData name="karen.wakelin@socialcare.wales" userId="S::urn:spo:guest#karen.wakelin@socialcare.wales::" providerId="AD" clId="Web-{A8E8CFE5-C2D4-2FAF-1FFD-503002E99214}" dt="2022-06-09T11:05:30.865" v="21" actId="20577"/>
          <ac:spMkLst>
            <pc:docMk/>
            <pc:sldMk cId="2607589219" sldId="365"/>
            <ac:spMk id="2" creationId="{00000000-0000-0000-0000-000000000000}"/>
          </ac:spMkLst>
        </pc:spChg>
        <pc:spChg chg="mod">
          <ac:chgData name="karen.wakelin@socialcare.wales" userId="S::urn:spo:guest#karen.wakelin@socialcare.wales::" providerId="AD" clId="Web-{A8E8CFE5-C2D4-2FAF-1FFD-503002E99214}" dt="2022-06-09T11:05:25.615" v="20" actId="20577"/>
          <ac:spMkLst>
            <pc:docMk/>
            <pc:sldMk cId="2607589219" sldId="365"/>
            <ac:spMk id="7" creationId="{00000000-0000-0000-0000-000000000000}"/>
          </ac:spMkLst>
        </pc:spChg>
      </pc:sldChg>
      <pc:sldChg chg="modSp">
        <pc:chgData name="karen.wakelin@socialcare.wales" userId="S::urn:spo:guest#karen.wakelin@socialcare.wales::" providerId="AD" clId="Web-{A8E8CFE5-C2D4-2FAF-1FFD-503002E99214}" dt="2022-06-09T11:22:31.813" v="188" actId="20577"/>
        <pc:sldMkLst>
          <pc:docMk/>
          <pc:sldMk cId="409992883" sldId="366"/>
        </pc:sldMkLst>
        <pc:spChg chg="mod">
          <ac:chgData name="karen.wakelin@socialcare.wales" userId="S::urn:spo:guest#karen.wakelin@socialcare.wales::" providerId="AD" clId="Web-{A8E8CFE5-C2D4-2FAF-1FFD-503002E99214}" dt="2022-06-09T11:22:31.813" v="188" actId="20577"/>
          <ac:spMkLst>
            <pc:docMk/>
            <pc:sldMk cId="409992883" sldId="366"/>
            <ac:spMk id="6" creationId="{00000000-0000-0000-0000-000000000000}"/>
          </ac:spMkLst>
        </pc:spChg>
        <pc:spChg chg="mod">
          <ac:chgData name="karen.wakelin@socialcare.wales" userId="S::urn:spo:guest#karen.wakelin@socialcare.wales::" providerId="AD" clId="Web-{A8E8CFE5-C2D4-2FAF-1FFD-503002E99214}" dt="2022-06-09T11:22:15.406" v="185" actId="20577"/>
          <ac:spMkLst>
            <pc:docMk/>
            <pc:sldMk cId="409992883" sldId="366"/>
            <ac:spMk id="10" creationId="{00000000-0000-0000-0000-000000000000}"/>
          </ac:spMkLst>
        </pc:spChg>
        <pc:spChg chg="mod">
          <ac:chgData name="karen.wakelin@socialcare.wales" userId="S::urn:spo:guest#karen.wakelin@socialcare.wales::" providerId="AD" clId="Web-{A8E8CFE5-C2D4-2FAF-1FFD-503002E99214}" dt="2022-06-09T11:22:23.438" v="186" actId="20577"/>
          <ac:spMkLst>
            <pc:docMk/>
            <pc:sldMk cId="409992883" sldId="366"/>
            <ac:spMk id="11" creationId="{00000000-0000-0000-0000-000000000000}"/>
          </ac:spMkLst>
        </pc:spChg>
      </pc:sldChg>
      <pc:sldChg chg="modSp">
        <pc:chgData name="karen.wakelin@socialcare.wales" userId="S::urn:spo:guest#karen.wakelin@socialcare.wales::" providerId="AD" clId="Web-{A8E8CFE5-C2D4-2FAF-1FFD-503002E99214}" dt="2022-06-09T11:23:19.986" v="200" actId="20577"/>
        <pc:sldMkLst>
          <pc:docMk/>
          <pc:sldMk cId="2974142614" sldId="367"/>
        </pc:sldMkLst>
        <pc:spChg chg="mod">
          <ac:chgData name="karen.wakelin@socialcare.wales" userId="S::urn:spo:guest#karen.wakelin@socialcare.wales::" providerId="AD" clId="Web-{A8E8CFE5-C2D4-2FAF-1FFD-503002E99214}" dt="2022-06-09T11:22:49.844" v="194" actId="20577"/>
          <ac:spMkLst>
            <pc:docMk/>
            <pc:sldMk cId="2974142614" sldId="367"/>
            <ac:spMk id="6" creationId="{00000000-0000-0000-0000-000000000000}"/>
          </ac:spMkLst>
        </pc:spChg>
        <pc:spChg chg="mod">
          <ac:chgData name="karen.wakelin@socialcare.wales" userId="S::urn:spo:guest#karen.wakelin@socialcare.wales::" providerId="AD" clId="Web-{A8E8CFE5-C2D4-2FAF-1FFD-503002E99214}" dt="2022-06-09T11:23:16.158" v="198" actId="20577"/>
          <ac:spMkLst>
            <pc:docMk/>
            <pc:sldMk cId="2974142614" sldId="367"/>
            <ac:spMk id="7" creationId="{00000000-0000-0000-0000-000000000000}"/>
          </ac:spMkLst>
        </pc:spChg>
        <pc:spChg chg="mod">
          <ac:chgData name="karen.wakelin@socialcare.wales" userId="S::urn:spo:guest#karen.wakelin@socialcare.wales::" providerId="AD" clId="Web-{A8E8CFE5-C2D4-2FAF-1FFD-503002E99214}" dt="2022-06-09T11:22:43.141" v="191" actId="20577"/>
          <ac:spMkLst>
            <pc:docMk/>
            <pc:sldMk cId="2974142614" sldId="367"/>
            <ac:spMk id="10" creationId="{00000000-0000-0000-0000-000000000000}"/>
          </ac:spMkLst>
        </pc:spChg>
        <pc:spChg chg="mod">
          <ac:chgData name="karen.wakelin@socialcare.wales" userId="S::urn:spo:guest#karen.wakelin@socialcare.wales::" providerId="AD" clId="Web-{A8E8CFE5-C2D4-2FAF-1FFD-503002E99214}" dt="2022-06-09T11:23:19.986" v="200" actId="20577"/>
          <ac:spMkLst>
            <pc:docMk/>
            <pc:sldMk cId="2974142614" sldId="367"/>
            <ac:spMk id="11" creationId="{00000000-0000-0000-0000-000000000000}"/>
          </ac:spMkLst>
        </pc:spChg>
      </pc:sldChg>
      <pc:sldChg chg="modSp">
        <pc:chgData name="karen.wakelin@socialcare.wales" userId="S::urn:spo:guest#karen.wakelin@socialcare.wales::" providerId="AD" clId="Web-{A8E8CFE5-C2D4-2FAF-1FFD-503002E99214}" dt="2022-06-09T11:24:55.566" v="220" actId="20577"/>
        <pc:sldMkLst>
          <pc:docMk/>
          <pc:sldMk cId="1136946761" sldId="368"/>
        </pc:sldMkLst>
        <pc:spChg chg="mod">
          <ac:chgData name="karen.wakelin@socialcare.wales" userId="S::urn:spo:guest#karen.wakelin@socialcare.wales::" providerId="AD" clId="Web-{A8E8CFE5-C2D4-2FAF-1FFD-503002E99214}" dt="2022-06-09T11:24:02.471" v="210" actId="1076"/>
          <ac:spMkLst>
            <pc:docMk/>
            <pc:sldMk cId="1136946761" sldId="368"/>
            <ac:spMk id="6" creationId="{00000000-0000-0000-0000-000000000000}"/>
          </ac:spMkLst>
        </pc:spChg>
        <pc:spChg chg="mod">
          <ac:chgData name="karen.wakelin@socialcare.wales" userId="S::urn:spo:guest#karen.wakelin@socialcare.wales::" providerId="AD" clId="Web-{A8E8CFE5-C2D4-2FAF-1FFD-503002E99214}" dt="2022-06-09T11:24:42.550" v="218" actId="20577"/>
          <ac:spMkLst>
            <pc:docMk/>
            <pc:sldMk cId="1136946761" sldId="368"/>
            <ac:spMk id="7" creationId="{00000000-0000-0000-0000-000000000000}"/>
          </ac:spMkLst>
        </pc:spChg>
        <pc:spChg chg="mod">
          <ac:chgData name="karen.wakelin@socialcare.wales" userId="S::urn:spo:guest#karen.wakelin@socialcare.wales::" providerId="AD" clId="Web-{A8E8CFE5-C2D4-2FAF-1FFD-503002E99214}" dt="2022-06-09T11:24:05.956" v="211" actId="1076"/>
          <ac:spMkLst>
            <pc:docMk/>
            <pc:sldMk cId="1136946761" sldId="368"/>
            <ac:spMk id="14" creationId="{00000000-0000-0000-0000-000000000000}"/>
          </ac:spMkLst>
        </pc:spChg>
        <pc:spChg chg="mod">
          <ac:chgData name="karen.wakelin@socialcare.wales" userId="S::urn:spo:guest#karen.wakelin@socialcare.wales::" providerId="AD" clId="Web-{A8E8CFE5-C2D4-2FAF-1FFD-503002E99214}" dt="2022-06-09T11:24:55.566" v="220" actId="20577"/>
          <ac:spMkLst>
            <pc:docMk/>
            <pc:sldMk cId="1136946761" sldId="368"/>
            <ac:spMk id="15" creationId="{00000000-0000-0000-0000-000000000000}"/>
          </ac:spMkLst>
        </pc:spChg>
      </pc:sldChg>
      <pc:sldChg chg="modSp">
        <pc:chgData name="karen.wakelin@socialcare.wales" userId="S::urn:spo:guest#karen.wakelin@socialcare.wales::" providerId="AD" clId="Web-{A8E8CFE5-C2D4-2FAF-1FFD-503002E99214}" dt="2022-06-09T11:26:24.709" v="240" actId="20577"/>
        <pc:sldMkLst>
          <pc:docMk/>
          <pc:sldMk cId="219933403" sldId="369"/>
        </pc:sldMkLst>
        <pc:spChg chg="mod">
          <ac:chgData name="karen.wakelin@socialcare.wales" userId="S::urn:spo:guest#karen.wakelin@socialcare.wales::" providerId="AD" clId="Web-{A8E8CFE5-C2D4-2FAF-1FFD-503002E99214}" dt="2022-06-09T11:25:48.115" v="230" actId="20577"/>
          <ac:spMkLst>
            <pc:docMk/>
            <pc:sldMk cId="219933403" sldId="369"/>
            <ac:spMk id="2" creationId="{00000000-0000-0000-0000-000000000000}"/>
          </ac:spMkLst>
        </pc:spChg>
        <pc:spChg chg="mod">
          <ac:chgData name="karen.wakelin@socialcare.wales" userId="S::urn:spo:guest#karen.wakelin@socialcare.wales::" providerId="AD" clId="Web-{A8E8CFE5-C2D4-2FAF-1FFD-503002E99214}" dt="2022-06-09T11:26:24.709" v="240" actId="20577"/>
          <ac:spMkLst>
            <pc:docMk/>
            <pc:sldMk cId="219933403" sldId="369"/>
            <ac:spMk id="5" creationId="{00000000-0000-0000-0000-000000000000}"/>
          </ac:spMkLst>
        </pc:spChg>
        <pc:spChg chg="mod">
          <ac:chgData name="karen.wakelin@socialcare.wales" userId="S::urn:spo:guest#karen.wakelin@socialcare.wales::" providerId="AD" clId="Web-{A8E8CFE5-C2D4-2FAF-1FFD-503002E99214}" dt="2022-06-09T11:25:42.443" v="229" actId="20577"/>
          <ac:spMkLst>
            <pc:docMk/>
            <pc:sldMk cId="219933403" sldId="369"/>
            <ac:spMk id="6" creationId="{00000000-0000-0000-0000-000000000000}"/>
          </ac:spMkLst>
        </pc:spChg>
        <pc:spChg chg="mod">
          <ac:chgData name="karen.wakelin@socialcare.wales" userId="S::urn:spo:guest#karen.wakelin@socialcare.wales::" providerId="AD" clId="Web-{A8E8CFE5-C2D4-2FAF-1FFD-503002E99214}" dt="2022-06-09T11:26:13.740" v="237" actId="20577"/>
          <ac:spMkLst>
            <pc:docMk/>
            <pc:sldMk cId="219933403" sldId="369"/>
            <ac:spMk id="7" creationId="{00000000-0000-0000-0000-000000000000}"/>
          </ac:spMkLst>
        </pc:spChg>
      </pc:sldChg>
      <pc:sldChg chg="modSp">
        <pc:chgData name="karen.wakelin@socialcare.wales" userId="S::urn:spo:guest#karen.wakelin@socialcare.wales::" providerId="AD" clId="Web-{A8E8CFE5-C2D4-2FAF-1FFD-503002E99214}" dt="2022-06-09T14:26:19.884" v="418" actId="20577"/>
        <pc:sldMkLst>
          <pc:docMk/>
          <pc:sldMk cId="3868394587" sldId="370"/>
        </pc:sldMkLst>
        <pc:spChg chg="mod">
          <ac:chgData name="karen.wakelin@socialcare.wales" userId="S::urn:spo:guest#karen.wakelin@socialcare.wales::" providerId="AD" clId="Web-{A8E8CFE5-C2D4-2FAF-1FFD-503002E99214}" dt="2022-06-09T13:38:59.563" v="243" actId="20577"/>
          <ac:spMkLst>
            <pc:docMk/>
            <pc:sldMk cId="3868394587" sldId="370"/>
            <ac:spMk id="2" creationId="{00000000-0000-0000-0000-000000000000}"/>
          </ac:spMkLst>
        </pc:spChg>
        <pc:spChg chg="mod">
          <ac:chgData name="karen.wakelin@socialcare.wales" userId="S::urn:spo:guest#karen.wakelin@socialcare.wales::" providerId="AD" clId="Web-{A8E8CFE5-C2D4-2FAF-1FFD-503002E99214}" dt="2022-06-09T14:26:19.884" v="418" actId="20577"/>
          <ac:spMkLst>
            <pc:docMk/>
            <pc:sldMk cId="3868394587" sldId="370"/>
            <ac:spMk id="5" creationId="{00000000-0000-0000-0000-000000000000}"/>
          </ac:spMkLst>
        </pc:spChg>
        <pc:spChg chg="mod">
          <ac:chgData name="karen.wakelin@socialcare.wales" userId="S::urn:spo:guest#karen.wakelin@socialcare.wales::" providerId="AD" clId="Web-{A8E8CFE5-C2D4-2FAF-1FFD-503002E99214}" dt="2022-06-09T13:38:54.454" v="242" actId="20577"/>
          <ac:spMkLst>
            <pc:docMk/>
            <pc:sldMk cId="3868394587" sldId="370"/>
            <ac:spMk id="6" creationId="{00000000-0000-0000-0000-000000000000}"/>
          </ac:spMkLst>
        </pc:spChg>
        <pc:spChg chg="mod">
          <ac:chgData name="karen.wakelin@socialcare.wales" userId="S::urn:spo:guest#karen.wakelin@socialcare.wales::" providerId="AD" clId="Web-{A8E8CFE5-C2D4-2FAF-1FFD-503002E99214}" dt="2022-06-09T13:42:45.538" v="262" actId="20577"/>
          <ac:spMkLst>
            <pc:docMk/>
            <pc:sldMk cId="3868394587" sldId="370"/>
            <ac:spMk id="7" creationId="{00000000-0000-0000-0000-000000000000}"/>
          </ac:spMkLst>
        </pc:spChg>
      </pc:sldChg>
      <pc:sldChg chg="modSp">
        <pc:chgData name="karen.wakelin@socialcare.wales" userId="S::urn:spo:guest#karen.wakelin@socialcare.wales::" providerId="AD" clId="Web-{A8E8CFE5-C2D4-2FAF-1FFD-503002E99214}" dt="2022-06-09T13:44:02.305" v="271" actId="20577"/>
        <pc:sldMkLst>
          <pc:docMk/>
          <pc:sldMk cId="1327317865" sldId="371"/>
        </pc:sldMkLst>
        <pc:spChg chg="mod">
          <ac:chgData name="karen.wakelin@socialcare.wales" userId="S::urn:spo:guest#karen.wakelin@socialcare.wales::" providerId="AD" clId="Web-{A8E8CFE5-C2D4-2FAF-1FFD-503002E99214}" dt="2022-06-09T13:43:12.523" v="266" actId="20577"/>
          <ac:spMkLst>
            <pc:docMk/>
            <pc:sldMk cId="1327317865" sldId="371"/>
            <ac:spMk id="3" creationId="{00000000-0000-0000-0000-000000000000}"/>
          </ac:spMkLst>
        </pc:spChg>
        <pc:spChg chg="mod">
          <ac:chgData name="karen.wakelin@socialcare.wales" userId="S::urn:spo:guest#karen.wakelin@socialcare.wales::" providerId="AD" clId="Web-{A8E8CFE5-C2D4-2FAF-1FFD-503002E99214}" dt="2022-06-09T13:44:02.305" v="271" actId="20577"/>
          <ac:spMkLst>
            <pc:docMk/>
            <pc:sldMk cId="1327317865" sldId="371"/>
            <ac:spMk id="6" creationId="{00000000-0000-0000-0000-000000000000}"/>
          </ac:spMkLst>
        </pc:spChg>
        <pc:spChg chg="mod">
          <ac:chgData name="karen.wakelin@socialcare.wales" userId="S::urn:spo:guest#karen.wakelin@socialcare.wales::" providerId="AD" clId="Web-{A8E8CFE5-C2D4-2FAF-1FFD-503002E99214}" dt="2022-06-09T13:43:24.554" v="268" actId="20577"/>
          <ac:spMkLst>
            <pc:docMk/>
            <pc:sldMk cId="1327317865" sldId="371"/>
            <ac:spMk id="9" creationId="{00000000-0000-0000-0000-000000000000}"/>
          </ac:spMkLst>
        </pc:spChg>
      </pc:sldChg>
      <pc:sldChg chg="modSp">
        <pc:chgData name="karen.wakelin@socialcare.wales" userId="S::urn:spo:guest#karen.wakelin@socialcare.wales::" providerId="AD" clId="Web-{A8E8CFE5-C2D4-2FAF-1FFD-503002E99214}" dt="2022-06-09T13:44:45.244" v="278" actId="20577"/>
        <pc:sldMkLst>
          <pc:docMk/>
          <pc:sldMk cId="2954329844" sldId="372"/>
        </pc:sldMkLst>
        <pc:spChg chg="mod">
          <ac:chgData name="karen.wakelin@socialcare.wales" userId="S::urn:spo:guest#karen.wakelin@socialcare.wales::" providerId="AD" clId="Web-{A8E8CFE5-C2D4-2FAF-1FFD-503002E99214}" dt="2022-06-09T13:44:15.227" v="273" actId="20577"/>
          <ac:spMkLst>
            <pc:docMk/>
            <pc:sldMk cId="2954329844" sldId="372"/>
            <ac:spMk id="2" creationId="{00000000-0000-0000-0000-000000000000}"/>
          </ac:spMkLst>
        </pc:spChg>
        <pc:spChg chg="mod">
          <ac:chgData name="karen.wakelin@socialcare.wales" userId="S::urn:spo:guest#karen.wakelin@socialcare.wales::" providerId="AD" clId="Web-{A8E8CFE5-C2D4-2FAF-1FFD-503002E99214}" dt="2022-06-09T13:44:35.337" v="276" actId="20577"/>
          <ac:spMkLst>
            <pc:docMk/>
            <pc:sldMk cId="2954329844" sldId="372"/>
            <ac:spMk id="3" creationId="{00000000-0000-0000-0000-000000000000}"/>
          </ac:spMkLst>
        </pc:spChg>
        <pc:spChg chg="mod">
          <ac:chgData name="karen.wakelin@socialcare.wales" userId="S::urn:spo:guest#karen.wakelin@socialcare.wales::" providerId="AD" clId="Web-{A8E8CFE5-C2D4-2FAF-1FFD-503002E99214}" dt="2022-06-09T13:44:45.244" v="278" actId="20577"/>
          <ac:spMkLst>
            <pc:docMk/>
            <pc:sldMk cId="2954329844" sldId="372"/>
            <ac:spMk id="8" creationId="{00000000-0000-0000-0000-000000000000}"/>
          </ac:spMkLst>
        </pc:spChg>
        <pc:spChg chg="mod">
          <ac:chgData name="karen.wakelin@socialcare.wales" userId="S::urn:spo:guest#karen.wakelin@socialcare.wales::" providerId="AD" clId="Web-{A8E8CFE5-C2D4-2FAF-1FFD-503002E99214}" dt="2022-06-09T13:44:09.977" v="272" actId="20577"/>
          <ac:spMkLst>
            <pc:docMk/>
            <pc:sldMk cId="2954329844" sldId="372"/>
            <ac:spMk id="10" creationId="{00000000-0000-0000-0000-000000000000}"/>
          </ac:spMkLst>
        </pc:spChg>
      </pc:sldChg>
      <pc:sldChg chg="modSp">
        <pc:chgData name="karen.wakelin@socialcare.wales" userId="S::urn:spo:guest#karen.wakelin@socialcare.wales::" providerId="AD" clId="Web-{A8E8CFE5-C2D4-2FAF-1FFD-503002E99214}" dt="2022-06-09T13:45:30.136" v="284" actId="20577"/>
        <pc:sldMkLst>
          <pc:docMk/>
          <pc:sldMk cId="3186811496" sldId="373"/>
        </pc:sldMkLst>
        <pc:spChg chg="mod">
          <ac:chgData name="karen.wakelin@socialcare.wales" userId="S::urn:spo:guest#karen.wakelin@socialcare.wales::" providerId="AD" clId="Web-{A8E8CFE5-C2D4-2FAF-1FFD-503002E99214}" dt="2022-06-09T13:45:19.229" v="282" actId="20577"/>
          <ac:spMkLst>
            <pc:docMk/>
            <pc:sldMk cId="3186811496" sldId="373"/>
            <ac:spMk id="2" creationId="{00000000-0000-0000-0000-000000000000}"/>
          </ac:spMkLst>
        </pc:spChg>
        <pc:spChg chg="mod">
          <ac:chgData name="karen.wakelin@socialcare.wales" userId="S::urn:spo:guest#karen.wakelin@socialcare.wales::" providerId="AD" clId="Web-{A8E8CFE5-C2D4-2FAF-1FFD-503002E99214}" dt="2022-06-09T13:45:27.042" v="283" actId="20577"/>
          <ac:spMkLst>
            <pc:docMk/>
            <pc:sldMk cId="3186811496" sldId="373"/>
            <ac:spMk id="3" creationId="{00000000-0000-0000-0000-000000000000}"/>
          </ac:spMkLst>
        </pc:spChg>
        <pc:spChg chg="mod">
          <ac:chgData name="karen.wakelin@socialcare.wales" userId="S::urn:spo:guest#karen.wakelin@socialcare.wales::" providerId="AD" clId="Web-{A8E8CFE5-C2D4-2FAF-1FFD-503002E99214}" dt="2022-06-09T13:44:58.947" v="280" actId="20577"/>
          <ac:spMkLst>
            <pc:docMk/>
            <pc:sldMk cId="3186811496" sldId="373"/>
            <ac:spMk id="8" creationId="{00000000-0000-0000-0000-000000000000}"/>
          </ac:spMkLst>
        </pc:spChg>
        <pc:spChg chg="mod">
          <ac:chgData name="karen.wakelin@socialcare.wales" userId="S::urn:spo:guest#karen.wakelin@socialcare.wales::" providerId="AD" clId="Web-{A8E8CFE5-C2D4-2FAF-1FFD-503002E99214}" dt="2022-06-09T13:45:30.136" v="284" actId="20577"/>
          <ac:spMkLst>
            <pc:docMk/>
            <pc:sldMk cId="3186811496" sldId="373"/>
            <ac:spMk id="9" creationId="{00000000-0000-0000-0000-000000000000}"/>
          </ac:spMkLst>
        </pc:spChg>
      </pc:sldChg>
      <pc:sldChg chg="modSp">
        <pc:chgData name="karen.wakelin@socialcare.wales" userId="S::urn:spo:guest#karen.wakelin@socialcare.wales::" providerId="AD" clId="Web-{A8E8CFE5-C2D4-2FAF-1FFD-503002E99214}" dt="2022-06-09T13:49:30.298" v="320" actId="20577"/>
        <pc:sldMkLst>
          <pc:docMk/>
          <pc:sldMk cId="2468368145" sldId="374"/>
        </pc:sldMkLst>
        <pc:spChg chg="mod">
          <ac:chgData name="karen.wakelin@socialcare.wales" userId="S::urn:spo:guest#karen.wakelin@socialcare.wales::" providerId="AD" clId="Web-{A8E8CFE5-C2D4-2FAF-1FFD-503002E99214}" dt="2022-06-09T13:47:53.358" v="310" actId="20577"/>
          <ac:spMkLst>
            <pc:docMk/>
            <pc:sldMk cId="2468368145" sldId="374"/>
            <ac:spMk id="2" creationId="{00000000-0000-0000-0000-000000000000}"/>
          </ac:spMkLst>
        </pc:spChg>
        <pc:spChg chg="mod">
          <ac:chgData name="karen.wakelin@socialcare.wales" userId="S::urn:spo:guest#karen.wakelin@socialcare.wales::" providerId="AD" clId="Web-{A8E8CFE5-C2D4-2FAF-1FFD-503002E99214}" dt="2022-06-09T13:49:14.204" v="317" actId="20577"/>
          <ac:spMkLst>
            <pc:docMk/>
            <pc:sldMk cId="2468368145" sldId="374"/>
            <ac:spMk id="5" creationId="{00000000-0000-0000-0000-000000000000}"/>
          </ac:spMkLst>
        </pc:spChg>
        <pc:spChg chg="mod">
          <ac:chgData name="karen.wakelin@socialcare.wales" userId="S::urn:spo:guest#karen.wakelin@socialcare.wales::" providerId="AD" clId="Web-{A8E8CFE5-C2D4-2FAF-1FFD-503002E99214}" dt="2022-06-09T13:48:06.936" v="312" actId="20577"/>
          <ac:spMkLst>
            <pc:docMk/>
            <pc:sldMk cId="2468368145" sldId="374"/>
            <ac:spMk id="6" creationId="{00000000-0000-0000-0000-000000000000}"/>
          </ac:spMkLst>
        </pc:spChg>
        <pc:spChg chg="mod">
          <ac:chgData name="karen.wakelin@socialcare.wales" userId="S::urn:spo:guest#karen.wakelin@socialcare.wales::" providerId="AD" clId="Web-{A8E8CFE5-C2D4-2FAF-1FFD-503002E99214}" dt="2022-06-09T13:49:30.298" v="320" actId="20577"/>
          <ac:spMkLst>
            <pc:docMk/>
            <pc:sldMk cId="2468368145" sldId="374"/>
            <ac:spMk id="7" creationId="{00000000-0000-0000-0000-000000000000}"/>
          </ac:spMkLst>
        </pc:spChg>
      </pc:sldChg>
      <pc:sldChg chg="modSp modNotes">
        <pc:chgData name="karen.wakelin@socialcare.wales" userId="S::urn:spo:guest#karen.wakelin@socialcare.wales::" providerId="AD" clId="Web-{A8E8CFE5-C2D4-2FAF-1FFD-503002E99214}" dt="2022-06-09T14:28:46.091" v="423"/>
        <pc:sldMkLst>
          <pc:docMk/>
          <pc:sldMk cId="395980577" sldId="375"/>
        </pc:sldMkLst>
        <pc:spChg chg="mod">
          <ac:chgData name="karen.wakelin@socialcare.wales" userId="S::urn:spo:guest#karen.wakelin@socialcare.wales::" providerId="AD" clId="Web-{A8E8CFE5-C2D4-2FAF-1FFD-503002E99214}" dt="2022-06-09T13:45:39.433" v="286" actId="20577"/>
          <ac:spMkLst>
            <pc:docMk/>
            <pc:sldMk cId="395980577" sldId="375"/>
            <ac:spMk id="2" creationId="{00000000-0000-0000-0000-000000000000}"/>
          </ac:spMkLst>
        </pc:spChg>
        <pc:spChg chg="mod">
          <ac:chgData name="karen.wakelin@socialcare.wales" userId="S::urn:spo:guest#karen.wakelin@socialcare.wales::" providerId="AD" clId="Web-{A8E8CFE5-C2D4-2FAF-1FFD-503002E99214}" dt="2022-06-09T13:45:35.214" v="285" actId="20577"/>
          <ac:spMkLst>
            <pc:docMk/>
            <pc:sldMk cId="395980577" sldId="375"/>
            <ac:spMk id="6" creationId="{00000000-0000-0000-0000-000000000000}"/>
          </ac:spMkLst>
        </pc:spChg>
      </pc:sldChg>
      <pc:sldChg chg="modSp">
        <pc:chgData name="karen.wakelin@socialcare.wales" userId="S::urn:spo:guest#karen.wakelin@socialcare.wales::" providerId="AD" clId="Web-{A8E8CFE5-C2D4-2FAF-1FFD-503002E99214}" dt="2022-06-09T13:50:23.799" v="326" actId="1076"/>
        <pc:sldMkLst>
          <pc:docMk/>
          <pc:sldMk cId="1635261007" sldId="377"/>
        </pc:sldMkLst>
        <pc:spChg chg="mod">
          <ac:chgData name="karen.wakelin@socialcare.wales" userId="S::urn:spo:guest#karen.wakelin@socialcare.wales::" providerId="AD" clId="Web-{A8E8CFE5-C2D4-2FAF-1FFD-503002E99214}" dt="2022-06-09T13:49:59.595" v="322" actId="20577"/>
          <ac:spMkLst>
            <pc:docMk/>
            <pc:sldMk cId="1635261007" sldId="377"/>
            <ac:spMk id="2" creationId="{00000000-0000-0000-0000-000000000000}"/>
          </ac:spMkLst>
        </pc:spChg>
        <pc:spChg chg="mod">
          <ac:chgData name="karen.wakelin@socialcare.wales" userId="S::urn:spo:guest#karen.wakelin@socialcare.wales::" providerId="AD" clId="Web-{A8E8CFE5-C2D4-2FAF-1FFD-503002E99214}" dt="2022-06-09T13:50:23.799" v="326" actId="1076"/>
          <ac:spMkLst>
            <pc:docMk/>
            <pc:sldMk cId="1635261007" sldId="377"/>
            <ac:spMk id="5" creationId="{00000000-0000-0000-0000-000000000000}"/>
          </ac:spMkLst>
        </pc:spChg>
        <pc:spChg chg="mod">
          <ac:chgData name="karen.wakelin@socialcare.wales" userId="S::urn:spo:guest#karen.wakelin@socialcare.wales::" providerId="AD" clId="Web-{A8E8CFE5-C2D4-2FAF-1FFD-503002E99214}" dt="2022-06-09T13:49:55.924" v="321" actId="20577"/>
          <ac:spMkLst>
            <pc:docMk/>
            <pc:sldMk cId="1635261007" sldId="377"/>
            <ac:spMk id="6" creationId="{00000000-0000-0000-0000-000000000000}"/>
          </ac:spMkLst>
        </pc:spChg>
        <pc:spChg chg="mod">
          <ac:chgData name="karen.wakelin@socialcare.wales" userId="S::urn:spo:guest#karen.wakelin@socialcare.wales::" providerId="AD" clId="Web-{A8E8CFE5-C2D4-2FAF-1FFD-503002E99214}" dt="2022-06-09T13:50:19.393" v="325" actId="1076"/>
          <ac:spMkLst>
            <pc:docMk/>
            <pc:sldMk cId="1635261007" sldId="377"/>
            <ac:spMk id="7" creationId="{00000000-0000-0000-0000-000000000000}"/>
          </ac:spMkLst>
        </pc:spChg>
      </pc:sldChg>
      <pc:sldChg chg="modSp modNotes">
        <pc:chgData name="karen.wakelin@socialcare.wales" userId="S::urn:spo:guest#karen.wakelin@socialcare.wales::" providerId="AD" clId="Web-{A8E8CFE5-C2D4-2FAF-1FFD-503002E99214}" dt="2022-06-09T14:37:40.479" v="425"/>
        <pc:sldMkLst>
          <pc:docMk/>
          <pc:sldMk cId="4038448221" sldId="378"/>
        </pc:sldMkLst>
        <pc:spChg chg="mod">
          <ac:chgData name="karen.wakelin@socialcare.wales" userId="S::urn:spo:guest#karen.wakelin@socialcare.wales::" providerId="AD" clId="Web-{A8E8CFE5-C2D4-2FAF-1FFD-503002E99214}" dt="2022-06-09T13:50:37.346" v="329" actId="20577"/>
          <ac:spMkLst>
            <pc:docMk/>
            <pc:sldMk cId="4038448221" sldId="378"/>
            <ac:spMk id="2" creationId="{00000000-0000-0000-0000-000000000000}"/>
          </ac:spMkLst>
        </pc:spChg>
        <pc:spChg chg="mod">
          <ac:chgData name="karen.wakelin@socialcare.wales" userId="S::urn:spo:guest#karen.wakelin@socialcare.wales::" providerId="AD" clId="Web-{A8E8CFE5-C2D4-2FAF-1FFD-503002E99214}" dt="2022-06-09T14:01:20.409" v="334" actId="20577"/>
          <ac:spMkLst>
            <pc:docMk/>
            <pc:sldMk cId="4038448221" sldId="378"/>
            <ac:spMk id="5" creationId="{00000000-0000-0000-0000-000000000000}"/>
          </ac:spMkLst>
        </pc:spChg>
        <pc:spChg chg="mod">
          <ac:chgData name="karen.wakelin@socialcare.wales" userId="S::urn:spo:guest#karen.wakelin@socialcare.wales::" providerId="AD" clId="Web-{A8E8CFE5-C2D4-2FAF-1FFD-503002E99214}" dt="2022-06-09T14:00:47.596" v="330" actId="20577"/>
          <ac:spMkLst>
            <pc:docMk/>
            <pc:sldMk cId="4038448221" sldId="378"/>
            <ac:spMk id="6" creationId="{00000000-0000-0000-0000-000000000000}"/>
          </ac:spMkLst>
        </pc:spChg>
        <pc:spChg chg="mod">
          <ac:chgData name="karen.wakelin@socialcare.wales" userId="S::urn:spo:guest#karen.wakelin@socialcare.wales::" providerId="AD" clId="Web-{A8E8CFE5-C2D4-2FAF-1FFD-503002E99214}" dt="2022-06-09T14:01:22.816" v="335" actId="20577"/>
          <ac:spMkLst>
            <pc:docMk/>
            <pc:sldMk cId="4038448221" sldId="378"/>
            <ac:spMk id="7" creationId="{00000000-0000-0000-0000-000000000000}"/>
          </ac:spMkLst>
        </pc:spChg>
      </pc:sldChg>
      <pc:sldChg chg="modSp">
        <pc:chgData name="karen.wakelin@socialcare.wales" userId="S::urn:spo:guest#karen.wakelin@socialcare.wales::" providerId="AD" clId="Web-{A8E8CFE5-C2D4-2FAF-1FFD-503002E99214}" dt="2022-06-09T14:02:17.176" v="345" actId="20577"/>
        <pc:sldMkLst>
          <pc:docMk/>
          <pc:sldMk cId="1859941150" sldId="379"/>
        </pc:sldMkLst>
        <pc:spChg chg="mod">
          <ac:chgData name="karen.wakelin@socialcare.wales" userId="S::urn:spo:guest#karen.wakelin@socialcare.wales::" providerId="AD" clId="Web-{A8E8CFE5-C2D4-2FAF-1FFD-503002E99214}" dt="2022-06-09T14:01:36.832" v="338" actId="20577"/>
          <ac:spMkLst>
            <pc:docMk/>
            <pc:sldMk cId="1859941150" sldId="379"/>
            <ac:spMk id="2" creationId="{00000000-0000-0000-0000-000000000000}"/>
          </ac:spMkLst>
        </pc:spChg>
        <pc:spChg chg="mod">
          <ac:chgData name="karen.wakelin@socialcare.wales" userId="S::urn:spo:guest#karen.wakelin@socialcare.wales::" providerId="AD" clId="Web-{A8E8CFE5-C2D4-2FAF-1FFD-503002E99214}" dt="2022-06-09T14:01:51.270" v="340" actId="20577"/>
          <ac:spMkLst>
            <pc:docMk/>
            <pc:sldMk cId="1859941150" sldId="379"/>
            <ac:spMk id="3" creationId="{00000000-0000-0000-0000-000000000000}"/>
          </ac:spMkLst>
        </pc:spChg>
        <pc:spChg chg="mod">
          <ac:chgData name="karen.wakelin@socialcare.wales" userId="S::urn:spo:guest#karen.wakelin@socialcare.wales::" providerId="AD" clId="Web-{A8E8CFE5-C2D4-2FAF-1FFD-503002E99214}" dt="2022-06-09T14:02:06.145" v="344" actId="20577"/>
          <ac:spMkLst>
            <pc:docMk/>
            <pc:sldMk cId="1859941150" sldId="379"/>
            <ac:spMk id="8" creationId="{00000000-0000-0000-0000-000000000000}"/>
          </ac:spMkLst>
        </pc:spChg>
        <pc:spChg chg="mod">
          <ac:chgData name="karen.wakelin@socialcare.wales" userId="S::urn:spo:guest#karen.wakelin@socialcare.wales::" providerId="AD" clId="Web-{A8E8CFE5-C2D4-2FAF-1FFD-503002E99214}" dt="2022-06-09T14:02:17.176" v="345" actId="20577"/>
          <ac:spMkLst>
            <pc:docMk/>
            <pc:sldMk cId="1859941150" sldId="379"/>
            <ac:spMk id="10" creationId="{00000000-0000-0000-0000-000000000000}"/>
          </ac:spMkLst>
        </pc:spChg>
      </pc:sldChg>
      <pc:sldChg chg="modSp">
        <pc:chgData name="karen.wakelin@socialcare.wales" userId="S::urn:spo:guest#karen.wakelin@socialcare.wales::" providerId="AD" clId="Web-{A8E8CFE5-C2D4-2FAF-1FFD-503002E99214}" dt="2022-06-09T14:03:34.741" v="357" actId="1076"/>
        <pc:sldMkLst>
          <pc:docMk/>
          <pc:sldMk cId="3055722984" sldId="380"/>
        </pc:sldMkLst>
        <pc:spChg chg="mod">
          <ac:chgData name="karen.wakelin@socialcare.wales" userId="S::urn:spo:guest#karen.wakelin@socialcare.wales::" providerId="AD" clId="Web-{A8E8CFE5-C2D4-2FAF-1FFD-503002E99214}" dt="2022-06-09T14:03:24.584" v="356" actId="20577"/>
          <ac:spMkLst>
            <pc:docMk/>
            <pc:sldMk cId="3055722984" sldId="380"/>
            <ac:spMk id="2" creationId="{00000000-0000-0000-0000-000000000000}"/>
          </ac:spMkLst>
        </pc:spChg>
        <pc:spChg chg="mod">
          <ac:chgData name="karen.wakelin@socialcare.wales" userId="S::urn:spo:guest#karen.wakelin@socialcare.wales::" providerId="AD" clId="Web-{A8E8CFE5-C2D4-2FAF-1FFD-503002E99214}" dt="2022-06-09T14:03:15.006" v="354" actId="20577"/>
          <ac:spMkLst>
            <pc:docMk/>
            <pc:sldMk cId="3055722984" sldId="380"/>
            <ac:spMk id="6" creationId="{00000000-0000-0000-0000-000000000000}"/>
          </ac:spMkLst>
        </pc:spChg>
        <pc:spChg chg="mod">
          <ac:chgData name="karen.wakelin@socialcare.wales" userId="S::urn:spo:guest#karen.wakelin@socialcare.wales::" providerId="AD" clId="Web-{A8E8CFE5-C2D4-2FAF-1FFD-503002E99214}" dt="2022-06-09T14:03:34.741" v="357" actId="1076"/>
          <ac:spMkLst>
            <pc:docMk/>
            <pc:sldMk cId="3055722984" sldId="380"/>
            <ac:spMk id="7" creationId="{00000000-0000-0000-0000-000000000000}"/>
          </ac:spMkLst>
        </pc:spChg>
      </pc:sldChg>
      <pc:sldChg chg="modSp">
        <pc:chgData name="karen.wakelin@socialcare.wales" userId="S::urn:spo:guest#karen.wakelin@socialcare.wales::" providerId="AD" clId="Web-{A8E8CFE5-C2D4-2FAF-1FFD-503002E99214}" dt="2022-06-09T14:03:47.444" v="360" actId="20577"/>
        <pc:sldMkLst>
          <pc:docMk/>
          <pc:sldMk cId="1298646274" sldId="381"/>
        </pc:sldMkLst>
        <pc:spChg chg="mod">
          <ac:chgData name="karen.wakelin@socialcare.wales" userId="S::urn:spo:guest#karen.wakelin@socialcare.wales::" providerId="AD" clId="Web-{A8E8CFE5-C2D4-2FAF-1FFD-503002E99214}" dt="2022-06-09T14:03:43.788" v="358" actId="20577"/>
          <ac:spMkLst>
            <pc:docMk/>
            <pc:sldMk cId="1298646274" sldId="381"/>
            <ac:spMk id="2" creationId="{00000000-0000-0000-0000-000000000000}"/>
          </ac:spMkLst>
        </pc:spChg>
        <pc:spChg chg="mod">
          <ac:chgData name="karen.wakelin@socialcare.wales" userId="S::urn:spo:guest#karen.wakelin@socialcare.wales::" providerId="AD" clId="Web-{A8E8CFE5-C2D4-2FAF-1FFD-503002E99214}" dt="2022-06-09T14:03:47.444" v="360" actId="20577"/>
          <ac:spMkLst>
            <pc:docMk/>
            <pc:sldMk cId="1298646274" sldId="381"/>
            <ac:spMk id="6" creationId="{00000000-0000-0000-0000-000000000000}"/>
          </ac:spMkLst>
        </pc:spChg>
      </pc:sldChg>
      <pc:sldChg chg="modSp">
        <pc:chgData name="karen.wakelin@socialcare.wales" userId="S::urn:spo:guest#karen.wakelin@socialcare.wales::" providerId="AD" clId="Web-{A8E8CFE5-C2D4-2FAF-1FFD-503002E99214}" dt="2022-06-09T14:03:02.037" v="351" actId="20577"/>
        <pc:sldMkLst>
          <pc:docMk/>
          <pc:sldMk cId="2022436406" sldId="383"/>
        </pc:sldMkLst>
        <pc:spChg chg="mod">
          <ac:chgData name="karen.wakelin@socialcare.wales" userId="S::urn:spo:guest#karen.wakelin@socialcare.wales::" providerId="AD" clId="Web-{A8E8CFE5-C2D4-2FAF-1FFD-503002E99214}" dt="2022-06-09T14:02:39.833" v="349" actId="20577"/>
          <ac:spMkLst>
            <pc:docMk/>
            <pc:sldMk cId="2022436406" sldId="383"/>
            <ac:spMk id="2" creationId="{00000000-0000-0000-0000-000000000000}"/>
          </ac:spMkLst>
        </pc:spChg>
        <pc:spChg chg="mod">
          <ac:chgData name="karen.wakelin@socialcare.wales" userId="S::urn:spo:guest#karen.wakelin@socialcare.wales::" providerId="AD" clId="Web-{A8E8CFE5-C2D4-2FAF-1FFD-503002E99214}" dt="2022-06-09T14:02:34.255" v="348" actId="20577"/>
          <ac:spMkLst>
            <pc:docMk/>
            <pc:sldMk cId="2022436406" sldId="383"/>
            <ac:spMk id="6" creationId="{00000000-0000-0000-0000-000000000000}"/>
          </ac:spMkLst>
        </pc:spChg>
        <pc:spChg chg="mod">
          <ac:chgData name="karen.wakelin@socialcare.wales" userId="S::urn:spo:guest#karen.wakelin@socialcare.wales::" providerId="AD" clId="Web-{A8E8CFE5-C2D4-2FAF-1FFD-503002E99214}" dt="2022-06-09T14:03:02.037" v="351" actId="20577"/>
          <ac:spMkLst>
            <pc:docMk/>
            <pc:sldMk cId="2022436406" sldId="383"/>
            <ac:spMk id="7" creationId="{00000000-0000-0000-0000-000000000000}"/>
          </ac:spMkLst>
        </pc:spChg>
      </pc:sldChg>
      <pc:sldChg chg="modSp">
        <pc:chgData name="karen.wakelin@socialcare.wales" userId="S::urn:spo:guest#karen.wakelin@socialcare.wales::" providerId="AD" clId="Web-{A8E8CFE5-C2D4-2FAF-1FFD-503002E99214}" dt="2022-06-09T13:47:25.420" v="308" actId="14100"/>
        <pc:sldMkLst>
          <pc:docMk/>
          <pc:sldMk cId="445046212" sldId="384"/>
        </pc:sldMkLst>
        <pc:spChg chg="mod">
          <ac:chgData name="karen.wakelin@socialcare.wales" userId="S::urn:spo:guest#karen.wakelin@socialcare.wales::" providerId="AD" clId="Web-{A8E8CFE5-C2D4-2FAF-1FFD-503002E99214}" dt="2022-06-09T13:46:02.433" v="289" actId="20577"/>
          <ac:spMkLst>
            <pc:docMk/>
            <pc:sldMk cId="445046212" sldId="384"/>
            <ac:spMk id="2" creationId="{00000000-0000-0000-0000-000000000000}"/>
          </ac:spMkLst>
        </pc:spChg>
        <pc:spChg chg="mod">
          <ac:chgData name="karen.wakelin@socialcare.wales" userId="S::urn:spo:guest#karen.wakelin@socialcare.wales::" providerId="AD" clId="Web-{A8E8CFE5-C2D4-2FAF-1FFD-503002E99214}" dt="2022-06-09T13:47:25.420" v="308" actId="14100"/>
          <ac:spMkLst>
            <pc:docMk/>
            <pc:sldMk cId="445046212" sldId="384"/>
            <ac:spMk id="6" creationId="{00000000-0000-0000-0000-000000000000}"/>
          </ac:spMkLst>
        </pc:spChg>
      </pc:sldChg>
      <pc:sldChg chg="modSp">
        <pc:chgData name="karen.wakelin@socialcare.wales" userId="S::urn:spo:guest#karen.wakelin@socialcare.wales::" providerId="AD" clId="Web-{A8E8CFE5-C2D4-2FAF-1FFD-503002E99214}" dt="2022-06-09T14:04:17.914" v="365" actId="20577"/>
        <pc:sldMkLst>
          <pc:docMk/>
          <pc:sldMk cId="3701515034" sldId="385"/>
        </pc:sldMkLst>
        <pc:spChg chg="mod">
          <ac:chgData name="karen.wakelin@socialcare.wales" userId="S::urn:spo:guest#karen.wakelin@socialcare.wales::" providerId="AD" clId="Web-{A8E8CFE5-C2D4-2FAF-1FFD-503002E99214}" dt="2022-06-09T14:04:06.773" v="364" actId="20577"/>
          <ac:spMkLst>
            <pc:docMk/>
            <pc:sldMk cId="3701515034" sldId="385"/>
            <ac:spMk id="2" creationId="{00000000-0000-0000-0000-000000000000}"/>
          </ac:spMkLst>
        </pc:spChg>
        <pc:spChg chg="mod">
          <ac:chgData name="karen.wakelin@socialcare.wales" userId="S::urn:spo:guest#karen.wakelin@socialcare.wales::" providerId="AD" clId="Web-{A8E8CFE5-C2D4-2FAF-1FFD-503002E99214}" dt="2022-06-09T14:04:01.679" v="362" actId="20577"/>
          <ac:spMkLst>
            <pc:docMk/>
            <pc:sldMk cId="3701515034" sldId="385"/>
            <ac:spMk id="6" creationId="{00000000-0000-0000-0000-000000000000}"/>
          </ac:spMkLst>
        </pc:spChg>
        <pc:spChg chg="mod">
          <ac:chgData name="karen.wakelin@socialcare.wales" userId="S::urn:spo:guest#karen.wakelin@socialcare.wales::" providerId="AD" clId="Web-{A8E8CFE5-C2D4-2FAF-1FFD-503002E99214}" dt="2022-06-09T14:04:17.914" v="365" actId="20577"/>
          <ac:spMkLst>
            <pc:docMk/>
            <pc:sldMk cId="3701515034" sldId="385"/>
            <ac:spMk id="7" creationId="{00000000-0000-0000-0000-000000000000}"/>
          </ac:spMkLst>
        </pc:spChg>
      </pc:sldChg>
      <pc:sldChg chg="modSp">
        <pc:chgData name="karen.wakelin@socialcare.wales" userId="S::urn:spo:guest#karen.wakelin@socialcare.wales::" providerId="AD" clId="Web-{A8E8CFE5-C2D4-2FAF-1FFD-503002E99214}" dt="2022-06-09T11:18:33.932" v="146" actId="20577"/>
        <pc:sldMkLst>
          <pc:docMk/>
          <pc:sldMk cId="1949815444" sldId="387"/>
        </pc:sldMkLst>
        <pc:spChg chg="mod">
          <ac:chgData name="karen.wakelin@socialcare.wales" userId="S::urn:spo:guest#karen.wakelin@socialcare.wales::" providerId="AD" clId="Web-{A8E8CFE5-C2D4-2FAF-1FFD-503002E99214}" dt="2022-06-09T11:18:01.853" v="141" actId="20577"/>
          <ac:spMkLst>
            <pc:docMk/>
            <pc:sldMk cId="1949815444" sldId="387"/>
            <ac:spMk id="3" creationId="{00000000-0000-0000-0000-000000000000}"/>
          </ac:spMkLst>
        </pc:spChg>
        <pc:spChg chg="mod">
          <ac:chgData name="karen.wakelin@socialcare.wales" userId="S::urn:spo:guest#karen.wakelin@socialcare.wales::" providerId="AD" clId="Web-{A8E8CFE5-C2D4-2FAF-1FFD-503002E99214}" dt="2022-06-09T11:18:19.463" v="144" actId="20577"/>
          <ac:spMkLst>
            <pc:docMk/>
            <pc:sldMk cId="1949815444" sldId="387"/>
            <ac:spMk id="4" creationId="{00000000-0000-0000-0000-000000000000}"/>
          </ac:spMkLst>
        </pc:spChg>
        <pc:spChg chg="mod">
          <ac:chgData name="karen.wakelin@socialcare.wales" userId="S::urn:spo:guest#karen.wakelin@socialcare.wales::" providerId="AD" clId="Web-{A8E8CFE5-C2D4-2FAF-1FFD-503002E99214}" dt="2022-06-09T11:18:33.932" v="146" actId="20577"/>
          <ac:spMkLst>
            <pc:docMk/>
            <pc:sldMk cId="1949815444" sldId="387"/>
            <ac:spMk id="6" creationId="{00000000-0000-0000-0000-000000000000}"/>
          </ac:spMkLst>
        </pc:spChg>
        <pc:spChg chg="mod">
          <ac:chgData name="karen.wakelin@socialcare.wales" userId="S::urn:spo:guest#karen.wakelin@socialcare.wales::" providerId="AD" clId="Web-{A8E8CFE5-C2D4-2FAF-1FFD-503002E99214}" dt="2022-06-09T11:18:11.681" v="142" actId="14100"/>
          <ac:spMkLst>
            <pc:docMk/>
            <pc:sldMk cId="1949815444" sldId="387"/>
            <ac:spMk id="7" creationId="{00000000-0000-0000-0000-000000000000}"/>
          </ac:spMkLst>
        </pc:spChg>
      </pc:sldChg>
      <pc:sldChg chg="modSp">
        <pc:chgData name="karen.wakelin@socialcare.wales" userId="S::urn:spo:guest#karen.wakelin@socialcare.wales::" providerId="AD" clId="Web-{A8E8CFE5-C2D4-2FAF-1FFD-503002E99214}" dt="2022-06-09T11:18:44.041" v="148" actId="20577"/>
        <pc:sldMkLst>
          <pc:docMk/>
          <pc:sldMk cId="1661011938" sldId="388"/>
        </pc:sldMkLst>
        <pc:spChg chg="mod">
          <ac:chgData name="karen.wakelin@socialcare.wales" userId="S::urn:spo:guest#karen.wakelin@socialcare.wales::" providerId="AD" clId="Web-{A8E8CFE5-C2D4-2FAF-1FFD-503002E99214}" dt="2022-06-09T11:18:40.088" v="147" actId="20577"/>
          <ac:spMkLst>
            <pc:docMk/>
            <pc:sldMk cId="1661011938" sldId="388"/>
            <ac:spMk id="2" creationId="{00000000-0000-0000-0000-000000000000}"/>
          </ac:spMkLst>
        </pc:spChg>
        <pc:spChg chg="mod">
          <ac:chgData name="karen.wakelin@socialcare.wales" userId="S::urn:spo:guest#karen.wakelin@socialcare.wales::" providerId="AD" clId="Web-{A8E8CFE5-C2D4-2FAF-1FFD-503002E99214}" dt="2022-06-09T11:18:44.041" v="148" actId="20577"/>
          <ac:spMkLst>
            <pc:docMk/>
            <pc:sldMk cId="1661011938" sldId="388"/>
            <ac:spMk id="3" creationId="{00000000-0000-0000-0000-000000000000}"/>
          </ac:spMkLst>
        </pc:spChg>
      </pc:sldChg>
      <pc:sldChg chg="modSp">
        <pc:chgData name="karen.wakelin@socialcare.wales" userId="S::urn:spo:guest#karen.wakelin@socialcare.wales::" providerId="AD" clId="Web-{A8E8CFE5-C2D4-2FAF-1FFD-503002E99214}" dt="2022-06-09T11:19:43.277" v="158" actId="1076"/>
        <pc:sldMkLst>
          <pc:docMk/>
          <pc:sldMk cId="4281943164" sldId="389"/>
        </pc:sldMkLst>
        <pc:spChg chg="mod">
          <ac:chgData name="karen.wakelin@socialcare.wales" userId="S::urn:spo:guest#karen.wakelin@socialcare.wales::" providerId="AD" clId="Web-{A8E8CFE5-C2D4-2FAF-1FFD-503002E99214}" dt="2022-06-09T11:19:22.386" v="155" actId="20577"/>
          <ac:spMkLst>
            <pc:docMk/>
            <pc:sldMk cId="4281943164" sldId="389"/>
            <ac:spMk id="3" creationId="{00000000-0000-0000-0000-000000000000}"/>
          </ac:spMkLst>
        </pc:spChg>
        <pc:spChg chg="mod">
          <ac:chgData name="karen.wakelin@socialcare.wales" userId="S::urn:spo:guest#karen.wakelin@socialcare.wales::" providerId="AD" clId="Web-{A8E8CFE5-C2D4-2FAF-1FFD-503002E99214}" dt="2022-06-09T11:19:43.277" v="158" actId="1076"/>
          <ac:spMkLst>
            <pc:docMk/>
            <pc:sldMk cId="4281943164" sldId="389"/>
            <ac:spMk id="4" creationId="{00000000-0000-0000-0000-000000000000}"/>
          </ac:spMkLst>
        </pc:spChg>
        <pc:spChg chg="mod">
          <ac:chgData name="karen.wakelin@socialcare.wales" userId="S::urn:spo:guest#karen.wakelin@socialcare.wales::" providerId="AD" clId="Web-{A8E8CFE5-C2D4-2FAF-1FFD-503002E99214}" dt="2022-06-09T11:19:35.840" v="156" actId="20577"/>
          <ac:spMkLst>
            <pc:docMk/>
            <pc:sldMk cId="4281943164" sldId="389"/>
            <ac:spMk id="6" creationId="{00000000-0000-0000-0000-000000000000}"/>
          </ac:spMkLst>
        </pc:spChg>
        <pc:spChg chg="mod">
          <ac:chgData name="karen.wakelin@socialcare.wales" userId="S::urn:spo:guest#karen.wakelin@socialcare.wales::" providerId="AD" clId="Web-{A8E8CFE5-C2D4-2FAF-1FFD-503002E99214}" dt="2022-06-09T11:19:40.027" v="157" actId="1076"/>
          <ac:spMkLst>
            <pc:docMk/>
            <pc:sldMk cId="4281943164" sldId="389"/>
            <ac:spMk id="7" creationId="{00000000-0000-0000-0000-000000000000}"/>
          </ac:spMkLst>
        </pc:spChg>
      </pc:sldChg>
      <pc:sldChg chg="modSp">
        <pc:chgData name="karen.wakelin@socialcare.wales" userId="S::urn:spo:guest#karen.wakelin@socialcare.wales::" providerId="AD" clId="Web-{A8E8CFE5-C2D4-2FAF-1FFD-503002E99214}" dt="2022-06-09T11:03:51.159" v="10" actId="20577"/>
        <pc:sldMkLst>
          <pc:docMk/>
          <pc:sldMk cId="1112499307" sldId="390"/>
        </pc:sldMkLst>
        <pc:spChg chg="mod">
          <ac:chgData name="karen.wakelin@socialcare.wales" userId="S::urn:spo:guest#karen.wakelin@socialcare.wales::" providerId="AD" clId="Web-{A8E8CFE5-C2D4-2FAF-1FFD-503002E99214}" dt="2022-06-09T11:03:18.940" v="2" actId="14100"/>
          <ac:spMkLst>
            <pc:docMk/>
            <pc:sldMk cId="1112499307" sldId="390"/>
            <ac:spMk id="12" creationId="{00000000-0000-0000-0000-000000000000}"/>
          </ac:spMkLst>
        </pc:spChg>
        <pc:spChg chg="mod">
          <ac:chgData name="karen.wakelin@socialcare.wales" userId="S::urn:spo:guest#karen.wakelin@socialcare.wales::" providerId="AD" clId="Web-{A8E8CFE5-C2D4-2FAF-1FFD-503002E99214}" dt="2022-06-09T11:03:37.050" v="5" actId="1076"/>
          <ac:spMkLst>
            <pc:docMk/>
            <pc:sldMk cId="1112499307" sldId="390"/>
            <ac:spMk id="13" creationId="{00000000-0000-0000-0000-000000000000}"/>
          </ac:spMkLst>
        </pc:spChg>
        <pc:spChg chg="mod">
          <ac:chgData name="karen.wakelin@socialcare.wales" userId="S::urn:spo:guest#karen.wakelin@socialcare.wales::" providerId="AD" clId="Web-{A8E8CFE5-C2D4-2FAF-1FFD-503002E99214}" dt="2022-06-09T11:03:51.159" v="10" actId="20577"/>
          <ac:spMkLst>
            <pc:docMk/>
            <pc:sldMk cId="1112499307" sldId="390"/>
            <ac:spMk id="14" creationId="{00000000-0000-0000-0000-000000000000}"/>
          </ac:spMkLst>
        </pc:spChg>
        <pc:spChg chg="mod">
          <ac:chgData name="karen.wakelin@socialcare.wales" userId="S::urn:spo:guest#karen.wakelin@socialcare.wales::" providerId="AD" clId="Web-{A8E8CFE5-C2D4-2FAF-1FFD-503002E99214}" dt="2022-06-09T11:03:43.659" v="8" actId="20577"/>
          <ac:spMkLst>
            <pc:docMk/>
            <pc:sldMk cId="1112499307" sldId="390"/>
            <ac:spMk id="20484" creationId="{00000000-0000-0000-0000-000000000000}"/>
          </ac:spMkLst>
        </pc:spChg>
      </pc:sldChg>
    </pc:docChg>
  </pc:docChgLst>
  <pc:docChgLst>
    <pc:chgData name="Trinity Rees" userId="S::t.rees@npt.gov.uk::23ed69b1-c9cb-4295-a16f-e57105e4c724" providerId="AD" clId="Web-{3A323DD6-A7D5-B2FC-1CA9-D4147AFEDD57}"/>
    <pc:docChg chg="addSld modSld">
      <pc:chgData name="Trinity Rees" userId="S::t.rees@npt.gov.uk::23ed69b1-c9cb-4295-a16f-e57105e4c724" providerId="AD" clId="Web-{3A323DD6-A7D5-B2FC-1CA9-D4147AFEDD57}" dt="2023-10-12T14:45:18.547" v="18" actId="14100"/>
      <pc:docMkLst>
        <pc:docMk/>
      </pc:docMkLst>
      <pc:sldChg chg="addSp delSp modSp new">
        <pc:chgData name="Trinity Rees" userId="S::t.rees@npt.gov.uk::23ed69b1-c9cb-4295-a16f-e57105e4c724" providerId="AD" clId="Web-{3A323DD6-A7D5-B2FC-1CA9-D4147AFEDD57}" dt="2023-10-12T14:45:18.547" v="18" actId="14100"/>
        <pc:sldMkLst>
          <pc:docMk/>
          <pc:sldMk cId="3655818911" sldId="393"/>
        </pc:sldMkLst>
        <pc:spChg chg="del">
          <ac:chgData name="Trinity Rees" userId="S::t.rees@npt.gov.uk::23ed69b1-c9cb-4295-a16f-e57105e4c724" providerId="AD" clId="Web-{3A323DD6-A7D5-B2FC-1CA9-D4147AFEDD57}" dt="2023-10-12T14:44:53.952" v="12"/>
          <ac:spMkLst>
            <pc:docMk/>
            <pc:sldMk cId="3655818911" sldId="393"/>
            <ac:spMk id="2" creationId="{659108FE-C9D3-219C-A3B3-523F1DE6FA79}"/>
          </ac:spMkLst>
        </pc:spChg>
        <pc:picChg chg="add mod">
          <ac:chgData name="Trinity Rees" userId="S::t.rees@npt.gov.uk::23ed69b1-c9cb-4295-a16f-e57105e4c724" providerId="AD" clId="Web-{3A323DD6-A7D5-B2FC-1CA9-D4147AFEDD57}" dt="2023-10-12T14:45:18.547" v="18" actId="14100"/>
          <ac:picMkLst>
            <pc:docMk/>
            <pc:sldMk cId="3655818911" sldId="393"/>
            <ac:picMk id="3" creationId="{5B9A533B-122B-2CE9-9F8C-4F92F611CF11}"/>
          </ac:picMkLst>
        </pc:picChg>
      </pc:sldChg>
      <pc:sldChg chg="addSp delSp modSp new">
        <pc:chgData name="Trinity Rees" userId="S::t.rees@npt.gov.uk::23ed69b1-c9cb-4295-a16f-e57105e4c724" providerId="AD" clId="Web-{3A323DD6-A7D5-B2FC-1CA9-D4147AFEDD57}" dt="2023-10-12T14:44:46.593" v="11" actId="14100"/>
        <pc:sldMkLst>
          <pc:docMk/>
          <pc:sldMk cId="2764170504" sldId="394"/>
        </pc:sldMkLst>
        <pc:spChg chg="del">
          <ac:chgData name="Trinity Rees" userId="S::t.rees@npt.gov.uk::23ed69b1-c9cb-4295-a16f-e57105e4c724" providerId="AD" clId="Web-{3A323DD6-A7D5-B2FC-1CA9-D4147AFEDD57}" dt="2023-10-12T14:43:57.122" v="2"/>
          <ac:spMkLst>
            <pc:docMk/>
            <pc:sldMk cId="2764170504" sldId="394"/>
            <ac:spMk id="2" creationId="{3DB82CD0-6593-270E-051D-74EA7BD7B610}"/>
          </ac:spMkLst>
        </pc:spChg>
        <pc:picChg chg="add mod modCrop">
          <ac:chgData name="Trinity Rees" userId="S::t.rees@npt.gov.uk::23ed69b1-c9cb-4295-a16f-e57105e4c724" providerId="AD" clId="Web-{3A323DD6-A7D5-B2FC-1CA9-D4147AFEDD57}" dt="2023-10-12T14:44:46.593" v="11" actId="14100"/>
          <ac:picMkLst>
            <pc:docMk/>
            <pc:sldMk cId="2764170504" sldId="394"/>
            <ac:picMk id="3" creationId="{5DFCEE1C-0384-3129-0EC5-0F30A9EB844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F7B837BA-F1B8-924C-A6E9-DCE9F6DA377A}" type="datetimeFigureOut">
              <a:rPr lang="en-US"/>
              <a:pPr>
                <a:defRPr/>
              </a:pPr>
              <a:t>1/10/2024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409D3D69-634A-4B40-B6BF-07F6296FBFE0}" type="slidenum">
              <a:rPr lang="en-US"/>
              <a:pPr>
                <a:defRPr/>
              </a:pPr>
              <a:t>‹#›</a:t>
            </a:fld>
            <a:endParaRPr lang="en-US"/>
          </a:p>
        </p:txBody>
      </p:sp>
    </p:spTree>
    <p:extLst>
      <p:ext uri="{BB962C8B-B14F-4D97-AF65-F5344CB8AC3E}">
        <p14:creationId xmlns:p14="http://schemas.microsoft.com/office/powerpoint/2010/main" val="3521774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9C8CD66D-AEA7-E943-BE28-0B1477C1D05F}" type="datetimeFigureOut">
              <a:rPr lang="en-US"/>
              <a:pPr>
                <a:defRPr/>
              </a:pPr>
              <a:t>1/10/2024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71639E39-D34D-164C-8100-77BC79329E5D}" type="slidenum">
              <a:rPr lang="en-US"/>
              <a:pPr>
                <a:defRPr/>
              </a:pPr>
              <a:t>‹#›</a:t>
            </a:fld>
            <a:endParaRPr lang="en-US"/>
          </a:p>
        </p:txBody>
      </p:sp>
    </p:spTree>
    <p:extLst>
      <p:ext uri="{BB962C8B-B14F-4D97-AF65-F5344CB8AC3E}">
        <p14:creationId xmlns:p14="http://schemas.microsoft.com/office/powerpoint/2010/main" val="1668384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www.mind.org.uk/information-support/legal-rights/legal-glossary/#recalled" TargetMode="External"/><Relationship Id="rId3" Type="http://schemas.openxmlformats.org/officeDocument/2006/relationships/hyperlink" Target="https://www.mind.org.uk/information-support/legal-rights/legal-glossary/#section" TargetMode="External"/><Relationship Id="rId7" Type="http://schemas.openxmlformats.org/officeDocument/2006/relationships/hyperlink" Target="https://www.mind.org.uk/information-support/legal-rights/legal-glossary/#ApprovedMentalHealthProfessional"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mind.org.uk/information-support/legal-rights/legal-glossary/#ApprovedClinician" TargetMode="External"/><Relationship Id="rId5" Type="http://schemas.openxmlformats.org/officeDocument/2006/relationships/hyperlink" Target="https://www.mind.org.uk/information-support/legal-rights/legal-glossary/#CommunityTreatmentOrder" TargetMode="External"/><Relationship Id="rId10" Type="http://schemas.openxmlformats.org/officeDocument/2006/relationships/hyperlink" Target="https://www.mind.org.uk/information-support/legal-rights/community-treatment-orders-ctos/recall-to-hospital/" TargetMode="External"/><Relationship Id="rId4" Type="http://schemas.openxmlformats.org/officeDocument/2006/relationships/hyperlink" Target="https://www.mind.org.uk/information-support/legal-rights/legal-glossary/#MentalHealthAct1983" TargetMode="External"/><Relationship Id="rId9" Type="http://schemas.openxmlformats.org/officeDocument/2006/relationships/hyperlink" Target="https://www.mind.org.uk/information-support/legal-rights/legal-glossary/#capacity"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mind.org.uk/information-support/legal-rights/mental-capacity-act-2005/deputies/"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mind.org.uk/information-support/legal-rights/mental-capacity-act-2005/lasting-power-of-attorney-lpa/"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ind.org.uk/information-support/legal-rights/mental-capacity-act-2005/deputies/"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mind.org.uk/information-support/legal-rights/mental-capacity-act-2005/lasting-power-of-attorney-lpa/"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mind.org.uk/information-support/legal-rights/legal-glossary/#MentalHealthAct1983" TargetMode="External"/><Relationship Id="rId7" Type="http://schemas.openxmlformats.org/officeDocument/2006/relationships/hyperlink" Target="https://www.mind.org.uk/information-support/legal-rights/legal-glossary/#MentalHealthTribunal"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mind.org.uk/information-support/legal-rights/legal-glossary/#Guardianship" TargetMode="External"/><Relationship Id="rId5" Type="http://schemas.openxmlformats.org/officeDocument/2006/relationships/hyperlink" Target="https://www.mind.org.uk/information-support/legal-rights/legal-glossary/#section" TargetMode="External"/><Relationship Id="rId4" Type="http://schemas.openxmlformats.org/officeDocument/2006/relationships/hyperlink" Target="https://www.mind.org.uk/information-support/legal-rights/legal-glossary/#NearestRelative"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www.mind.org.uk/information-support/legal-rights/legal-glossary/#AppropriateTreatmentOrAppropriateMedicalTreatment" TargetMode="External"/><Relationship Id="rId13" Type="http://schemas.openxmlformats.org/officeDocument/2006/relationships/hyperlink" Target="https://www.mind.org.uk/information-support/legal-rights/legal-glossary/#deputy" TargetMode="External"/><Relationship Id="rId3" Type="http://schemas.openxmlformats.org/officeDocument/2006/relationships/hyperlink" Target="https://www.mind.org.uk/information-support/legal-rights/legal-glossary/#ResponsibleClinician" TargetMode="External"/><Relationship Id="rId7" Type="http://schemas.openxmlformats.org/officeDocument/2006/relationships/hyperlink" Target="https://www.mind.org.uk/information-support/legal-rights/leaving-hospital/responsible-clinician/#HowWillMyResponsibleClinicianDischargeMe" TargetMode="External"/><Relationship Id="rId12" Type="http://schemas.openxmlformats.org/officeDocument/2006/relationships/hyperlink" Target="https://www.mind.org.uk/information-support/legal-rights/legal-glossary/#attorney"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mind.org.uk/information-support/legal-rights/nearest-relative/sectioning-and-guardianships/" TargetMode="External"/><Relationship Id="rId11" Type="http://schemas.openxmlformats.org/officeDocument/2006/relationships/hyperlink" Target="https://www.mind.org.uk/information-support/legal-rights/legal-glossary/#CareAndTreatmentPlanning" TargetMode="External"/><Relationship Id="rId5" Type="http://schemas.openxmlformats.org/officeDocument/2006/relationships/hyperlink" Target="https://www.mind.org.uk/information-support/legal-rights/legal-glossary/#BarringReport" TargetMode="External"/><Relationship Id="rId15" Type="http://schemas.openxmlformats.org/officeDocument/2006/relationships/hyperlink" Target="https://www.mind.org.uk/information-support/legal-rights/legal-glossary/#NearestRelative" TargetMode="External"/><Relationship Id="rId10" Type="http://schemas.openxmlformats.org/officeDocument/2006/relationships/hyperlink" Target="https://www.mind.org.uk/information-support/legal-rights/legal-glossary/#CareProgrammeApproach" TargetMode="External"/><Relationship Id="rId4" Type="http://schemas.openxmlformats.org/officeDocument/2006/relationships/hyperlink" Target="https://www.mind.org.uk/information-support/legal-rights/leaving-hospital/hospital-managers/#HowCanIAskTheManagersToDischargeMe" TargetMode="External"/><Relationship Id="rId9" Type="http://schemas.openxmlformats.org/officeDocument/2006/relationships/hyperlink" Target="https://www.mind.org.uk/information-support/legal-rights/legal-glossary/#CareCoordinator" TargetMode="External"/><Relationship Id="rId14" Type="http://schemas.openxmlformats.org/officeDocument/2006/relationships/hyperlink" Target="https://www.mind.org.uk/information-support/legal-rights/legal-glossary/#IndependentMentalHealthAdvocate"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mind.org.uk/information-support/legal-rights/legal-glossary/#advocate"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br>
              <a:rPr lang="cy" sz="1200" b="0" i="0" u="none" strike="noStrike" cap="none" baseline="0" dirty="0">
                <a:solidFill>
                  <a:srgbClr val="000000"/>
                </a:solidFill>
                <a:effectLst/>
                <a:uFillTx/>
                <a:latin typeface="Arial"/>
              </a:rPr>
            </a:br>
            <a:br>
              <a:rPr lang="cy" sz="1200" b="0" i="0" u="none" strike="noStrike" cap="none" baseline="0" dirty="0">
                <a:solidFill>
                  <a:srgbClr val="000000"/>
                </a:solidFill>
                <a:effectLst/>
                <a:uFillTx/>
                <a:latin typeface="Arial"/>
              </a:rPr>
            </a:br>
            <a:r>
              <a:rPr lang="cy" sz="1200" b="0" i="0" u="none" strike="noStrike" cap="none" baseline="0" dirty="0">
                <a:solidFill>
                  <a:srgbClr val="000000"/>
                </a:solidFill>
                <a:effectLst/>
                <a:uFillTx/>
                <a:latin typeface="Arial"/>
              </a:rPr>
              <a:t>Cyn mynychu, mae'n ofynnol i ddysgwyr gael mynediad at gopi digidol neu gopi caled o'u Cod Ymarfer/Ymddygiad perthnasol gan gynnwys fersiwn 'i Gyflogwyr', rheoliadau RISCA a swydd ddisgrifiad, ac unrhyw ganllawiau ymarfer perthnasol eraill. </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Prior to attending,</a:t>
            </a:r>
            <a:r>
              <a:rPr lang="en-GB" baseline="0" dirty="0"/>
              <a:t> learners are required to have access to a digital or hard copy of their relevant Code of Practice/Conduct including ‘for Employers’ version, RISCA regulations and job description, and any other relevant practice guidance. </a:t>
            </a:r>
            <a:endParaRPr lang="cy" sz="1200" b="1" i="0" u="sng" strike="noStrike" cap="none" baseline="0" dirty="0">
              <a:solidFill>
                <a:srgbClr val="000000"/>
              </a:solidFill>
              <a:effectLst/>
              <a:uFillTx/>
              <a:latin typeface="Arial"/>
            </a:endParaRPr>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1080141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Welsh:</a:t>
            </a:r>
          </a:p>
          <a:p>
            <a:r>
              <a:rPr lang="cy" sz="1200" b="1" i="0" u="none" strike="noStrike" cap="none" baseline="0" dirty="0">
                <a:solidFill>
                  <a:srgbClr val="000000"/>
                </a:solidFill>
                <a:effectLst/>
                <a:uFillTx/>
                <a:latin typeface="Arial"/>
              </a:rPr>
              <a:t>Triniaeth gymunedol dan oruchwyliaeth (SCT): </a:t>
            </a:r>
            <a:r>
              <a:rPr lang="cy" sz="1200" b="0" i="0" u="none" strike="noStrike" cap="none" baseline="0" dirty="0">
                <a:solidFill>
                  <a:srgbClr val="000000"/>
                </a:solidFill>
                <a:effectLst/>
                <a:uFillTx/>
                <a:latin typeface="Arial"/>
              </a:rPr>
              <a:t>Bydd y gwelliant hwn yn caniatáu i rai defnyddwyr gwasanaeth ag anhwylder meddwl fyw yn y gymuned tra’n ddarostyngedig i amodau penodol er mwyn sicrhau eu bod yn parhau â’r driniaeth feddygol sydd ei hangen arnynt. Gall y clinigydd â chyfrifoldeb eu galw’n ôl i’r ysbyty os oes angen. : Bydd angen i ymddiriedolaethau sicrhau cynllunio gofal unigol effeithiol a bod adnoddau iechyd a gofal cymdeithasol ar gael yn y gymuned i ddarparu gofalu cymunedol priodol. Yr offeryn hunanasesu gweithredu (ISAT). Gall darparwyr a chyrff comisiynu ddefnyddio’r ISAT i feincnodi eu systemau a gwneud cynnydd wrth roi’r Ddeddf ar waith yn effeithiol. Mae’r ISAT yn rhoi pwyslais arbennig ar: • casglu, dadansoddi a defnyddio data i wella gwasanaethau • cyflawni'r Ddeddf o fewn fframwaith moesegol • ymgysylltu â defnyddwyr gwasanaethau wrth gynllunio, darparu a monitro. Mae SCT yn disodli “ôl-ofal dan oruchwyliaeth” Adran 25, ac yn y dyfodol dylid ei ddefnyddio dim ond gan RC i gytuno i absenoldeb tymor byr o'r ysbyty. </a:t>
            </a:r>
          </a:p>
          <a:p>
            <a:r>
              <a:rPr lang="cy" sz="1200" b="1" i="0" u="none" strike="noStrike" cap="none" baseline="0" dirty="0">
                <a:solidFill>
                  <a:srgbClr val="000000"/>
                </a:solidFill>
                <a:effectLst/>
                <a:uFillTx/>
                <a:latin typeface="Arial"/>
              </a:rPr>
              <a:t>Perthynas agosaf: </a:t>
            </a:r>
            <a:r>
              <a:rPr lang="cy" sz="1200" b="0" i="0" u="none" strike="noStrike" cap="none" baseline="0" dirty="0">
                <a:solidFill>
                  <a:srgbClr val="000000"/>
                </a:solidFill>
                <a:effectLst/>
                <a:uFillTx/>
                <a:latin typeface="Arial"/>
              </a:rPr>
              <a:t>mae rôl y perthynas agosaf yn wahanol i'r perthynas deuluol agosaf. Mae gan y perthynas agosaf hawl i gael gwybod bod yr unigolyn yn destun cais o dan derbyn Adran 2. Mae ganddo hefyd yr hawl i gael ei ymgynghori y gallai fod angen cadw’r claf dan Adran 3. Gall hefyd wrthwynebu’r cais arfaethedig i gadw claf dan Adran 3. Mae gan y perthynas agosaf yr hawl o dan yr MHA i ofyn am asesiad, yr hawl i ofyn am wybodaeth am driniaeth y claf, yr hawl i gael ei ymgynghori, yr hawl i wneud cais i ryddhau’r claf, a gall wneud cais i gynnal tribiwnlys ynghylch cadw'r claf. </a:t>
            </a:r>
          </a:p>
          <a:p>
            <a:r>
              <a:rPr lang="cy" sz="1200" b="1" i="0" u="none" strike="noStrike" cap="none" baseline="0" dirty="0">
                <a:solidFill>
                  <a:srgbClr val="000000"/>
                </a:solidFill>
                <a:effectLst/>
                <a:uFillTx/>
                <a:latin typeface="Arial"/>
              </a:rPr>
              <a:t>Therapi electrogynhyrfol:  </a:t>
            </a:r>
            <a:r>
              <a:rPr lang="cy" sz="1200" b="0" i="0" u="none" strike="noStrike" cap="none" baseline="0" dirty="0">
                <a:solidFill>
                  <a:srgbClr val="000000"/>
                </a:solidFill>
                <a:effectLst/>
                <a:uFillTx/>
                <a:latin typeface="Arial"/>
              </a:rPr>
              <a:t>ECT Mae gan Ddeddf 2007 Adran newydd bwysig sy'n nodi pryd y gellir rhoi therapi electrogynhyrfol (ECT) i berson. Ar gyfer oedolion (pobl dros 18) mae dwy sefyllfa arferol pan ellir rhoi ECT: - Yn gyntaf, pan fo'r claf sy'n cael ei gadw yn cydsynio. Fodd bynnag, hyd yn oed wedyn rhaid i feddyg (Clinigydd Cymeradwy fel arfer) ddatgan yn ysgrifenedig bod y claf yn deall y driniaeth ac yn cydsynio iddi. Yn ogystal, gall y claf dynnu ei gydsyniad yn ôl ar unrhyw adeg. - Yn ail, os na all y claf roi cydsyniad, rhaid i feddyg annibynnol (SOAD) roi ei gymeradwyaeth cyn y gellir rhoi ECT wedyn, a dim ond ar ôl mynd drwy nifer o gamau y gall y meddyg hwn roi ei gymeradwyaeth. Yn gyntaf, rhaid i'r meddyg ymgynghori â dau berson arall, y mae'n rhaid i un ohonynt fod yn nyrs a'r llall yn weithiwr proffesiynol sy'n ymwneud â gofal y person. Yna mae'n rhaid i'r meddyg ddatgan yn ysgrifenedig nad yw'r claf yn gallu rhoi cydsyniad a hefyd bod ECT yn driniaeth briodol. Yn olaf, dim ond os nad yw'r person wedi gwneud “penderfyniad ymlaen llaw” yn nodi ei fod ef neu hi yn gwrthod ECT y gall y meddyg wneud hyn.</a:t>
            </a:r>
          </a:p>
          <a:p>
            <a:endParaRPr lang="en-GB" b="1" u="sng" dirty="0"/>
          </a:p>
          <a:p>
            <a:r>
              <a:rPr lang="en-GB" b="1" u="sng" dirty="0"/>
              <a:t>English:</a:t>
            </a:r>
          </a:p>
          <a:p>
            <a:r>
              <a:rPr lang="en-GB" b="1" dirty="0"/>
              <a:t>Supervised community treatment (SCT): </a:t>
            </a:r>
            <a:r>
              <a:rPr lang="en-US" dirty="0"/>
              <a:t>This amendment will allow some service users with a mental disorder to live in the community while subject to certain conditions to ensure they continue with the medical treatment they need. The responsible clinician can recall them to hospital if necessary. : Trusts will need to ensure effective individual care planning and that health and social care resources are available in the community to provide appropriate community The implementation self-assessment tool (ISAT) Providers and commissioning bodies can use the ISAT to benchmark their systems and make progress in the effective implementation of the Act. The ISAT places particular emphasis on: • the collection, analysis and use of data to improve services • delivery of the Act within an ethical framework • engagement of service users in planning, delivery and monitoring. SCT replaces Section 25 “after-care under supervision”, and in future Section 17 leave should only be used by a RC to agree to short term leave from hospital. </a:t>
            </a:r>
          </a:p>
          <a:p>
            <a:r>
              <a:rPr lang="en-GB" b="1" dirty="0"/>
              <a:t>Nearest relative: </a:t>
            </a:r>
            <a:r>
              <a:rPr lang="en-GB" b="0" dirty="0"/>
              <a:t>the nearest relative role is different to the next of kin.</a:t>
            </a:r>
            <a:r>
              <a:rPr lang="en-GB" b="0" baseline="0" dirty="0"/>
              <a:t> The nearest relative has a right to be informed that the individual is subject to an application under Section 2 admission. They also have the right to be consulted that the patient may need to be detained under Section 3. They can also object to the proposed application for detention under Section 3. The nearest relative has the right under the MHA to request an assessment, the right to request information regarding the treatment of the patient, the right to be consulted, the right to apply for the patient to be discharged, and they can apply for a tribunal to be heard regarding the patient’s detention. </a:t>
            </a:r>
            <a:endParaRPr lang="en-US" b="0" dirty="0"/>
          </a:p>
          <a:p>
            <a:r>
              <a:rPr lang="en-GB" b="1" dirty="0"/>
              <a:t>Electro-convulsive therapy:  </a:t>
            </a:r>
            <a:r>
              <a:rPr lang="en-US" dirty="0"/>
              <a:t>ECT The 2007 Act has an important new Section setting out when a person may be given electro-convulsive therapy (ECT). For adults (people over 18) there are two usual situations when ECT can be given: - First, where the detained patient consents. However, even then a doctor (usually an Approved Clinician) must state in writing that the patient understands the treatment and consents to it. In addition the patient can still withdraw their consent at any point. - Second, if the patient is incapable of giving consent, an independent doctor (a SOAD) must give their approval before ECT can then be given, and this doctor can only give their approval after going through a number of steps. First, the doctor must consult with two other people, one of whom must be a nurse and the other a professional involved in the person’s care. Then the doctor must state in writing that the patient is incapable of giving consent and also that ECT is an appropriate treatment. Finally the doctor can only do this if the person has not made an “advance decision” stating that he or she refuses ECT.</a:t>
            </a:r>
            <a:endParaRPr lang="en-GB" b="0" baseline="0" dirty="0"/>
          </a:p>
          <a:p>
            <a:endParaRPr lang="en-GB" b="1"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17</a:t>
            </a:fld>
            <a:endParaRPr lang="en-US"/>
          </a:p>
        </p:txBody>
      </p:sp>
    </p:spTree>
    <p:extLst>
      <p:ext uri="{BB962C8B-B14F-4D97-AF65-F5344CB8AC3E}">
        <p14:creationId xmlns:p14="http://schemas.microsoft.com/office/powerpoint/2010/main" val="53439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Welsh:</a:t>
            </a:r>
          </a:p>
          <a:p>
            <a:r>
              <a:rPr lang="cy" sz="1200" b="1" i="0" u="none" strike="noStrike" cap="none" baseline="0" dirty="0">
                <a:solidFill>
                  <a:srgbClr val="000000"/>
                </a:solidFill>
                <a:effectLst/>
                <a:uFillTx/>
                <a:latin typeface="Arial"/>
              </a:rPr>
              <a:t>Eiriolaeth iechyd meddwl: </a:t>
            </a:r>
            <a:r>
              <a:rPr lang="cy" sz="1200" b="0" i="0" u="none" strike="noStrike" cap="none" baseline="0" dirty="0">
                <a:solidFill>
                  <a:srgbClr val="000000"/>
                </a:solidFill>
                <a:effectLst/>
                <a:uFillTx/>
                <a:latin typeface="Arial"/>
              </a:rPr>
              <a:t>Mae’r ddeddfwriaeth yn gosod dyletswydd ar ddarparwyr gwasanaethau i hysbysu defnyddwyr gwasanaethau am wasanaethau eiriolaeth ac i gymryd pob cam ymarferol i wneud yn siŵr eu bod yn deall yr hyn sydd ar gael iddynt a sut y gallant gael cymorth. Mae rôl yr eiriolwr iechyd meddwl yn cynnwys sicrhau bod gan y defnyddiwr gwasanaeth wybodaeth lawn am weithrediad y Ddeddf yn ei achos penodol a’r gwahanol fesurau diogelu sydd ar gael iddynt, gan gynnwys hawl i gynrychiolaeth gyfreithiol ac apelio i dribiwnlys. Caiff y gwasanaeth eirioli ofyn am wybodaeth gan y darparwr gwasanaeth er mwyn cyflawni ei ddyletswyddau; er enghraifft, mynediad at gofnodion neu adroddiadau perthnasol ynghylch y penderfyniad i ddefnyddio gorfodaeth o dan y Ddeddf. </a:t>
            </a:r>
          </a:p>
          <a:p>
            <a:r>
              <a:rPr lang="cy" sz="1200" b="1" i="0" u="none" strike="noStrike" cap="none" baseline="0" dirty="0">
                <a:solidFill>
                  <a:srgbClr val="000000"/>
                </a:solidFill>
                <a:effectLst/>
                <a:uFillTx/>
                <a:latin typeface="Arial"/>
              </a:rPr>
              <a:t>Rolau proffesiynol: </a:t>
            </a:r>
            <a:r>
              <a:rPr lang="cy" sz="1200" b="0" i="0" u="none" strike="noStrike" cap="none" baseline="0" dirty="0">
                <a:solidFill>
                  <a:srgbClr val="000000"/>
                </a:solidFill>
                <a:effectLst/>
                <a:uFillTx/>
                <a:latin typeface="Arial"/>
              </a:rPr>
              <a:t>Gall nifer o weithwyr proffesiynol iechyd meddwl cymwysedig sydd â'r sgiliau a'r hyfforddiant priodol ymgymryd â rôl newydd clinigydd â chyfrifoldeb. Disodlir Gweithwyr Cymdeithasol Cymeradwy gan AMHP (Gweithwyr Proffesiynol Iechyd Meddwl Cymeradwy), a disodlir RMO (Swyddogion Meddygol Cyfrifol) gan RC (Clinigwyr Cyfrifol). Yn ogystal â gweithwyr cymdeithasol, gall nyrsys, therapyddion galwedigaethol (OT) a seicolegwyr (ond nid meddygon) fod yn AMHP bellach, cyn belled â bod ganddynt y sgiliau a'r profiad angenrheidiol. Mae AMHP yn cael eu cymeradwyo a’u penodi gan Awdurdodau Lleol</a:t>
            </a:r>
          </a:p>
          <a:p>
            <a:r>
              <a:rPr lang="cy" sz="1200" b="1" i="0" u="none" strike="noStrike" cap="none" baseline="0" dirty="0">
                <a:solidFill>
                  <a:srgbClr val="000000"/>
                </a:solidFill>
                <a:effectLst/>
                <a:uFillTx/>
                <a:latin typeface="Arial"/>
              </a:rPr>
              <a:t>Tribiwnlys Adolygu Iechyd Meddwl: </a:t>
            </a:r>
            <a:r>
              <a:rPr lang="cy" sz="1200" b="0" i="0" u="none" strike="noStrike" cap="none" baseline="0" dirty="0">
                <a:solidFill>
                  <a:srgbClr val="000000"/>
                </a:solidFill>
                <a:effectLst/>
                <a:uFillTx/>
                <a:latin typeface="Arial"/>
              </a:rPr>
              <a:t>fel y nodwyd. </a:t>
            </a:r>
          </a:p>
          <a:p>
            <a:endParaRPr lang="en-GB" b="1" u="sng" dirty="0"/>
          </a:p>
          <a:p>
            <a:r>
              <a:rPr lang="en-GB" b="1" u="sng" dirty="0"/>
              <a:t>English:</a:t>
            </a:r>
          </a:p>
          <a:p>
            <a:r>
              <a:rPr lang="en-GB" b="1" dirty="0"/>
              <a:t>Mental health advocacy: </a:t>
            </a:r>
            <a:r>
              <a:rPr lang="en-US" dirty="0"/>
              <a:t>The legislation puts a duty on service providers to inform service users about advocacy services and to take all practical steps to make sure they understand what is available to them and how they can obtain help. The role of the mental health advocate includes ensuring that the service user has full information about the application of the Act in their particular case and the various safeguards which are available to them, including entitlement to legal representation and appeal to a tribunal. The advocacy service may require information from the service provider in order to undertake its duties; for example, access to relevant records or reports concerning the decision to use compulsion under the Act. </a:t>
            </a:r>
            <a:endParaRPr lang="en-GB" b="1" baseline="0" dirty="0"/>
          </a:p>
          <a:p>
            <a:r>
              <a:rPr lang="en-GB" b="1" dirty="0"/>
              <a:t>Professional roles: </a:t>
            </a:r>
            <a:r>
              <a:rPr lang="en-US" dirty="0"/>
              <a:t>The new role of responsible clinician can be undertaken by a number of qualified mental health professionals with the appropriate skills and training. ASWs (Approved Social Workers) are replaced by AMHPs (Approved Mental Health Professionals), and - RMOs (Responsible Medical Officers) are replaced by RCs (Responsible Clinicians). As well as social workers, nurses, occupational therapists (OTs) and psychologists (but not doctors) can now be AMHPs, as long as they have the necessary skills and experience. AMHPs are approved and appointed by Local Authorities</a:t>
            </a:r>
          </a:p>
          <a:p>
            <a:r>
              <a:rPr lang="en-US" b="1" dirty="0"/>
              <a:t>Mental Health Review Tribunal:</a:t>
            </a:r>
            <a:r>
              <a:rPr lang="en-US" b="1" baseline="0" dirty="0"/>
              <a:t> </a:t>
            </a:r>
            <a:r>
              <a:rPr lang="en-US" b="0" baseline="0" dirty="0"/>
              <a:t>as stated. </a:t>
            </a: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810588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800" b="1" i="0" u="none" strike="noStrike" cap="none" baseline="0" dirty="0">
                <a:solidFill>
                  <a:srgbClr val="000000"/>
                </a:solidFill>
                <a:effectLst/>
                <a:uFillTx/>
                <a:latin typeface="Arial"/>
              </a:rPr>
              <a:t>Gwasanaethau sy'n briodol i oedran: </a:t>
            </a:r>
            <a:r>
              <a:rPr lang="cy" sz="1200" b="0" i="0" u="none" strike="noStrike" cap="none" baseline="0" dirty="0">
                <a:solidFill>
                  <a:srgbClr val="000000"/>
                </a:solidFill>
                <a:effectLst/>
                <a:uFillTx/>
                <a:latin typeface="+mn-lt"/>
              </a:rPr>
              <a:t>yn ei gwneud yn ofynnol i reolwyr ysbyty sicrhau bod cleifion dan 18 oed a dderbynnir i’r ysbyty oherwydd anhwylder meddwl yn cael eu lletya mewn amgylchedd sy’n addas i’w hoedran (yn amodol ar eu hanghenion).</a:t>
            </a:r>
          </a:p>
          <a:p>
            <a:endParaRPr lang="en-GB" b="1" u="sng" dirty="0"/>
          </a:p>
          <a:p>
            <a:r>
              <a:rPr lang="en-GB" b="1" u="sng" dirty="0"/>
              <a:t>English</a:t>
            </a:r>
            <a:r>
              <a:rPr lang="en-GB" b="1" u="sng" baseline="0" dirty="0"/>
              <a:t>:</a:t>
            </a:r>
          </a:p>
          <a:p>
            <a:r>
              <a:rPr lang="en-GB" b="1" u="sng" dirty="0"/>
              <a:t>Age-appropriate</a:t>
            </a:r>
            <a:r>
              <a:rPr lang="en-GB" b="1" dirty="0"/>
              <a:t> services:</a:t>
            </a:r>
            <a:r>
              <a:rPr lang="en-GB" b="1" baseline="0" dirty="0"/>
              <a:t> </a:t>
            </a:r>
            <a:r>
              <a:rPr lang="en-US" sz="1200" b="0" i="0" kern="1200" dirty="0">
                <a:solidFill>
                  <a:schemeClr val="tx1"/>
                </a:solidFill>
                <a:effectLst/>
                <a:latin typeface="+mn-lt"/>
                <a:ea typeface="+mn-ea"/>
                <a:cs typeface="+mn-cs"/>
              </a:rPr>
              <a:t>requires hospital managers to ensure that patients aged under 18 admitted to hospital for mental disorder are accommodated in an environment that is suitable for their age (subject to their needs).</a:t>
            </a:r>
            <a:endParaRPr lang="en-GB" b="1"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19</a:t>
            </a:fld>
            <a:endParaRPr lang="en-US"/>
          </a:p>
        </p:txBody>
      </p:sp>
    </p:spTree>
    <p:extLst>
      <p:ext uri="{BB962C8B-B14F-4D97-AF65-F5344CB8AC3E}">
        <p14:creationId xmlns:p14="http://schemas.microsoft.com/office/powerpoint/2010/main" val="2085321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u="sng" dirty="0"/>
              <a:t>Welsh:</a:t>
            </a:r>
          </a:p>
          <a:p>
            <a:pPr marL="228600" marR="0" lvl="0" indent="-228600" algn="l" defTabSz="912813" rtl="0" eaLnBrk="1" fontAlgn="base" latinLnBrk="0" hangingPunct="1">
              <a:lnSpc>
                <a:spcPct val="100000"/>
              </a:lnSpc>
              <a:spcBef>
                <a:spcPct val="30000"/>
              </a:spcBef>
              <a:spcAft>
                <a:spcPct val="0"/>
              </a:spcAft>
              <a:buClrTx/>
              <a:buSzTx/>
              <a:buFontTx/>
              <a:buAutoNum type="arabicPeriod"/>
              <a:defRPr/>
            </a:pPr>
            <a:r>
              <a:rPr lang="cy" sz="1000" b="1" i="0" u="none" strike="noStrike" cap="none" baseline="0" dirty="0">
                <a:solidFill>
                  <a:srgbClr val="000000"/>
                </a:solidFill>
                <a:effectLst/>
                <a:uFillTx/>
                <a:latin typeface="Arial"/>
              </a:rPr>
              <a:t>Gwasanaethau Cymorth Iechyd Meddwl Sylfaenol Lleol: </a:t>
            </a:r>
            <a:r>
              <a:rPr lang="cy" sz="1200" b="0" i="0" u="none" strike="noStrike" cap="none" baseline="0" dirty="0">
                <a:solidFill>
                  <a:srgbClr val="000000"/>
                </a:solidFill>
                <a:effectLst/>
                <a:uFillTx/>
                <a:latin typeface="Arial"/>
              </a:rPr>
              <a:t>Bydd y Mesur yn sicrhau bod mwy o wasanaethau ar gael i’ch Meddyg Teulu eich atgyfeirio atynt os oes gennych broblemau iechyd meddwl fel gorbryder neu iselder. Bydd y gwasanaethau hyn, a all gynnwys er enghraifft cwnsela, rheoli straen a phryder, naill ai yn eich practis meddyg teulu neu gerllaw felly bydd yn haws eu cyrraedd. Byddwch hefyd yn cael gwybod am wasanaethau eraill a allai fod o gymorth i chi, megis y rhai a ddarperir gan grwpiau fel grwpiau gwirfoddol lleol neu gyngor am arian neu dai.</a:t>
            </a:r>
          </a:p>
          <a:p>
            <a:pPr marL="228600" marR="0" lvl="0" indent="-228600" algn="l" defTabSz="912813" rtl="0" eaLnBrk="1" fontAlgn="base" latinLnBrk="0" hangingPunct="1">
              <a:lnSpc>
                <a:spcPct val="100000"/>
              </a:lnSpc>
              <a:spcBef>
                <a:spcPct val="30000"/>
              </a:spcBef>
              <a:spcAft>
                <a:spcPct val="0"/>
              </a:spcAft>
              <a:buClrTx/>
              <a:buSzTx/>
              <a:buFontTx/>
              <a:buAutoNum type="arabicPeriod"/>
              <a:defRPr/>
            </a:pPr>
            <a:r>
              <a:rPr lang="cy" sz="1200" b="1" i="0" u="none" strike="noStrike" cap="none" baseline="0" dirty="0">
                <a:solidFill>
                  <a:srgbClr val="000000"/>
                </a:solidFill>
                <a:effectLst/>
                <a:uFillTx/>
                <a:latin typeface="Arial"/>
              </a:rPr>
              <a:t>Cydlynu Gofal a Chynllunio Gofal a Thriniaeth: </a:t>
            </a:r>
            <a:r>
              <a:rPr lang="cy" sz="1200" b="0" i="0" u="none" strike="noStrike" cap="none" baseline="0" dirty="0">
                <a:solidFill>
                  <a:srgbClr val="000000"/>
                </a:solidFill>
                <a:effectLst/>
                <a:uFillTx/>
                <a:latin typeface="Arial"/>
              </a:rPr>
              <a:t>Mae gan rai pobl broblemau iechyd meddwl sydd angen gofal a chymorth mwy arbenigol (a ddarperir yn yr ysbyty weithiau). Os ydych yn derbyn y gwasanaethau hyn yna bydd eich gofal a thriniaeth yn cael eu goruchwylio gan weithiwr proffesiynol fel seiciatrydd, seicolegydd, nyrs neu weithiwr cymdeithasol. Gelwir y bobl hyn yn Gydlynwyr Gofal a byddant yn ysgrifennu cynllun gofal a thriniaeth i chi – gan weithio gyda chi gymaint â phosibl. Bydd y cynllun hwn yn nodi'r nodau yr ydych yn gweithio tuag atynt a'r gwasanaethau a ddarperir gan y GIG a'r awdurdod lleol ac asiantaethau eraill i'ch helpu i'w cyrraedd. Rhaid adolygu'r cynllun hwn gyda chi o leiaf unwaith y flwyddyn.</a:t>
            </a:r>
          </a:p>
          <a:p>
            <a:pPr marL="228600" marR="0" lvl="0" indent="-228600" algn="l" defTabSz="912813" rtl="0" eaLnBrk="1" fontAlgn="base" latinLnBrk="0" hangingPunct="1">
              <a:lnSpc>
                <a:spcPct val="100000"/>
              </a:lnSpc>
              <a:spcBef>
                <a:spcPct val="30000"/>
              </a:spcBef>
              <a:spcAft>
                <a:spcPct val="0"/>
              </a:spcAft>
              <a:buClrTx/>
              <a:buSzTx/>
              <a:buFontTx/>
              <a:buAutoNum type="arabicPeriod"/>
              <a:defRPr/>
            </a:pPr>
            <a:r>
              <a:rPr lang="cy" sz="1200" b="1" i="0" u="none" strike="noStrike" cap="none" baseline="0" dirty="0">
                <a:solidFill>
                  <a:srgbClr val="000000"/>
                </a:solidFill>
                <a:effectLst/>
                <a:uFillTx/>
                <a:latin typeface="Arial"/>
              </a:rPr>
              <a:t>Asesiad o bobl sydd wedi defnyddio gwasanaethau iechyd meddwl arbenigol o'r blaen: </a:t>
            </a:r>
            <a:r>
              <a:rPr lang="cy" sz="1200" b="0" i="0" u="none" strike="noStrike" cap="none" baseline="0" dirty="0">
                <a:solidFill>
                  <a:srgbClr val="000000"/>
                </a:solidFill>
                <a:effectLst/>
                <a:uFillTx/>
                <a:latin typeface="Arial"/>
              </a:rPr>
              <a:t>Os ydych wedi derbyn triniaeth arbenigol yn y gorffennol a chawsoch eich rhyddhau oherwydd bod eich cyflwr wedi gwella, ond nawr eich bod yn teimlo bod eich iechyd meddwl yn gwaethygu, yna gallwch fynd yn syth yn ôl i’r gwasanaeth iechyd meddwl a oedd yn gofalu amdanoch o’r blaen a gofyn iddynt wirio a oes angen unrhyw gymorth neu driniaeth bellach arnoch. Nid oes angen i chi fynd at eich meddyg teulu yn gyntaf, er efallai y byddwch am drafod y mater. Gallwch ofyn am hyn hyd at dair blynedd ar ôl i chi gael eich rhyddhau o'r tîm arbenigol.</a:t>
            </a:r>
          </a:p>
          <a:p>
            <a:pPr marL="228600" marR="0" lvl="0" indent="-228600" algn="l" defTabSz="912813" rtl="0" eaLnBrk="1" fontAlgn="base" latinLnBrk="0" hangingPunct="1">
              <a:lnSpc>
                <a:spcPct val="100000"/>
              </a:lnSpc>
              <a:spcBef>
                <a:spcPct val="30000"/>
              </a:spcBef>
              <a:spcAft>
                <a:spcPct val="0"/>
              </a:spcAft>
              <a:buClrTx/>
              <a:buSzTx/>
              <a:buFontTx/>
              <a:buAutoNum type="arabicPeriod"/>
              <a:defRPr/>
            </a:pPr>
            <a:r>
              <a:rPr lang="cy" sz="1200" b="1" i="0" u="none" strike="noStrike" cap="none" baseline="0" dirty="0">
                <a:solidFill>
                  <a:srgbClr val="000000"/>
                </a:solidFill>
                <a:effectLst/>
                <a:uFillTx/>
                <a:latin typeface="Arial"/>
              </a:rPr>
              <a:t>Eiriolaeth Iechyd Meddwl Annibynnol: </a:t>
            </a:r>
            <a:r>
              <a:rPr lang="cy" sz="1200" b="0" i="0" u="none" strike="noStrike" cap="none" baseline="0" dirty="0">
                <a:solidFill>
                  <a:srgbClr val="000000"/>
                </a:solidFill>
                <a:effectLst/>
                <a:uFillTx/>
                <a:latin typeface="Arial"/>
              </a:rPr>
              <a:t>Os ydych yn yr ysbyty a bod gennych broblemau iechyd meddwl gallwch ofyn am help gan Eiriolwr Iechyd Meddwl Annibynnol (IMHA). Mae IMHA yn arbenigwr mewn iechyd meddwl a fydd yn eich helpu i fynegi eich barn a gwneud penderfyniadau mewn perthynas â’ch gofal a’ch triniaeth (ond ni fydd yn gwneud penderfyniadau ar eich rhan!)</a:t>
            </a:r>
          </a:p>
          <a:p>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sz="1200"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u="sng" dirty="0"/>
              <a:t>English</a:t>
            </a:r>
            <a:r>
              <a:rPr lang="en-US" sz="1200" b="1" u="sng" baseline="0" dirty="0"/>
              <a:t>:</a:t>
            </a:r>
            <a:endParaRPr lang="en-US" sz="1200" b="1" u="sng" dirty="0"/>
          </a:p>
          <a:p>
            <a:pPr marL="228600" marR="0" lvl="0" indent="-228600" algn="l" defTabSz="912813" rtl="0" eaLnBrk="1" fontAlgn="base" latinLnBrk="0" hangingPunct="1">
              <a:lnSpc>
                <a:spcPct val="100000"/>
              </a:lnSpc>
              <a:spcBef>
                <a:spcPct val="30000"/>
              </a:spcBef>
              <a:spcAft>
                <a:spcPct val="0"/>
              </a:spcAft>
              <a:buClrTx/>
              <a:buSzTx/>
              <a:buFontTx/>
              <a:buAutoNum type="arabicPeriod"/>
              <a:tabLst/>
              <a:defRPr/>
            </a:pPr>
            <a:r>
              <a:rPr lang="en-US" sz="1200" b="1" dirty="0"/>
              <a:t>Local Primary Mental Health Support Services: </a:t>
            </a:r>
            <a:r>
              <a:rPr lang="en-US" dirty="0"/>
              <a:t>The Measure will make sure that more services are available for your GP to refer you to if you have mental health problems such as anxiety or depression. These services, which may include for example counselling, stress and anxiety management, will either be at your GP practice or nearby so it will be easier to get to them. You will also be told about other services which might help you, such as those provided by groups such as local voluntary groups or advice about money or housing.</a:t>
            </a:r>
          </a:p>
          <a:p>
            <a:pPr marL="228600" marR="0" lvl="0" indent="-228600" algn="l" defTabSz="912813" rtl="0" eaLnBrk="1" fontAlgn="base" latinLnBrk="0" hangingPunct="1">
              <a:lnSpc>
                <a:spcPct val="100000"/>
              </a:lnSpc>
              <a:spcBef>
                <a:spcPct val="30000"/>
              </a:spcBef>
              <a:spcAft>
                <a:spcPct val="0"/>
              </a:spcAft>
              <a:buClrTx/>
              <a:buSzTx/>
              <a:buFontTx/>
              <a:buAutoNum type="arabicPeriod"/>
              <a:tabLst/>
              <a:defRPr/>
            </a:pPr>
            <a:r>
              <a:rPr lang="en-US" b="1" dirty="0"/>
              <a:t>Care Coordination and Care and Treatment Planning: </a:t>
            </a:r>
            <a:r>
              <a:rPr lang="en-US" dirty="0"/>
              <a:t>Some people have mental health problems which require more specialised care and support, (sometimes provided in hospital). If you are receiving these services then your care and treatment will be overseen by a professional such as a psychiatrist, psychologist, nurse or social worker. These people will be called Care Coordinators and will write you a care and treatment plan – working with you as much as possible. This plan will set out the goals you are working towards and the services that will be provided by the NHS and the local authority and other agencies to help you reach them. This plan must be reviewed with you at least once a year.</a:t>
            </a:r>
          </a:p>
          <a:p>
            <a:pPr marL="228600" marR="0" lvl="0" indent="-228600" algn="l" defTabSz="912813" rtl="0" eaLnBrk="1" fontAlgn="base" latinLnBrk="0" hangingPunct="1">
              <a:lnSpc>
                <a:spcPct val="100000"/>
              </a:lnSpc>
              <a:spcBef>
                <a:spcPct val="30000"/>
              </a:spcBef>
              <a:spcAft>
                <a:spcPct val="0"/>
              </a:spcAft>
              <a:buClrTx/>
              <a:buSzTx/>
              <a:buFontTx/>
              <a:buAutoNum type="arabicPeriod"/>
              <a:tabLst/>
              <a:defRPr/>
            </a:pPr>
            <a:r>
              <a:rPr lang="en-US" b="1" dirty="0"/>
              <a:t>Assessment of people who have used specialist mental health services before: </a:t>
            </a:r>
            <a:r>
              <a:rPr lang="en-US" dirty="0"/>
              <a:t>If you have received specialised treatment in the past and were discharged because your condition improved, but now you feel that your mental health is becoming worse, then you can go straight back to the mental health service which was looking after you before and ask them to check whether you need any further help or treatment. You don’t need to go to your GP first, although you may wish to talk it through. You can ask for this up to three years after you are discharged from the specialist team.</a:t>
            </a:r>
          </a:p>
          <a:p>
            <a:pPr marL="228600" marR="0" lvl="0" indent="-228600" algn="l" defTabSz="912813" rtl="0" eaLnBrk="1" fontAlgn="base" latinLnBrk="0" hangingPunct="1">
              <a:lnSpc>
                <a:spcPct val="100000"/>
              </a:lnSpc>
              <a:spcBef>
                <a:spcPct val="30000"/>
              </a:spcBef>
              <a:spcAft>
                <a:spcPct val="0"/>
              </a:spcAft>
              <a:buClrTx/>
              <a:buSzTx/>
              <a:buFontTx/>
              <a:buAutoNum type="arabicPeriod"/>
              <a:tabLst/>
              <a:defRPr/>
            </a:pPr>
            <a:r>
              <a:rPr lang="en-GB" b="1" dirty="0"/>
              <a:t>Independent Mental Health Advocacy: </a:t>
            </a:r>
            <a:r>
              <a:rPr lang="en-US" dirty="0"/>
              <a:t>If you are in hospital and you have mental health problems you can ask for help from an Independent Mental Health Advocate (IMHA). An IMHA is an expert in mental health who will help you to make your views known and take decisions in relation to your care and treatment (but will not take decisions on your behalf!)</a:t>
            </a:r>
            <a:endParaRPr lang="en-GB" sz="1200" b="1" dirty="0"/>
          </a:p>
          <a:p>
            <a:endParaRPr lang="en-GB" b="1"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20</a:t>
            </a:fld>
            <a:endParaRPr lang="en-US"/>
          </a:p>
        </p:txBody>
      </p:sp>
    </p:spTree>
    <p:extLst>
      <p:ext uri="{BB962C8B-B14F-4D97-AF65-F5344CB8AC3E}">
        <p14:creationId xmlns:p14="http://schemas.microsoft.com/office/powerpoint/2010/main" val="1039896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b="0" i="0" u="none" strike="noStrike" cap="none" baseline="0" dirty="0">
                <a:effectLst/>
                <a:uFillTx/>
              </a:rPr>
              <a:t>Cyflwyniad: Mae Llywodraeth Cynulliad Cymru yn cydnabod y rhan hollbwysig y mae gofal sylfaenol yn ei chwarae wrth ddarparu gofal a thriniaeth iechyd meddwl effeithiol. Nod y Mesur yw cryfhau’r rôl honno fel bod gwasanaethau cymorth iechyd meddwl gofal sylfaenol lleol ledled Cymru.</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Introduction: The Welsh Assembly Government recognises the crucial role that primary care plays in delivering effective mental health care and treatment. The aim of the Measure is to strengthen that role so that throughout Wales there will be local primary care mental health support services.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21</a:t>
            </a:fld>
            <a:endParaRPr lang="en-US"/>
          </a:p>
        </p:txBody>
      </p:sp>
    </p:spTree>
    <p:extLst>
      <p:ext uri="{BB962C8B-B14F-4D97-AF65-F5344CB8AC3E}">
        <p14:creationId xmlns:p14="http://schemas.microsoft.com/office/powerpoint/2010/main" val="1401371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b="0" i="0" u="none" strike="noStrike" cap="none" baseline="0" dirty="0">
                <a:effectLst/>
                <a:uFillTx/>
              </a:rPr>
              <a:t>Mae gan rai pobl broblemau iechyd meddwl sydd angen gofal a chymorth mwy arbenigol (a ddarperir yn yr ysbyty weithiau). Os ydych yn derbyn y gwasanaethau hyn yna bydd eich gofal a thriniaeth yn cael eu goruchwylio gan weithiwr proffesiynol fel seiciatrydd, seicolegydd, nyrs neu weithiwr cymdeithasol. Gelwir y bobl hyn yn Gydlynwyr Gofal a byddant yn ysgrifennu cynllun gofal a thriniaeth i chi – gan weithio gyda chi gymaint â phosibl. Bydd y cynllun hwn yn nodi'r nodau yr ydych yn gweithio tuag atynt a'r gwasanaethau a ddarperir gan y GIG a'r awdurdod lleol ac asiantaethau eraill i'ch helpu i'w cyrraedd. Rhaid adolygu'r cynllun hwn gyda chi o leiaf unwaith y flwyddyn.</a:t>
            </a:r>
          </a:p>
          <a:p>
            <a:r>
              <a:rPr lang="cy" sz="1800" b="0" i="0" u="none" strike="noStrike" cap="none" baseline="0" dirty="0">
                <a:solidFill>
                  <a:srgbClr val="000000"/>
                </a:solidFill>
                <a:effectLst/>
                <a:uFillTx/>
                <a:latin typeface="Arial"/>
              </a:rPr>
              <a:t>(Gall y cynllun Gofal a Thriniaeth gael ei ddatblygu heb fewnbwn y claf lle na ellir cytuno ar y canlyniadau rhwng yr holl bartïon).</a:t>
            </a:r>
          </a:p>
          <a:p>
            <a:endParaRPr lang="en-US" dirty="0"/>
          </a:p>
          <a:p>
            <a:pPr rtl="0"/>
            <a:r>
              <a:rPr lang="cy" sz="1200" b="0" i="0" u="none" strike="noStrike" cap="none" baseline="0" dirty="0">
                <a:solidFill>
                  <a:srgbClr val="000000"/>
                </a:solidFill>
                <a:effectLst/>
                <a:uFillTx/>
                <a:latin typeface="+mn-lt"/>
              </a:rPr>
              <a:t>Yn aml, gofal sylfaenol yw’r pwynt cyswllt cyntaf ar gyfer pobl sydd angen gofal iechyd. Fe'i darperir gan weithwyr proffesiynol fel meddygon teulu, deintyddion a fferyllwyr.</a:t>
            </a:r>
          </a:p>
          <a:p>
            <a:pPr rtl="0"/>
            <a:r>
              <a:rPr lang="cy" sz="1200" b="0" i="0" u="none" strike="noStrike" cap="none" baseline="0" dirty="0">
                <a:solidFill>
                  <a:srgbClr val="000000"/>
                </a:solidFill>
                <a:effectLst/>
                <a:uFillTx/>
                <a:latin typeface="+mn-lt"/>
              </a:rPr>
              <a:t>Mae gofal eilaidd yn wasanaethau sydd fel arfer angen atgyfeiriad gan feddyg teulu. Enghreifftiau o wasanaethau iechyd meddwl eilaidd yw ysbytai, rhai gwasanaethau lles seicolegol, </a:t>
            </a:r>
            <a:r>
              <a:rPr lang="cy" sz="1200" b="0" i="0" u="sng" strike="noStrike" cap="none" baseline="0" dirty="0">
                <a:solidFill>
                  <a:srgbClr val="000000"/>
                </a:solidFill>
                <a:effectLst/>
                <a:uFill>
                  <a:solidFill>
                    <a:srgbClr val="000000"/>
                  </a:solidFill>
                </a:uFill>
                <a:latin typeface="+mn-lt"/>
              </a:rPr>
              <a:t>timau iechyd meddwl cymunedol (TIMC)</a:t>
            </a:r>
            <a:r>
              <a:rPr lang="cy" sz="1200" b="0" i="0" u="none" strike="noStrike" cap="none" baseline="0" dirty="0">
                <a:solidFill>
                  <a:srgbClr val="000000"/>
                </a:solidFill>
                <a:effectLst/>
                <a:uFillTx/>
                <a:latin typeface="+mn-lt"/>
              </a:rPr>
              <a:t>,</a:t>
            </a:r>
            <a:r>
              <a:rPr lang="cy" sz="1200" b="0" i="0" u="sng" strike="noStrike" cap="none" baseline="0" dirty="0">
                <a:solidFill>
                  <a:srgbClr val="000000"/>
                </a:solidFill>
                <a:effectLst/>
                <a:uFill>
                  <a:solidFill>
                    <a:srgbClr val="000000"/>
                  </a:solidFill>
                </a:uFill>
                <a:latin typeface="+mn-lt"/>
              </a:rPr>
              <a:t>timau datrys argyfwng a thriniaeth yn y cartref (CRHT)</a:t>
            </a:r>
            <a:r>
              <a:rPr lang="cy" sz="1200" b="0" i="0" u="none" strike="noStrike" cap="none" baseline="0" dirty="0">
                <a:solidFill>
                  <a:srgbClr val="000000"/>
                </a:solidFill>
                <a:effectLst/>
                <a:uFillTx/>
                <a:latin typeface="+mn-lt"/>
              </a:rPr>
              <a:t> timau allgymorth gweithredol thimau ymyrraeth gynnar.</a:t>
            </a:r>
          </a:p>
          <a:p>
            <a:pPr rtl="0"/>
            <a:r>
              <a:rPr lang="cy" sz="1200" b="0" i="0" u="none" strike="noStrike" cap="none" baseline="0" dirty="0">
                <a:solidFill>
                  <a:srgbClr val="000000"/>
                </a:solidFill>
                <a:effectLst/>
                <a:uFillTx/>
                <a:latin typeface="+mn-lt"/>
              </a:rPr>
              <a:t>Mae gofal trydyddol yn driniaeth arbenigol iawn fel gwasanaethau iechyd meddwl fforensig diogel.</a:t>
            </a:r>
          </a:p>
          <a:p>
            <a:endParaRPr lang="en-GB" dirty="0"/>
          </a:p>
          <a:p>
            <a:endParaRPr lang="en-US" b="1" u="sng" dirty="0"/>
          </a:p>
          <a:p>
            <a:r>
              <a:rPr lang="en-US" b="1" u="sng" dirty="0"/>
              <a:t>English:</a:t>
            </a:r>
          </a:p>
          <a:p>
            <a:r>
              <a:rPr lang="en-US" dirty="0"/>
              <a:t>Some people have mental health problems which require more specialised care and support, (sometimes provided in hospital). If you are receiving these services then your care and treatment will be overseen by a professional such as a psychiatrist, psychologist, nurse or social worker. These people will be called Care Coordinators and will write you a care and treatment plan – working with you as much as possible. This plan will set out the goals you are working towards and the services that will be provided by the NHS and the local authority and other agencies to help you reach them. This plan must be reviewed with you at least once a year.</a:t>
            </a:r>
          </a:p>
          <a:p>
            <a:r>
              <a:rPr lang="en-US" dirty="0"/>
              <a:t>(The</a:t>
            </a:r>
            <a:r>
              <a:rPr lang="en-US" baseline="0" dirty="0"/>
              <a:t> Care &amp; Treatment </a:t>
            </a:r>
            <a:r>
              <a:rPr lang="en-US" dirty="0"/>
              <a:t>plan may be developed without the input of the patient where the outcomes cannot be agreed between all parties).</a:t>
            </a:r>
          </a:p>
          <a:p>
            <a:endParaRPr lang="en-US" dirty="0"/>
          </a:p>
          <a:p>
            <a:pPr rtl="0"/>
            <a:r>
              <a:rPr lang="en-US" sz="1200" b="0" i="0" kern="1200" dirty="0">
                <a:solidFill>
                  <a:schemeClr val="tx1"/>
                </a:solidFill>
                <a:effectLst/>
                <a:latin typeface="+mn-lt"/>
                <a:ea typeface="+mn-ea"/>
                <a:cs typeface="+mn-cs"/>
              </a:rPr>
              <a:t>Primary care is often the first point of contact for people in need of healthcare. It's provided by professionals such as GPs, dentists and pharmacists.</a:t>
            </a:r>
          </a:p>
          <a:p>
            <a:pPr rtl="0"/>
            <a:r>
              <a:rPr lang="en-US" sz="1200" b="0" i="0" kern="1200" dirty="0">
                <a:solidFill>
                  <a:schemeClr val="tx1"/>
                </a:solidFill>
                <a:effectLst/>
                <a:latin typeface="+mn-lt"/>
                <a:ea typeface="+mn-ea"/>
                <a:cs typeface="+mn-cs"/>
              </a:rPr>
              <a:t>Secondary care is services which generally will need a referral from a GP. Examples of secondary mental health services are hospitals, some psychological wellbeing services, </a:t>
            </a:r>
            <a:r>
              <a:rPr lang="en-US" sz="1200" b="0" i="0" u="sng" kern="1200" dirty="0">
                <a:solidFill>
                  <a:schemeClr val="tx1"/>
                </a:solidFill>
                <a:effectLst/>
                <a:latin typeface="+mn-lt"/>
                <a:ea typeface="+mn-ea"/>
                <a:cs typeface="+mn-cs"/>
              </a:rPr>
              <a:t>community mental health teams (CMHTs)</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rPr>
              <a:t>crisis resolution and home treatment teams (CRHTs)</a:t>
            </a:r>
            <a:r>
              <a:rPr lang="en-US" sz="1200" b="0" i="0" kern="1200" dirty="0">
                <a:solidFill>
                  <a:schemeClr val="tx1"/>
                </a:solidFill>
                <a:effectLst/>
                <a:latin typeface="+mn-lt"/>
                <a:ea typeface="+mn-ea"/>
                <a:cs typeface="+mn-cs"/>
              </a:rPr>
              <a:t> assertive outreach teams and early intervention teams.</a:t>
            </a:r>
          </a:p>
          <a:p>
            <a:pPr rtl="0"/>
            <a:r>
              <a:rPr lang="en-US" sz="1200" b="0" i="0" kern="1200" dirty="0">
                <a:solidFill>
                  <a:schemeClr val="tx1"/>
                </a:solidFill>
                <a:effectLst/>
                <a:latin typeface="+mn-lt"/>
                <a:ea typeface="+mn-ea"/>
                <a:cs typeface="+mn-cs"/>
              </a:rPr>
              <a:t>Tertiary care is highly specialised treatment such as secure forensic mental health services.</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22</a:t>
            </a:fld>
            <a:endParaRPr lang="en-US"/>
          </a:p>
        </p:txBody>
      </p:sp>
    </p:spTree>
    <p:extLst>
      <p:ext uri="{BB962C8B-B14F-4D97-AF65-F5344CB8AC3E}">
        <p14:creationId xmlns:p14="http://schemas.microsoft.com/office/powerpoint/2010/main" val="2501523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1" i="0" u="none" strike="noStrike" cap="none" baseline="0" dirty="0">
                <a:solidFill>
                  <a:srgbClr val="000000"/>
                </a:solidFill>
                <a:effectLst/>
                <a:uFillTx/>
                <a:latin typeface="Arial"/>
              </a:rPr>
              <a:t>Prosesau atgyfeirio cyflymach: </a:t>
            </a:r>
            <a:r>
              <a:rPr lang="cy" sz="1200" b="0" i="0" u="none" strike="noStrike" cap="none" baseline="0" dirty="0">
                <a:solidFill>
                  <a:srgbClr val="000000"/>
                </a:solidFill>
                <a:effectLst/>
                <a:uFillTx/>
                <a:latin typeface="Arial"/>
              </a:rPr>
              <a:t>mae hyn yn galluogi oedolion cymwys sydd wedi’u rhyddhau o wasanaethau iechyd meddwl eilaidd, ond sy’n credu wedi hynny bod eu hiechyd meddwl yn dirywio i’r fath raddau fel bod angen gofal a thriniaeth o’r fath eto arnynt, i atgyfeirio eu hunain yn ôl at wasanaethau eilaidd yn uniongyrchol, heb fod angen o reidrwydd i fynd yn gyntaf at eu meddyg teulu.</a:t>
            </a:r>
          </a:p>
          <a:p>
            <a:r>
              <a:rPr lang="cy" sz="1200" b="1" i="0" u="none" strike="noStrike" cap="none" baseline="0" dirty="0">
                <a:solidFill>
                  <a:srgbClr val="000000"/>
                </a:solidFill>
                <a:effectLst/>
                <a:uFillTx/>
                <a:latin typeface="Arial"/>
              </a:rPr>
              <a:t>Rheoliadau Cymhwysedd: </a:t>
            </a:r>
            <a:r>
              <a:rPr lang="cy" sz="1200" b="0" i="0" u="none" strike="noStrike" cap="none" baseline="0" dirty="0">
                <a:solidFill>
                  <a:srgbClr val="000000"/>
                </a:solidFill>
                <a:effectLst/>
                <a:uFillTx/>
                <a:latin typeface="Arial"/>
              </a:rPr>
              <a:t> (3 blynedd o’r dyddiad rhyddhau) a threfniadau ar gyfer ymdrin â cheisiadau lle mae anghydfod ynghylch man preswylio arferol yr unigolyn – cytunwyd gan Gynulliad Cenedlaethol Cymru ym mis Hydref 2011. </a:t>
            </a:r>
          </a:p>
          <a:p>
            <a:endParaRPr lang="en-US" b="1" u="sng" dirty="0"/>
          </a:p>
          <a:p>
            <a:r>
              <a:rPr lang="en-US" b="1" u="sng" dirty="0"/>
              <a:t>English:</a:t>
            </a:r>
          </a:p>
          <a:p>
            <a:r>
              <a:rPr lang="en-US" b="1" dirty="0"/>
              <a:t>Quicker referral processes: </a:t>
            </a:r>
            <a:r>
              <a:rPr lang="en-US" b="0" dirty="0"/>
              <a:t>this</a:t>
            </a:r>
            <a:r>
              <a:rPr lang="en-US" b="0" baseline="0" dirty="0"/>
              <a:t> </a:t>
            </a:r>
            <a:r>
              <a:rPr lang="en-US" dirty="0"/>
              <a:t>enables eligible adults who have been discharged from secondary mental health services, but who subsequently believe that that their mental health is deteriorating to such a point as to require such care and treatment again, to refer themselves back to secondary services directly, without necessarily needing to first go to their general practitioner.</a:t>
            </a:r>
          </a:p>
          <a:p>
            <a:r>
              <a:rPr lang="en-US" b="1" dirty="0"/>
              <a:t>Eligibility</a:t>
            </a:r>
            <a:r>
              <a:rPr lang="en-US" b="1" baseline="0" dirty="0"/>
              <a:t> Regulations: </a:t>
            </a:r>
            <a:r>
              <a:rPr lang="en-US" dirty="0"/>
              <a:t>(3 years from the date of discharge) and arrangements for dealing with requests where the individual’s place of usual residence is disputed – were agreed by the National Assembly for Wales in October 2011. </a:t>
            </a:r>
            <a:endParaRPr lang="en-GB" b="1"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23</a:t>
            </a:fld>
            <a:endParaRPr lang="en-US"/>
          </a:p>
        </p:txBody>
      </p:sp>
    </p:spTree>
    <p:extLst>
      <p:ext uri="{BB962C8B-B14F-4D97-AF65-F5344CB8AC3E}">
        <p14:creationId xmlns:p14="http://schemas.microsoft.com/office/powerpoint/2010/main" val="2470403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1" i="0" u="none" strike="noStrike" cap="none" baseline="0" dirty="0">
                <a:solidFill>
                  <a:srgbClr val="000000"/>
                </a:solidFill>
                <a:effectLst/>
                <a:uFillTx/>
                <a:latin typeface="Arial"/>
              </a:rPr>
              <a:t>Pwynt 1:</a:t>
            </a:r>
            <a:r>
              <a:rPr lang="cy" sz="1200" b="0" i="0" u="none" strike="noStrike" cap="none" baseline="0" dirty="0">
                <a:solidFill>
                  <a:srgbClr val="000000"/>
                </a:solidFill>
                <a:effectLst/>
                <a:uFillTx/>
                <a:latin typeface="Arial"/>
              </a:rPr>
              <a:t> , gan gynnwys y cleifion hynny a gedwir o dan adrannau 4 a 5(2) a 5(4) o'r Ddeddf honno.</a:t>
            </a:r>
          </a:p>
          <a:p>
            <a:r>
              <a:rPr lang="cy" sz="1200" b="0" i="0" u="none" strike="noStrike" cap="none" baseline="0" dirty="0">
                <a:solidFill>
                  <a:srgbClr val="000000"/>
                </a:solidFill>
                <a:effectLst/>
                <a:uFillTx/>
                <a:latin typeface="Arial"/>
              </a:rPr>
              <a:t>Mae’r Mesur yn cyflwyno cynllun statudol estynedig o eiriolaeth iechyd meddwl annibynnol, ar gyfer cleifion sy’n destun gorfodaeth o dan Ddeddf Iechyd Meddwl 1983, a’r rhai sydd yn yr ysbyty’n wirfoddol. </a:t>
            </a:r>
          </a:p>
          <a:p>
            <a:endParaRPr lang="en-US" b="1" u="sng" dirty="0"/>
          </a:p>
          <a:p>
            <a:r>
              <a:rPr lang="en-US" b="1" u="sng" dirty="0"/>
              <a:t>English:</a:t>
            </a:r>
          </a:p>
          <a:p>
            <a:r>
              <a:rPr lang="en-US" b="1" dirty="0"/>
              <a:t>Point 1:</a:t>
            </a:r>
            <a:r>
              <a:rPr lang="en-US" dirty="0"/>
              <a:t> , including those patients detained under sections 4 and 5(2) and 5(4) of that Act.</a:t>
            </a:r>
          </a:p>
          <a:p>
            <a:r>
              <a:rPr lang="en-US" dirty="0"/>
              <a:t>The Measure introduces an expanded statutory scheme of independent mental health advocacy, both for patients subject to compulsion under the Mental Health Act 1983, and for those in hospital voluntarily.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24</a:t>
            </a:fld>
            <a:endParaRPr lang="en-US"/>
          </a:p>
        </p:txBody>
      </p:sp>
    </p:spTree>
    <p:extLst>
      <p:ext uri="{BB962C8B-B14F-4D97-AF65-F5344CB8AC3E}">
        <p14:creationId xmlns:p14="http://schemas.microsoft.com/office/powerpoint/2010/main" val="208770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1" i="0" u="none" strike="noStrike" cap="none" baseline="0" dirty="0">
                <a:solidFill>
                  <a:srgbClr val="000000"/>
                </a:solidFill>
                <a:effectLst/>
                <a:uFillTx/>
                <a:latin typeface="Arial"/>
              </a:rPr>
              <a:t>Gwarcheidiaeth: </a:t>
            </a:r>
            <a:r>
              <a:rPr lang="cy" sz="1200" b="0" i="0" u="none" strike="noStrike" cap="none" baseline="0" dirty="0">
                <a:solidFill>
                  <a:srgbClr val="000000"/>
                </a:solidFill>
                <a:effectLst/>
                <a:uFillTx/>
                <a:latin typeface="Arial"/>
              </a:rPr>
              <a:t>Pŵer (o dan adrannau 7 ac 8) i dderbyn person i warcheidiaeth ar y sail ei fod yn dioddef o salwch meddwl, nam meddyliol difrifol, anhwylder seicopathig neu nam meddyliol sy’n cyfiawnhau derbyniad o’r fath er budd lles y person neu er mwyn diogelu personau eraill. Unwaith y caiff person ei dderbyn i warcheidiaeth gall fod yn ofynnol iddo: a) byw mewn man penodedig; b) mynychu mannau penodedig at ddibenion triniaeth feddygol, galwedigaeth, addysg neu hyfforddiant; c) darparu mynediad at ymarferwyr meddygol, gweithwyr cymdeithasol a phersonau penodedig eraill. </a:t>
            </a:r>
          </a:p>
          <a:p>
            <a:endParaRPr lang="en-US" b="1" u="sng" dirty="0"/>
          </a:p>
          <a:p>
            <a:r>
              <a:rPr lang="en-US" b="1" u="sng" dirty="0"/>
              <a:t>English:</a:t>
            </a:r>
          </a:p>
          <a:p>
            <a:r>
              <a:rPr lang="en-US" b="1" dirty="0"/>
              <a:t>Guardianship: </a:t>
            </a:r>
            <a:r>
              <a:rPr lang="en-US" dirty="0"/>
              <a:t>A power (under sections 7 and 8) to admit a person to guardianship on the grounds that they suffer from mental illness, severe mental impairment, psychopathic disorder or mental impairment which warrants such admission in the interests of the person’s welfare or for the protection of other persons. Once admitted to guardianship a person can be required to: a) live at a specified place; b) attend at specified places for the purposes of medical treatment, occupation, education or training; c) provide access to medical practitioners, social workers and other specified persons.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25</a:t>
            </a:fld>
            <a:endParaRPr lang="en-US"/>
          </a:p>
        </p:txBody>
      </p:sp>
    </p:spTree>
    <p:extLst>
      <p:ext uri="{BB962C8B-B14F-4D97-AF65-F5344CB8AC3E}">
        <p14:creationId xmlns:p14="http://schemas.microsoft.com/office/powerpoint/2010/main" val="1070240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Ymarfer</a:t>
            </a:r>
          </a:p>
          <a:p>
            <a:endParaRPr lang="en-US" b="1" u="sng" dirty="0"/>
          </a:p>
          <a:p>
            <a:r>
              <a:rPr lang="en-US" b="1" u="sng" dirty="0"/>
              <a:t>English:</a:t>
            </a:r>
          </a:p>
          <a:p>
            <a:r>
              <a:rPr lang="en-US" dirty="0"/>
              <a:t>Exercise</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26</a:t>
            </a:fld>
            <a:endParaRPr lang="en-US"/>
          </a:p>
        </p:txBody>
      </p:sp>
    </p:spTree>
    <p:extLst>
      <p:ext uri="{BB962C8B-B14F-4D97-AF65-F5344CB8AC3E}">
        <p14:creationId xmlns:p14="http://schemas.microsoft.com/office/powerpoint/2010/main" val="631559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a:defRPr/>
            </a:pPr>
            <a:r>
              <a:rPr lang="cy" sz="1200" b="0" i="0" u="none" strike="noStrike" cap="none" baseline="0">
                <a:solidFill>
                  <a:srgbClr val="000000"/>
                </a:solidFill>
                <a:effectLst/>
                <a:uFillTx/>
                <a:latin typeface="Arial"/>
              </a:rPr>
              <a:t>Mae’r rhain yn adlewyrchu’r meini prawf asesu ar gyfer deilliant dysgu </a:t>
            </a:r>
            <a:r>
              <a:rPr lang="cy">
                <a:solidFill>
                  <a:srgbClr val="000000"/>
                </a:solidFill>
                <a:latin typeface="Arial"/>
              </a:rPr>
              <a:t>8</a:t>
            </a:r>
            <a:r>
              <a:rPr lang="cy" sz="1200" b="0" i="0" u="none" strike="noStrike" cap="none" baseline="0">
                <a:solidFill>
                  <a:srgbClr val="000000"/>
                </a:solidFill>
                <a:effectLst/>
                <a:uFillTx/>
                <a:latin typeface="Arial"/>
              </a:rPr>
              <a:t>.</a:t>
            </a:r>
            <a:r>
              <a:rPr lang="cy">
                <a:solidFill>
                  <a:srgbClr val="000000"/>
                </a:solidFill>
                <a:latin typeface="Arial"/>
              </a:rPr>
              <a:t> </a:t>
            </a:r>
            <a:endParaRPr lang="cy" sz="1200" b="0" i="0" u="none" strike="noStrike" cap="none" baseline="0">
              <a:solidFill>
                <a:srgbClr val="000000"/>
              </a:solidFill>
              <a:effectLst/>
              <a:uFillTx/>
              <a:latin typeface="Arial"/>
              <a:cs typeface="Arial"/>
            </a:endParaRPr>
          </a:p>
          <a:p>
            <a:endParaRPr lang="en-US" b="1" u="sng" dirty="0"/>
          </a:p>
          <a:p>
            <a:r>
              <a:rPr lang="en-US" b="1" u="sng" dirty="0"/>
              <a:t>English:</a:t>
            </a:r>
          </a:p>
          <a:p>
            <a:r>
              <a:rPr lang="en-US"/>
              <a:t>These reflect the assessment criteria for learning outcome 8. </a:t>
            </a:r>
            <a:endParaRPr lang="en-US">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a:t>
            </a:fld>
            <a:endParaRPr lang="en-US"/>
          </a:p>
        </p:txBody>
      </p:sp>
    </p:spTree>
    <p:extLst>
      <p:ext uri="{BB962C8B-B14F-4D97-AF65-F5344CB8AC3E}">
        <p14:creationId xmlns:p14="http://schemas.microsoft.com/office/powerpoint/2010/main" val="2594965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Y ddyletswydd ar weithwyr proffesiynol a staff gofal iechyd yn gyffredinol yw cadw at y Cod Ymarfer. Dyma rai enghreifftiau pellach o ddyletswyddau moesol a moesegol lle mae unigolion yn destun cadw a thriniaeth orfodol: </a:t>
            </a:r>
          </a:p>
          <a:p>
            <a:endParaRPr lang="en-US" baseline="0" dirty="0"/>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Cludir cleifion yn ôl ac ymlaen i'r ysbyty yn y modd mwyaf diogel a phriodol.</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bod cyfathrebu yn digwydd gyda chleifion, eu teuluoedd a’u gofalwyr mewn ffordd sy’n diwallu eu hanghenion orau.</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Mae cleifion yn cael eu trin yn deg ac yn gyfartal. </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Mae gan gleifion yn yr ysbyty fynediad at deulu a ffrindiau; yn gallu cyfathrebu â nhw yn breifat; a, lle y bo'n briodol, cysylltu â'r bobl o'u dewis trwy amrywiol ddulliau, heb amharu ar breifatrwydd, diogelwch ac urddas eu hunain neu eraill.</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Mae staff yn cael yr hyfforddiant i gyflawni eu rôl.</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Mae cleifion yn cael eu galluogi, cyn belled ag y bo’n ymarferol, i gyfrannu’n llawn at eu cynllun gofal a thriniaeth, a gwneud cymaint o benderfyniadau â phosibl drostynt eu hunain.</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Mae cleifion heb alluedd i wneud penderfyniadau penodol i gael eu cynnwys cymaint â phosibl yn eu gofal a'u triniaeth.</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Arial"/>
              </a:rPr>
              <a:t>Pan fo penderfyniadau yn y cynllun gofal a thriniaeth yn groes i ddymuniadau’r claf neu eraill, caiff y rhesymau eu hesbonio iddynt a’u cofnodi.</a:t>
            </a:r>
          </a:p>
          <a:p>
            <a:endParaRPr lang="en-US" b="1" u="sng" dirty="0"/>
          </a:p>
          <a:p>
            <a:r>
              <a:rPr lang="en-US" b="1" u="sng" dirty="0"/>
              <a:t>English:</a:t>
            </a:r>
          </a:p>
          <a:p>
            <a:r>
              <a:rPr lang="en-US" dirty="0"/>
              <a:t>The duty on professionals and healthcare staff is to generally abide by the Code of Practice. Here are some further examples of moral and</a:t>
            </a:r>
            <a:r>
              <a:rPr lang="en-US" baseline="0" dirty="0"/>
              <a:t> ethical duties where individuals are subject to compulsory detention and treatment: </a:t>
            </a:r>
          </a:p>
          <a:p>
            <a:endParaRPr lang="en-US" baseline="0" dirty="0"/>
          </a:p>
          <a:p>
            <a:pPr marL="171450" indent="-171450">
              <a:buFont typeface="Arial" panose="020B0604020202020204" pitchFamily="34" charset="0"/>
              <a:buChar char="•"/>
            </a:pPr>
            <a:r>
              <a:rPr lang="en-US" dirty="0"/>
              <a:t>Patients are transported to and from hospital by the safest and most appropriate means.</a:t>
            </a:r>
          </a:p>
          <a:p>
            <a:pPr marL="171450" indent="-171450">
              <a:buFont typeface="Arial" panose="020B0604020202020204" pitchFamily="34" charset="0"/>
              <a:buChar char="•"/>
            </a:pPr>
            <a:r>
              <a:rPr lang="en-US" dirty="0"/>
              <a:t>patients, their families and carers are communicated with in a way that best meets their needs.</a:t>
            </a:r>
          </a:p>
          <a:p>
            <a:pPr marL="171450" indent="-171450">
              <a:buFont typeface="Arial" panose="020B0604020202020204" pitchFamily="34" charset="0"/>
              <a:buChar char="•"/>
            </a:pPr>
            <a:r>
              <a:rPr lang="en-US" dirty="0"/>
              <a:t>Patients are treated with equity and equality.</a:t>
            </a:r>
            <a:r>
              <a:rPr lang="en-US" baseline="0" dirty="0"/>
              <a:t> </a:t>
            </a:r>
          </a:p>
          <a:p>
            <a:pPr marL="171450" indent="-171450">
              <a:buFont typeface="Arial" panose="020B0604020202020204" pitchFamily="34" charset="0"/>
              <a:buChar char="•"/>
            </a:pPr>
            <a:r>
              <a:rPr lang="en-US" dirty="0"/>
              <a:t>Patients in hospital have access to family and friends; can communicate with them in private; and, where appropriate, contact the people they choose through various means, without detriment to the privacy, safety and dignity of themselves or others.</a:t>
            </a:r>
          </a:p>
          <a:p>
            <a:pPr marL="171450" indent="-171450">
              <a:buFont typeface="Arial" panose="020B0604020202020204" pitchFamily="34" charset="0"/>
              <a:buChar char="•"/>
            </a:pPr>
            <a:r>
              <a:rPr lang="en-US" dirty="0"/>
              <a:t>Staff have the training to undertake their role.</a:t>
            </a:r>
          </a:p>
          <a:p>
            <a:pPr marL="171450" indent="-171450">
              <a:buFont typeface="Arial" panose="020B0604020202020204" pitchFamily="34" charset="0"/>
              <a:buChar char="•"/>
            </a:pPr>
            <a:r>
              <a:rPr lang="en-US" dirty="0"/>
              <a:t>Patients are enabled, as far as practicable, to contribute fully to their care and treatment plan, and make as many decisions as possible for themselves.</a:t>
            </a:r>
          </a:p>
          <a:p>
            <a:pPr marL="171450" indent="-171450">
              <a:buFont typeface="Arial" panose="020B0604020202020204" pitchFamily="34" charset="0"/>
              <a:buChar char="•"/>
            </a:pPr>
            <a:r>
              <a:rPr lang="en-US" dirty="0"/>
              <a:t>Patients without capacity to make specific decisions are to be involved as much as possible in their care and treatment.</a:t>
            </a:r>
          </a:p>
          <a:p>
            <a:pPr marL="171450" indent="-171450">
              <a:buFont typeface="Arial" panose="020B0604020202020204" pitchFamily="34" charset="0"/>
              <a:buChar char="•"/>
            </a:pPr>
            <a:r>
              <a:rPr lang="en-US" dirty="0"/>
              <a:t>When decisions in the care and treatment plan are contrary to the wishes of the patient or others, the reasons are explained to them and recorded.</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27</a:t>
            </a:fld>
            <a:endParaRPr lang="en-US"/>
          </a:p>
        </p:txBody>
      </p:sp>
    </p:spTree>
    <p:extLst>
      <p:ext uri="{BB962C8B-B14F-4D97-AF65-F5344CB8AC3E}">
        <p14:creationId xmlns:p14="http://schemas.microsoft.com/office/powerpoint/2010/main" val="4269774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a:solidFill>
                  <a:schemeClr val="tx1"/>
                </a:solidFill>
                <a:effectLst/>
                <a:latin typeface="+mn-lt"/>
                <a:ea typeface="+mn-ea"/>
                <a:cs typeface="+mn-cs"/>
              </a:rPr>
              <a:t>Welsh:</a:t>
            </a:r>
          </a:p>
          <a:p>
            <a:r>
              <a:rPr lang="cy" sz="1200" b="0" i="0" u="none" strike="noStrike" cap="none" baseline="0" dirty="0">
                <a:solidFill>
                  <a:srgbClr val="000000"/>
                </a:solidFill>
                <a:effectLst/>
                <a:uFillTx/>
                <a:latin typeface="+mn-lt"/>
              </a:rPr>
              <a:t>Mae gennych hawliau penodol pan fyddwch yn yr ysbyty. Mae’r rhain yn cynnwys yr hawl i:</a:t>
            </a:r>
          </a:p>
          <a:p>
            <a:r>
              <a:rPr lang="cy" sz="1200" b="0" i="0" u="none" strike="noStrike" cap="none" baseline="0" dirty="0">
                <a:solidFill>
                  <a:srgbClr val="000000"/>
                </a:solidFill>
                <a:effectLst/>
                <a:uFillTx/>
                <a:latin typeface="+mn-lt"/>
              </a:rPr>
              <a:t>Gwybodaeth am eich secsiwn a'r rhesymau dros gadw</a:t>
            </a:r>
          </a:p>
          <a:p>
            <a:r>
              <a:rPr lang="cy" sz="1200" b="0" i="0" u="none" strike="noStrike" cap="none" baseline="0" dirty="0">
                <a:solidFill>
                  <a:srgbClr val="000000"/>
                </a:solidFill>
                <a:effectLst/>
                <a:uFillTx/>
                <a:latin typeface="+mn-lt"/>
              </a:rPr>
              <a:t>Gwybodaeth am gydsyniad i driniaeth</a:t>
            </a:r>
          </a:p>
          <a:p>
            <a:r>
              <a:rPr lang="cy" sz="1200" b="0" i="0" u="none" strike="noStrike" cap="none" baseline="0" dirty="0">
                <a:solidFill>
                  <a:srgbClr val="000000"/>
                </a:solidFill>
                <a:effectLst/>
                <a:uFillTx/>
                <a:latin typeface="+mn-lt"/>
              </a:rPr>
              <a:t>Gwybodaeth am eich hawliau i apelio i'r Tribiwnlys Iechyd Meddwl</a:t>
            </a:r>
          </a:p>
          <a:p>
            <a:r>
              <a:rPr lang="cy" sz="1200" b="0" i="0" u="none" strike="noStrike" cap="none" baseline="0" dirty="0">
                <a:solidFill>
                  <a:srgbClr val="000000"/>
                </a:solidFill>
                <a:effectLst/>
                <a:uFillTx/>
                <a:latin typeface="+mn-lt"/>
              </a:rPr>
              <a:t>Gwybodaeth am sut i gysylltu â chyfreithiwr cymwys</a:t>
            </a:r>
          </a:p>
          <a:p>
            <a:r>
              <a:rPr lang="cy" sz="1200" b="0" i="0" u="none" strike="noStrike" cap="none" baseline="0" dirty="0">
                <a:solidFill>
                  <a:srgbClr val="000000"/>
                </a:solidFill>
                <a:effectLst/>
                <a:uFillTx/>
                <a:latin typeface="+mn-lt"/>
              </a:rPr>
              <a:t>Gwybodaeth am eich hawl i apelio i Reolwyr yr Ysbyty</a:t>
            </a:r>
          </a:p>
          <a:p>
            <a:r>
              <a:rPr lang="cy" sz="1200" b="0" i="0" u="none" strike="noStrike" cap="none" baseline="0" dirty="0">
                <a:solidFill>
                  <a:srgbClr val="000000"/>
                </a:solidFill>
                <a:effectLst/>
                <a:uFillTx/>
                <a:latin typeface="+mn-lt"/>
              </a:rPr>
              <a:t>Gwybodaeth am sut i gael cymorth a chefnogaeth Eiriolwr Iechyd Meddwl Annibynnol (IMHA)</a:t>
            </a:r>
          </a:p>
          <a:p>
            <a:r>
              <a:rPr lang="cy" sz="1200" b="0" i="0" u="none" strike="noStrike" cap="none" baseline="0" dirty="0">
                <a:solidFill>
                  <a:srgbClr val="000000"/>
                </a:solidFill>
                <a:effectLst/>
                <a:uFillTx/>
                <a:latin typeface="+mn-lt"/>
              </a:rPr>
              <a:t>Gohebiaeth ac ymwelwyr</a:t>
            </a:r>
          </a:p>
          <a:p>
            <a:r>
              <a:rPr lang="cy" sz="1200" b="0" i="0" u="none" strike="noStrike" cap="none" baseline="0" dirty="0">
                <a:solidFill>
                  <a:srgbClr val="000000"/>
                </a:solidFill>
                <a:effectLst/>
                <a:uFillTx/>
                <a:latin typeface="+mn-lt"/>
              </a:rPr>
              <a:t>Gwybodaeth am sut i wneud cwyn</a:t>
            </a:r>
          </a:p>
          <a:p>
            <a:r>
              <a:rPr lang="cy" sz="1200" b="0" i="0" u="none" strike="noStrike" cap="none" baseline="0" dirty="0">
                <a:solidFill>
                  <a:srgbClr val="000000"/>
                </a:solidFill>
                <a:effectLst/>
                <a:uFillTx/>
                <a:latin typeface="+mn-lt"/>
              </a:rPr>
              <a:t>Gwybodaeth am ddiogelu</a:t>
            </a:r>
          </a:p>
          <a:p>
            <a:endParaRPr lang="en-US" sz="1200" b="1" i="0" u="sng"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English:</a:t>
            </a:r>
          </a:p>
          <a:p>
            <a:r>
              <a:rPr lang="en-US" sz="1200" b="0" i="0" kern="1200" dirty="0">
                <a:solidFill>
                  <a:schemeClr val="tx1"/>
                </a:solidFill>
                <a:effectLst/>
                <a:latin typeface="+mn-lt"/>
                <a:ea typeface="+mn-ea"/>
                <a:cs typeface="+mn-cs"/>
              </a:rPr>
              <a:t>You have certain rights when you are in hospital. These include the right to:</a:t>
            </a:r>
          </a:p>
          <a:p>
            <a:r>
              <a:rPr lang="en-US" sz="1200" b="0" i="0" kern="1200" dirty="0">
                <a:solidFill>
                  <a:schemeClr val="tx1"/>
                </a:solidFill>
                <a:effectLst/>
                <a:latin typeface="+mn-lt"/>
                <a:ea typeface="+mn-ea"/>
                <a:cs typeface="+mn-cs"/>
              </a:rPr>
              <a:t>Information about your section and the reasons for detention</a:t>
            </a:r>
          </a:p>
          <a:p>
            <a:r>
              <a:rPr lang="en-US" sz="1200" b="0" i="0" kern="1200" dirty="0">
                <a:solidFill>
                  <a:schemeClr val="tx1"/>
                </a:solidFill>
                <a:effectLst/>
                <a:latin typeface="+mn-lt"/>
                <a:ea typeface="+mn-ea"/>
                <a:cs typeface="+mn-cs"/>
              </a:rPr>
              <a:t>Information about consent to treatment</a:t>
            </a:r>
          </a:p>
          <a:p>
            <a:r>
              <a:rPr lang="en-US" sz="1200" b="0" i="0" kern="1200" dirty="0">
                <a:solidFill>
                  <a:schemeClr val="tx1"/>
                </a:solidFill>
                <a:effectLst/>
                <a:latin typeface="+mn-lt"/>
                <a:ea typeface="+mn-ea"/>
                <a:cs typeface="+mn-cs"/>
              </a:rPr>
              <a:t>Information about your rights of appeal to the Mental Health Tribunal</a:t>
            </a:r>
          </a:p>
          <a:p>
            <a:r>
              <a:rPr lang="en-US" sz="1200" b="0" i="0" kern="1200" dirty="0">
                <a:solidFill>
                  <a:schemeClr val="tx1"/>
                </a:solidFill>
                <a:effectLst/>
                <a:latin typeface="+mn-lt"/>
                <a:ea typeface="+mn-ea"/>
                <a:cs typeface="+mn-cs"/>
              </a:rPr>
              <a:t>Information about how to contact a suitably qualified solicitor</a:t>
            </a:r>
          </a:p>
          <a:p>
            <a:r>
              <a:rPr lang="en-US" sz="1200" b="0" i="0" kern="1200" dirty="0">
                <a:solidFill>
                  <a:schemeClr val="tx1"/>
                </a:solidFill>
                <a:effectLst/>
                <a:latin typeface="+mn-lt"/>
                <a:ea typeface="+mn-ea"/>
                <a:cs typeface="+mn-cs"/>
              </a:rPr>
              <a:t>Information about your right to appeal to the Hospital Managers</a:t>
            </a:r>
          </a:p>
          <a:p>
            <a:r>
              <a:rPr lang="en-US" sz="1200" b="0" i="0" kern="1200" dirty="0">
                <a:solidFill>
                  <a:schemeClr val="tx1"/>
                </a:solidFill>
                <a:effectLst/>
                <a:latin typeface="+mn-lt"/>
                <a:ea typeface="+mn-ea"/>
                <a:cs typeface="+mn-cs"/>
              </a:rPr>
              <a:t>Information on how to obtain the help and support of an Independent Mental Health Advocate (IMHA)</a:t>
            </a:r>
          </a:p>
          <a:p>
            <a:r>
              <a:rPr lang="en-US" sz="1200" b="0" i="0" kern="1200" dirty="0">
                <a:solidFill>
                  <a:schemeClr val="tx1"/>
                </a:solidFill>
                <a:effectLst/>
                <a:latin typeface="+mn-lt"/>
                <a:ea typeface="+mn-ea"/>
                <a:cs typeface="+mn-cs"/>
              </a:rPr>
              <a:t>Correspondence and visitors</a:t>
            </a:r>
          </a:p>
          <a:p>
            <a:r>
              <a:rPr lang="en-US" sz="1200" b="0" i="0" kern="1200" dirty="0">
                <a:solidFill>
                  <a:schemeClr val="tx1"/>
                </a:solidFill>
                <a:effectLst/>
                <a:latin typeface="+mn-lt"/>
                <a:ea typeface="+mn-ea"/>
                <a:cs typeface="+mn-cs"/>
              </a:rPr>
              <a:t>Information on how to make a complaint</a:t>
            </a:r>
          </a:p>
          <a:p>
            <a:r>
              <a:rPr lang="en-US" sz="1200" b="0" i="0" kern="1200" dirty="0">
                <a:solidFill>
                  <a:schemeClr val="tx1"/>
                </a:solidFill>
                <a:effectLst/>
                <a:latin typeface="+mn-lt"/>
                <a:ea typeface="+mn-ea"/>
                <a:cs typeface="+mn-cs"/>
              </a:rPr>
              <a:t>Information about safeguarding</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30</a:t>
            </a:fld>
            <a:endParaRPr lang="en-US"/>
          </a:p>
        </p:txBody>
      </p:sp>
    </p:spTree>
    <p:extLst>
      <p:ext uri="{BB962C8B-B14F-4D97-AF65-F5344CB8AC3E}">
        <p14:creationId xmlns:p14="http://schemas.microsoft.com/office/powerpoint/2010/main" val="2794684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31</a:t>
            </a:fld>
            <a:endParaRPr lang="en-US"/>
          </a:p>
        </p:txBody>
      </p:sp>
    </p:spTree>
    <p:extLst>
      <p:ext uri="{BB962C8B-B14F-4D97-AF65-F5344CB8AC3E}">
        <p14:creationId xmlns:p14="http://schemas.microsoft.com/office/powerpoint/2010/main" val="2486637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Yn ddelfrydol, dylai’r argymhelliad meddygol gael ei wneud gan rywun y mae’r claf yn ei adnabod, fel ei feddyg teulu neu seiciatrydd. Fel arall, bydd angen i'r argymhelliad ddod gan feddyg cymeradwy Adran 12. </a:t>
            </a:r>
          </a:p>
          <a:p>
            <a:r>
              <a:rPr lang="cy" sz="1200" b="0" i="0" u="none" strike="noStrike" cap="none" baseline="0" dirty="0">
                <a:solidFill>
                  <a:srgbClr val="000000"/>
                </a:solidFill>
                <a:effectLst/>
                <a:uFillTx/>
                <a:latin typeface="Arial"/>
              </a:rPr>
              <a:t>Mae dileu o Adran 4 yn digwydd os yw’r farn feddygol yn golygu nad oes angen trin y claf yn yr ysbyty, ac os yw’r claf yn cytuno ar y cyd i beidio ag aros yn yr ysbyty i gael triniaeth. </a:t>
            </a:r>
          </a:p>
          <a:p>
            <a:endParaRPr lang="en-US" b="1" u="sng" dirty="0"/>
          </a:p>
          <a:p>
            <a:r>
              <a:rPr lang="en-US" b="1" u="sng" dirty="0"/>
              <a:t>English:</a:t>
            </a:r>
          </a:p>
          <a:p>
            <a:r>
              <a:rPr lang="en-US" dirty="0"/>
              <a:t>The medical recommendation should ideally be undertaken by someone</a:t>
            </a:r>
            <a:r>
              <a:rPr lang="en-US" baseline="0" dirty="0"/>
              <a:t> the patient knows, such as their GP or psychiatrist. Otherwise, the recommendation will need to come from a Section 12 approved doctor. </a:t>
            </a:r>
          </a:p>
          <a:p>
            <a:r>
              <a:rPr lang="en-US" baseline="0" dirty="0"/>
              <a:t>Removal from Section 4 occurs if the medical opinion is such that the patient does not need to be treated in hospital, and if the patient mutually agrees to not remain in hospital for treatment.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32</a:t>
            </a:fld>
            <a:endParaRPr lang="en-US"/>
          </a:p>
        </p:txBody>
      </p:sp>
    </p:spTree>
    <p:extLst>
      <p:ext uri="{BB962C8B-B14F-4D97-AF65-F5344CB8AC3E}">
        <p14:creationId xmlns:p14="http://schemas.microsoft.com/office/powerpoint/2010/main" val="3512654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a:solidFill>
                  <a:schemeClr val="tx1"/>
                </a:solidFill>
                <a:effectLst/>
                <a:latin typeface="+mn-lt"/>
                <a:ea typeface="+mn-ea"/>
                <a:cs typeface="+mn-cs"/>
              </a:rPr>
              <a:t>Welsh:</a:t>
            </a:r>
          </a:p>
          <a:p>
            <a:r>
              <a:rPr lang="cy" sz="1200" b="0" i="0" u="none" strike="noStrike" cap="none" baseline="0" dirty="0">
                <a:solidFill>
                  <a:srgbClr val="000000"/>
                </a:solidFill>
                <a:effectLst/>
                <a:uFillTx/>
                <a:latin typeface="+mn-lt"/>
              </a:rPr>
              <a:t>Gall y Llys ddefnyddio’r adran hon ar unrhyw adeg yn ystod achos llys. </a:t>
            </a:r>
          </a:p>
          <a:p>
            <a:r>
              <a:rPr lang="cy" sz="1200" b="0" i="0" u="none" strike="noStrike" cap="none" baseline="0" dirty="0">
                <a:solidFill>
                  <a:srgbClr val="000000"/>
                </a:solidFill>
                <a:effectLst/>
                <a:uFillTx/>
                <a:latin typeface="+mn-lt"/>
              </a:rPr>
              <a:t>Bydd gweithiwr meddygol proffesiynol yn ysgrifennu adroddiad am iechyd meddwl y person ac yn argymell yr hyn y dylai'r llys ei wneud.</a:t>
            </a:r>
          </a:p>
          <a:p>
            <a:r>
              <a:rPr lang="cy" sz="1200" b="0" i="0" u="none" strike="noStrike" cap="none" baseline="0" dirty="0">
                <a:solidFill>
                  <a:srgbClr val="000000"/>
                </a:solidFill>
                <a:effectLst/>
                <a:uFillTx/>
                <a:latin typeface="+mn-lt"/>
              </a:rPr>
              <a:t>Os yw’r llys o’r farn y gellir gwneud yr adroddiad yn y carchar, gallant remandio’r unigolyn yno yn hytrach nag i ysbyty.</a:t>
            </a:r>
          </a:p>
          <a:p>
            <a:endParaRPr lang="en-US" sz="1200" b="1" i="0" u="sng"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English:</a:t>
            </a:r>
          </a:p>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Court</a:t>
            </a:r>
            <a:r>
              <a:rPr lang="en-US" sz="1200" b="0" i="0" kern="1200" dirty="0">
                <a:solidFill>
                  <a:schemeClr val="tx1"/>
                </a:solidFill>
                <a:effectLst/>
                <a:latin typeface="+mn-lt"/>
                <a:ea typeface="+mn-ea"/>
                <a:cs typeface="+mn-cs"/>
              </a:rPr>
              <a:t> can use this section at any point during a</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court case. </a:t>
            </a:r>
          </a:p>
          <a:p>
            <a:r>
              <a:rPr lang="en-US" sz="1200" b="0" i="0" kern="1200" dirty="0">
                <a:solidFill>
                  <a:schemeClr val="tx1"/>
                </a:solidFill>
                <a:effectLst/>
                <a:latin typeface="+mn-lt"/>
                <a:ea typeface="+mn-ea"/>
                <a:cs typeface="+mn-cs"/>
              </a:rPr>
              <a:t>A medical professional will write a report about the</a:t>
            </a:r>
            <a:r>
              <a:rPr lang="en-US" sz="1200" b="0" i="0" kern="1200" baseline="0" dirty="0">
                <a:solidFill>
                  <a:schemeClr val="tx1"/>
                </a:solidFill>
                <a:effectLst/>
                <a:latin typeface="+mn-lt"/>
                <a:ea typeface="+mn-ea"/>
                <a:cs typeface="+mn-cs"/>
              </a:rPr>
              <a:t> person’s</a:t>
            </a:r>
            <a:r>
              <a:rPr lang="en-US" sz="1200" b="0" i="0" kern="1200" dirty="0">
                <a:solidFill>
                  <a:schemeClr val="tx1"/>
                </a:solidFill>
                <a:effectLst/>
                <a:latin typeface="+mn-lt"/>
                <a:ea typeface="+mn-ea"/>
                <a:cs typeface="+mn-cs"/>
              </a:rPr>
              <a:t> mental health and will recommend what the court should do.</a:t>
            </a:r>
          </a:p>
          <a:p>
            <a:r>
              <a:rPr lang="en-US" sz="1200" b="0" i="0" kern="1200" dirty="0">
                <a:solidFill>
                  <a:schemeClr val="tx1"/>
                </a:solidFill>
                <a:effectLst/>
                <a:latin typeface="+mn-lt"/>
                <a:ea typeface="+mn-ea"/>
                <a:cs typeface="+mn-cs"/>
              </a:rPr>
              <a:t>If the court think </a:t>
            </a:r>
            <a:r>
              <a:rPr lang="en-US" sz="1200" b="0" i="0" kern="1200" baseline="0" dirty="0">
                <a:solidFill>
                  <a:schemeClr val="tx1"/>
                </a:solidFill>
                <a:effectLst/>
                <a:latin typeface="+mn-lt"/>
                <a:ea typeface="+mn-ea"/>
                <a:cs typeface="+mn-cs"/>
              </a:rPr>
              <a:t> that the</a:t>
            </a:r>
            <a:r>
              <a:rPr lang="en-US" sz="1200" b="0" i="0" kern="1200" dirty="0">
                <a:solidFill>
                  <a:schemeClr val="tx1"/>
                </a:solidFill>
                <a:effectLst/>
                <a:latin typeface="+mn-lt"/>
                <a:ea typeface="+mn-ea"/>
                <a:cs typeface="+mn-cs"/>
              </a:rPr>
              <a:t> report can be done in prison, they can remand the</a:t>
            </a:r>
            <a:r>
              <a:rPr lang="en-US" sz="1200" b="0" i="0" kern="1200" baseline="0" dirty="0">
                <a:solidFill>
                  <a:schemeClr val="tx1"/>
                </a:solidFill>
                <a:effectLst/>
                <a:latin typeface="+mn-lt"/>
                <a:ea typeface="+mn-ea"/>
                <a:cs typeface="+mn-cs"/>
              </a:rPr>
              <a:t> individual</a:t>
            </a:r>
            <a:r>
              <a:rPr lang="en-US" sz="1200" b="0" i="0" kern="1200" dirty="0">
                <a:solidFill>
                  <a:schemeClr val="tx1"/>
                </a:solidFill>
                <a:effectLst/>
                <a:latin typeface="+mn-lt"/>
                <a:ea typeface="+mn-ea"/>
                <a:cs typeface="+mn-cs"/>
              </a:rPr>
              <a:t> there instead of to a hospital.</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33</a:t>
            </a:fld>
            <a:endParaRPr lang="en-US"/>
          </a:p>
        </p:txBody>
      </p:sp>
    </p:spTree>
    <p:extLst>
      <p:ext uri="{BB962C8B-B14F-4D97-AF65-F5344CB8AC3E}">
        <p14:creationId xmlns:p14="http://schemas.microsoft.com/office/powerpoint/2010/main" val="2848411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a:solidFill>
                  <a:schemeClr val="tx1"/>
                </a:solidFill>
                <a:effectLst/>
                <a:latin typeface="+mn-lt"/>
                <a:ea typeface="+mn-ea"/>
                <a:cs typeface="+mn-cs"/>
              </a:rPr>
              <a:t>Welsh:</a:t>
            </a:r>
          </a:p>
          <a:p>
            <a:r>
              <a:rPr lang="cy" sz="1200" b="0" i="0" u="none" strike="noStrike" cap="none" baseline="0" dirty="0">
                <a:solidFill>
                  <a:srgbClr val="000000"/>
                </a:solidFill>
                <a:effectLst/>
                <a:uFillTx/>
                <a:latin typeface="+mn-lt"/>
              </a:rPr>
              <a:t>Gelwir Adran 41 hefyd yn “orchymyn cyfyngu” ac mae’n gweithredu fel secsiwn cymunedol. Mae rhywun yn wreiddiol ar Adran 37/41 ac sydd wedi’i ryddhau o Adran 37 gan Dribiwnlys Iechyd Meddwl neu’r Weinyddiaeth Gyfiawnder, yn golygu y gallent fod yn gymwys i fyw yn y gymuned gyda nifer o amodau wedi’u gosod arnynt. Gelwir hyn yn “rhyddhau amodol”.</a:t>
            </a:r>
          </a:p>
          <a:p>
            <a:r>
              <a:rPr lang="cy" sz="1200" b="0" i="0" u="none" strike="noStrike" cap="none" baseline="0" dirty="0">
                <a:solidFill>
                  <a:srgbClr val="000000"/>
                </a:solidFill>
                <a:effectLst/>
                <a:uFillTx/>
                <a:latin typeface="+mn-lt"/>
              </a:rPr>
              <a:t>Mae’r pwerau yn Adran 41 yn hyblyg ond gallant gynnwys bod y person yn byw mewn man penodedig ac yn derbyn triniaeth ar gyfer ei salwch meddwl. Fodd bynnag, dim ond gyda chydsyniad y gellir rhoi triniaeth. Gallai fod yn ofynnol i’r person hefyd gadw apwyntiadau gyda goruchwyliwr, a fydd fel arfer yn weithiwr iechyd meddwl proffesiynol cymeradwy (AMHP) neu’n swyddog prawf a hefyd gyda chlinigydd cyfrifol. </a:t>
            </a:r>
          </a:p>
          <a:p>
            <a:r>
              <a:rPr lang="cy" sz="1200" b="0" i="0" u="none" strike="noStrike" cap="none" baseline="0" dirty="0">
                <a:solidFill>
                  <a:srgbClr val="000000"/>
                </a:solidFill>
                <a:effectLst/>
                <a:uFillTx/>
                <a:latin typeface="+mn-lt"/>
              </a:rPr>
              <a:t>Mae dwy ffordd i’r rhyddhad amodol ddod i ben: naill ai drwy’r Weinyddiaeth Gyfiawnder neu Dribiwnlys Iechyd Meddwl yn caniatáu rhyddhad absoliwt.</a:t>
            </a:r>
          </a:p>
          <a:p>
            <a:endParaRPr lang="en-US" sz="1200" b="1" i="0" u="sng"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English:</a:t>
            </a:r>
          </a:p>
          <a:p>
            <a:r>
              <a:rPr lang="en-US" sz="1200" b="0" i="0" kern="1200" dirty="0">
                <a:solidFill>
                  <a:schemeClr val="tx1"/>
                </a:solidFill>
                <a:effectLst/>
                <a:latin typeface="+mn-lt"/>
                <a:ea typeface="+mn-ea"/>
                <a:cs typeface="+mn-cs"/>
              </a:rPr>
              <a:t>A Section 41 is also called a “restriction order” and operates like a community section. Someone originally on a Section 37/41 and who</a:t>
            </a:r>
            <a:r>
              <a:rPr lang="en-US" sz="1200" b="0" i="0" kern="1200" baseline="0" dirty="0">
                <a:solidFill>
                  <a:schemeClr val="tx1"/>
                </a:solidFill>
                <a:effectLst/>
                <a:latin typeface="+mn-lt"/>
                <a:ea typeface="+mn-ea"/>
                <a:cs typeface="+mn-cs"/>
              </a:rPr>
              <a:t> has</a:t>
            </a:r>
            <a:r>
              <a:rPr lang="en-US" sz="1200" b="0" i="0" kern="1200" dirty="0">
                <a:solidFill>
                  <a:schemeClr val="tx1"/>
                </a:solidFill>
                <a:effectLst/>
                <a:latin typeface="+mn-lt"/>
                <a:ea typeface="+mn-ea"/>
                <a:cs typeface="+mn-cs"/>
              </a:rPr>
              <a:t> been discharged from Section 37 by a Mental Health Tribunal or the Ministry of Justice,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means that they</a:t>
            </a:r>
            <a:r>
              <a:rPr lang="en-US" sz="1200" b="0" i="0" kern="1200" baseline="0" dirty="0">
                <a:solidFill>
                  <a:schemeClr val="tx1"/>
                </a:solidFill>
                <a:effectLst/>
                <a:latin typeface="+mn-lt"/>
                <a:ea typeface="+mn-ea"/>
                <a:cs typeface="+mn-cs"/>
              </a:rPr>
              <a:t> may be eligible to </a:t>
            </a:r>
            <a:r>
              <a:rPr lang="en-US" sz="1200" b="0" i="0" kern="1200" dirty="0">
                <a:solidFill>
                  <a:schemeClr val="tx1"/>
                </a:solidFill>
                <a:effectLst/>
                <a:latin typeface="+mn-lt"/>
                <a:ea typeface="+mn-ea"/>
                <a:cs typeface="+mn-cs"/>
              </a:rPr>
              <a:t>live in the community with a number of conditions imposed on them. This is known as a “conditional discharge”.</a:t>
            </a:r>
          </a:p>
          <a:p>
            <a:r>
              <a:rPr lang="en-US" sz="1200" b="0" i="0" kern="1200" dirty="0">
                <a:solidFill>
                  <a:schemeClr val="tx1"/>
                </a:solidFill>
                <a:effectLst/>
                <a:latin typeface="+mn-lt"/>
                <a:ea typeface="+mn-ea"/>
                <a:cs typeface="+mn-cs"/>
              </a:rPr>
              <a:t>The powers in Section 41 are flexible but may include that the</a:t>
            </a:r>
            <a:r>
              <a:rPr lang="en-US" sz="1200" b="0" i="0" kern="1200" baseline="0" dirty="0">
                <a:solidFill>
                  <a:schemeClr val="tx1"/>
                </a:solidFill>
                <a:effectLst/>
                <a:latin typeface="+mn-lt"/>
                <a:ea typeface="+mn-ea"/>
                <a:cs typeface="+mn-cs"/>
              </a:rPr>
              <a:t> person</a:t>
            </a:r>
            <a:r>
              <a:rPr lang="en-US" sz="1200" b="0" i="0" kern="1200" dirty="0">
                <a:solidFill>
                  <a:schemeClr val="tx1"/>
                </a:solidFill>
                <a:effectLst/>
                <a:latin typeface="+mn-lt"/>
                <a:ea typeface="+mn-ea"/>
                <a:cs typeface="+mn-cs"/>
              </a:rPr>
              <a:t> lives at a specified place and accepts treatment for their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mental illness. However, treatment can only be given with consent. The</a:t>
            </a:r>
            <a:r>
              <a:rPr lang="en-US" sz="1200" b="0" i="0" kern="1200" baseline="0" dirty="0">
                <a:solidFill>
                  <a:schemeClr val="tx1"/>
                </a:solidFill>
                <a:effectLst/>
                <a:latin typeface="+mn-lt"/>
                <a:ea typeface="+mn-ea"/>
                <a:cs typeface="+mn-cs"/>
              </a:rPr>
              <a:t> person</a:t>
            </a:r>
            <a:r>
              <a:rPr lang="en-US" sz="1200" b="0" i="0" kern="1200" dirty="0">
                <a:solidFill>
                  <a:schemeClr val="tx1"/>
                </a:solidFill>
                <a:effectLst/>
                <a:latin typeface="+mn-lt"/>
                <a:ea typeface="+mn-ea"/>
                <a:cs typeface="+mn-cs"/>
              </a:rPr>
              <a:t> could also be required to keep appointments with a supervisor, who will usually be an approved mental health professional (AMHP) or probation officer and also with a responsible clinician. </a:t>
            </a:r>
          </a:p>
          <a:p>
            <a:r>
              <a:rPr lang="en-US" sz="1200" b="0" i="0" kern="1200" dirty="0">
                <a:solidFill>
                  <a:schemeClr val="tx1"/>
                </a:solidFill>
                <a:effectLst/>
                <a:latin typeface="+mn-lt"/>
                <a:ea typeface="+mn-ea"/>
                <a:cs typeface="+mn-cs"/>
              </a:rPr>
              <a:t>There are two ways for the conditional discharge to end: either by the Ministry of Justice or a Mental Health Tribunal granting an absolute discharge.</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34</a:t>
            </a:fld>
            <a:endParaRPr lang="en-US"/>
          </a:p>
        </p:txBody>
      </p:sp>
    </p:spTree>
    <p:extLst>
      <p:ext uri="{BB962C8B-B14F-4D97-AF65-F5344CB8AC3E}">
        <p14:creationId xmlns:p14="http://schemas.microsoft.com/office/powerpoint/2010/main" val="3958681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cap="all" dirty="0">
                <a:solidFill>
                  <a:schemeClr val="tx1"/>
                </a:solidFill>
                <a:effectLst/>
                <a:latin typeface="+mn-lt"/>
                <a:ea typeface="+mn-ea"/>
                <a:cs typeface="+mn-cs"/>
              </a:rPr>
              <a:t>Welsh:</a:t>
            </a:r>
          </a:p>
          <a:p>
            <a:r>
              <a:rPr lang="cy" sz="1200" b="0" i="0" u="none" strike="noStrike" cap="all" baseline="0" dirty="0">
                <a:solidFill>
                  <a:srgbClr val="000000"/>
                </a:solidFill>
                <a:effectLst/>
                <a:uFillTx/>
                <a:latin typeface="+mn-lt"/>
              </a:rPr>
              <a:t>BETH MAE GWARCHEIDIAETH YN EI OLYGU?</a:t>
            </a:r>
          </a:p>
          <a:p>
            <a:r>
              <a:rPr lang="cy" sz="1200" b="0" i="0" u="none" strike="noStrike" cap="none" baseline="0" dirty="0">
                <a:solidFill>
                  <a:srgbClr val="000000"/>
                </a:solidFill>
                <a:effectLst/>
                <a:uFillTx/>
                <a:latin typeface="+mn-lt"/>
              </a:rPr>
              <a:t>Gallwch wneud cais am warcheidiaeth os yw salwch anwylyd yn golygu ei fod yn bodloni meini prawf Adran Dau o'r Ddeddf Iechyd Meddwl - cadw ar gyfer asesiad yn yr ysbyty. Gall gwarcheidiaeth eu hatal rhag mynd i'r ysbyty a gadael iddynt fyw yn y gymuned o dan eich gwyliadwriaeth. Mae’r gorchymyn hwn hefyd yn rhoi pwerau cyfreithiol arbennig i chi, fel y gwarcheidwad, i wneud rhai penderfyniadau ar eu rhan.</a:t>
            </a:r>
          </a:p>
          <a:p>
            <a:r>
              <a:rPr lang="cy" sz="1200" b="0" i="0" u="none" strike="noStrike" cap="none" baseline="0" dirty="0">
                <a:solidFill>
                  <a:srgbClr val="000000"/>
                </a:solidFill>
                <a:effectLst/>
                <a:uFillTx/>
                <a:latin typeface="+mn-lt"/>
              </a:rPr>
              <a:t>Mae gan warcheidwad dri phŵer:</a:t>
            </a:r>
          </a:p>
          <a:p>
            <a:r>
              <a:rPr lang="cy" sz="1200" b="0" i="0" u="none" strike="noStrike" cap="none" baseline="0" dirty="0">
                <a:solidFill>
                  <a:srgbClr val="000000"/>
                </a:solidFill>
                <a:effectLst/>
                <a:uFillTx/>
                <a:latin typeface="+mn-lt"/>
              </a:rPr>
              <a:t>Yr hawl i benderfynu lle bydd y person yn byw</a:t>
            </a:r>
          </a:p>
          <a:p>
            <a:r>
              <a:rPr lang="cy" sz="1200" b="0" i="0" u="none" strike="noStrike" cap="none" baseline="0" dirty="0">
                <a:solidFill>
                  <a:srgbClr val="000000"/>
                </a:solidFill>
                <a:effectLst/>
                <a:uFillTx/>
                <a:latin typeface="+mn-lt"/>
              </a:rPr>
              <a:t>Yr hawl i benderfynu a oes angen i'r person fynd am ofal meddygol, triniaeth neu i weithio</a:t>
            </a:r>
          </a:p>
          <a:p>
            <a:r>
              <a:rPr lang="cy" sz="1200" b="0" i="0" u="none" strike="noStrike" cap="none" baseline="0" dirty="0">
                <a:solidFill>
                  <a:srgbClr val="000000"/>
                </a:solidFill>
                <a:effectLst/>
                <a:uFillTx/>
                <a:latin typeface="+mn-lt"/>
              </a:rPr>
              <a:t>Yr hawl i fynnu bod meddyg yn dod i weld y person yn y lle y mae'n byw.</a:t>
            </a:r>
          </a:p>
          <a:p>
            <a:r>
              <a:rPr lang="cy" sz="1200" b="0" i="0" u="none" strike="noStrike" cap="none" baseline="0" dirty="0">
                <a:solidFill>
                  <a:srgbClr val="000000"/>
                </a:solidFill>
                <a:effectLst/>
                <a:uFillTx/>
                <a:latin typeface="+mn-lt"/>
              </a:rPr>
              <a:t>Mae angen i’r cais am warcheidiaeth gael ei dderbyn gan yr awdurdod lleol cyn bod y person dan warcheidiaeth yn swyddogol. Pan gaiff ei chymeradwyo, bydd y warcheidiaeth yn para chwe mis cyn dod i ben a gellir ei hadnewyddu am chwe mis arall. Ar ôl hyn, caiff y warcheidiaeth ei hadnewyddu unwaith y flwyddyn. Rhaid i'r adnewyddiad ddigwydd o fewn dau fis olaf y cyfnod gwarcheidiaeth.</a:t>
            </a:r>
          </a:p>
          <a:p>
            <a:endParaRPr lang="en-GB" dirty="0"/>
          </a:p>
          <a:p>
            <a:endParaRPr lang="en-US" sz="1200" b="1" i="0" u="sng" kern="1200" cap="all" dirty="0">
              <a:solidFill>
                <a:schemeClr val="tx1"/>
              </a:solidFill>
              <a:effectLst/>
              <a:latin typeface="+mn-lt"/>
              <a:ea typeface="+mn-ea"/>
              <a:cs typeface="+mn-cs"/>
            </a:endParaRPr>
          </a:p>
          <a:p>
            <a:r>
              <a:rPr lang="en-US" sz="1200" b="1" i="0" u="sng" kern="1200" cap="all" dirty="0">
                <a:solidFill>
                  <a:schemeClr val="tx1"/>
                </a:solidFill>
                <a:effectLst/>
                <a:latin typeface="+mn-lt"/>
                <a:ea typeface="+mn-ea"/>
                <a:cs typeface="+mn-cs"/>
              </a:rPr>
              <a:t>English:</a:t>
            </a:r>
          </a:p>
          <a:p>
            <a:r>
              <a:rPr lang="en-US" sz="1200" b="0" i="0" kern="1200" cap="all" dirty="0">
                <a:solidFill>
                  <a:schemeClr val="tx1"/>
                </a:solidFill>
                <a:effectLst/>
                <a:latin typeface="+mn-lt"/>
                <a:ea typeface="+mn-ea"/>
                <a:cs typeface="+mn-cs"/>
              </a:rPr>
              <a:t>WHAT DOES A GUARDIANSHIP ENTAIL?</a:t>
            </a:r>
          </a:p>
          <a:p>
            <a:r>
              <a:rPr lang="en-US" sz="1200" b="0" i="0" kern="1200" dirty="0">
                <a:solidFill>
                  <a:schemeClr val="tx1"/>
                </a:solidFill>
                <a:effectLst/>
                <a:latin typeface="+mn-lt"/>
                <a:ea typeface="+mn-ea"/>
                <a:cs typeface="+mn-cs"/>
              </a:rPr>
              <a:t>You can apply for guardianship if a loved one’s illness means that they meet the criteria of Section Two of the Mental Health Act – detention for assessment in hospital. A guardianship can prevent them from being hospitalised and lets them live in the community under your watch. This order also gives you, as the guardian, special legal powers to make some decisions on their behalf.</a:t>
            </a:r>
          </a:p>
          <a:p>
            <a:r>
              <a:rPr lang="en-US" sz="1200" b="0" i="0" kern="1200" dirty="0">
                <a:solidFill>
                  <a:schemeClr val="tx1"/>
                </a:solidFill>
                <a:effectLst/>
                <a:latin typeface="+mn-lt"/>
                <a:ea typeface="+mn-ea"/>
                <a:cs typeface="+mn-cs"/>
              </a:rPr>
              <a:t>A guardian has three powers:</a:t>
            </a:r>
          </a:p>
          <a:p>
            <a:r>
              <a:rPr lang="en-US" sz="1200" b="0" i="0" kern="1200" dirty="0">
                <a:solidFill>
                  <a:schemeClr val="tx1"/>
                </a:solidFill>
                <a:effectLst/>
                <a:latin typeface="+mn-lt"/>
                <a:ea typeface="+mn-ea"/>
                <a:cs typeface="+mn-cs"/>
              </a:rPr>
              <a:t>The right to decide where the person will live</a:t>
            </a:r>
          </a:p>
          <a:p>
            <a:r>
              <a:rPr lang="en-US" sz="1200" b="0" i="0" kern="1200" dirty="0">
                <a:solidFill>
                  <a:schemeClr val="tx1"/>
                </a:solidFill>
                <a:effectLst/>
                <a:latin typeface="+mn-lt"/>
                <a:ea typeface="+mn-ea"/>
                <a:cs typeface="+mn-cs"/>
              </a:rPr>
              <a:t>The right to decide if the person needs to go for medical care, treatment or to work</a:t>
            </a:r>
          </a:p>
          <a:p>
            <a:r>
              <a:rPr lang="en-US" sz="1200" b="0" i="0" kern="1200" dirty="0">
                <a:solidFill>
                  <a:schemeClr val="tx1"/>
                </a:solidFill>
                <a:effectLst/>
                <a:latin typeface="+mn-lt"/>
                <a:ea typeface="+mn-ea"/>
                <a:cs typeface="+mn-cs"/>
              </a:rPr>
              <a:t>The right to demand that a doctor comes to see the person in the place where they live.</a:t>
            </a:r>
          </a:p>
          <a:p>
            <a:r>
              <a:rPr lang="en-US" sz="1200" b="0" i="0" kern="1200" dirty="0">
                <a:solidFill>
                  <a:schemeClr val="tx1"/>
                </a:solidFill>
                <a:effectLst/>
                <a:latin typeface="+mn-lt"/>
                <a:ea typeface="+mn-ea"/>
                <a:cs typeface="+mn-cs"/>
              </a:rPr>
              <a:t>The application for guardianship needs to be accepted by the local authority before the person is officially under guardianship. When approved, the guardianship will last six months before expiring and can be renewed for another six months. After this, the guardianship is renewed once a year. The renewal must happen within the last two months of the guardianship period.</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35</a:t>
            </a:fld>
            <a:endParaRPr lang="en-US"/>
          </a:p>
        </p:txBody>
      </p:sp>
    </p:spTree>
    <p:extLst>
      <p:ext uri="{BB962C8B-B14F-4D97-AF65-F5344CB8AC3E}">
        <p14:creationId xmlns:p14="http://schemas.microsoft.com/office/powerpoint/2010/main" val="3388603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u="sng" dirty="0"/>
              <a:t>Welsh:</a:t>
            </a:r>
          </a:p>
          <a:p>
            <a:pPr rtl="0"/>
            <a:r>
              <a:rPr lang="cy" sz="1800" b="0" i="0" u="none" strike="noStrike" cap="none" baseline="0" dirty="0">
                <a:solidFill>
                  <a:srgbClr val="000000"/>
                </a:solidFill>
                <a:effectLst/>
                <a:uFillTx/>
                <a:latin typeface="Arial"/>
              </a:rPr>
              <a:t>Beth yw Clinigydd Cyfrifol? </a:t>
            </a:r>
            <a:r>
              <a:rPr lang="cy" sz="1200" b="0" i="0" u="none" strike="noStrike" cap="none" baseline="0" dirty="0">
                <a:solidFill>
                  <a:srgbClr val="000000"/>
                </a:solidFill>
                <a:effectLst/>
                <a:uFillTx/>
                <a:latin typeface="+mn-lt"/>
              </a:rPr>
              <a:t>Dyma'r gweithiwr iechyd meddwl proffesiynol sy'n gyfrifol am eich gofal a'ch triniaeth tra byddwch chi dan </a:t>
            </a:r>
            <a:r>
              <a:rPr lang="cy" sz="1200" b="0" i="0" u="sng" strike="noStrike" cap="none" baseline="0" dirty="0">
                <a:solidFill>
                  <a:srgbClr val="000000"/>
                </a:solidFill>
                <a:effectLst/>
                <a:uFill>
                  <a:solidFill>
                    <a:srgbClr val="000000"/>
                  </a:solidFill>
                </a:uFill>
                <a:latin typeface="+mn-lt"/>
                <a:hlinkClick r:id="rId3" history="0"/>
              </a:rPr>
              <a:t>secsiwn</a:t>
            </a:r>
            <a:r>
              <a:rPr lang="cy" sz="1200" b="0" i="0" u="none" strike="noStrike" cap="none" baseline="0" dirty="0">
                <a:solidFill>
                  <a:srgbClr val="000000"/>
                </a:solidFill>
                <a:effectLst/>
                <a:uFillTx/>
                <a:latin typeface="+mn-lt"/>
              </a:rPr>
              <a:t> dan y </a:t>
            </a:r>
            <a:r>
              <a:rPr lang="cy" sz="1200" b="0" i="0" u="sng" strike="noStrike" cap="none" baseline="0" dirty="0">
                <a:solidFill>
                  <a:srgbClr val="000000"/>
                </a:solidFill>
                <a:effectLst/>
                <a:uFill>
                  <a:solidFill>
                    <a:srgbClr val="000000"/>
                  </a:solidFill>
                </a:uFill>
                <a:latin typeface="+mn-lt"/>
                <a:hlinkClick r:id="rId4" history="0"/>
              </a:rPr>
              <a:t>Ddeddf Iechyd Meddwl</a:t>
            </a:r>
            <a:r>
              <a:rPr lang="cy" sz="1200" b="0" i="0" u="none" strike="noStrike" cap="none" baseline="0" dirty="0">
                <a:solidFill>
                  <a:srgbClr val="000000"/>
                </a:solidFill>
                <a:effectLst/>
                <a:uFillTx/>
                <a:latin typeface="+mn-lt"/>
              </a:rPr>
              <a:t>.</a:t>
            </a:r>
          </a:p>
          <a:p>
            <a:pPr rtl="0"/>
            <a:r>
              <a:rPr lang="cy" sz="1200" b="0" i="0" u="none" strike="noStrike" cap="none" baseline="0" dirty="0">
                <a:solidFill>
                  <a:srgbClr val="000000"/>
                </a:solidFill>
                <a:effectLst/>
                <a:uFillTx/>
                <a:latin typeface="+mn-lt"/>
              </a:rPr>
              <a:t>Mae rhai penderfyniadau, fel gwneud cais am rywun sydd wedi'i secsiynu i fynd ar</a:t>
            </a:r>
            <a:r>
              <a:rPr lang="cy" sz="1200" b="0" i="0" u="sng" strike="noStrike" cap="none" baseline="0" dirty="0">
                <a:solidFill>
                  <a:srgbClr val="000000"/>
                </a:solidFill>
                <a:effectLst/>
                <a:uFill>
                  <a:solidFill>
                    <a:srgbClr val="000000"/>
                  </a:solidFill>
                </a:uFill>
                <a:latin typeface="+mn-lt"/>
                <a:hlinkClick r:id="rId5" history="0"/>
              </a:rPr>
              <a:t> orchymyn triniaeth gymunedol (CTO)</a:t>
            </a:r>
            <a:r>
              <a:rPr lang="cy" sz="1200" b="0" i="0" u="none" strike="noStrike" cap="none" baseline="0" dirty="0">
                <a:solidFill>
                  <a:srgbClr val="000000"/>
                </a:solidFill>
                <a:effectLst/>
                <a:uFillTx/>
                <a:latin typeface="+mn-lt"/>
              </a:rPr>
              <a:t>, dim ond y clinigydd â chyfrifoldeb all eu gwneud.</a:t>
            </a:r>
          </a:p>
          <a:p>
            <a:pPr rtl="0"/>
            <a:r>
              <a:rPr lang="cy" sz="1200" b="0" i="0" u="none" strike="noStrike" cap="none" baseline="0" dirty="0">
                <a:solidFill>
                  <a:srgbClr val="000000"/>
                </a:solidFill>
                <a:effectLst/>
                <a:uFillTx/>
                <a:latin typeface="+mn-lt"/>
              </a:rPr>
              <a:t>Rhaid i bob clinigydd cyfrifol fod yn </a:t>
            </a:r>
            <a:r>
              <a:rPr lang="cy" sz="1200" b="0" i="0" u="sng" strike="noStrike" cap="none" baseline="0" dirty="0">
                <a:solidFill>
                  <a:srgbClr val="000000"/>
                </a:solidFill>
                <a:effectLst/>
                <a:uFill>
                  <a:solidFill>
                    <a:srgbClr val="000000"/>
                  </a:solidFill>
                </a:uFill>
                <a:latin typeface="+mn-lt"/>
                <a:hlinkClick r:id="rId6" history="0"/>
              </a:rPr>
              <a:t>glinigwyr cymeradwy</a:t>
            </a:r>
            <a:r>
              <a:rPr lang="cy" sz="1200" b="0" i="0" u="none" strike="noStrike" cap="none" baseline="0" dirty="0">
                <a:solidFill>
                  <a:srgbClr val="000000"/>
                </a:solidFill>
                <a:effectLst/>
                <a:uFillTx/>
                <a:latin typeface="+mn-lt"/>
              </a:rPr>
              <a:t>. Nid oes rhaid iddynt fod yn feddyg, ond yn ymarferol mae llawer ohonynt yn feddygon.</a:t>
            </a:r>
          </a:p>
          <a:p>
            <a:pPr rtl="0"/>
            <a:r>
              <a:rPr lang="cy" sz="1200" b="0" i="0" u="none" strike="noStrike" cap="none" baseline="0" dirty="0">
                <a:solidFill>
                  <a:srgbClr val="000000"/>
                </a:solidFill>
                <a:effectLst/>
                <a:uFillTx/>
                <a:latin typeface="+mn-lt"/>
              </a:rPr>
              <a:t>Mae enghreifftiau o amodau eraill yn cynnwys:</a:t>
            </a:r>
          </a:p>
          <a:p>
            <a:pPr rtl="0"/>
            <a:r>
              <a:rPr lang="cy" sz="1200" b="0" i="0" u="none" strike="noStrike" cap="none" baseline="0" dirty="0">
                <a:solidFill>
                  <a:srgbClr val="000000"/>
                </a:solidFill>
                <a:effectLst/>
                <a:uFillTx/>
                <a:latin typeface="+mn-lt"/>
              </a:rPr>
              <a:t>gorfod byw mewn man arbennig</a:t>
            </a:r>
          </a:p>
          <a:p>
            <a:pPr rtl="0"/>
            <a:r>
              <a:rPr lang="cy" sz="1200" b="0" i="0" u="none" strike="noStrike" cap="none" baseline="0" dirty="0">
                <a:solidFill>
                  <a:srgbClr val="000000"/>
                </a:solidFill>
                <a:effectLst/>
                <a:uFillTx/>
                <a:latin typeface="+mn-lt"/>
              </a:rPr>
              <a:t>mynychu gweithgareddau neu therapi</a:t>
            </a:r>
          </a:p>
          <a:p>
            <a:pPr rtl="0"/>
            <a:r>
              <a:rPr lang="cy" sz="1200" b="0" i="0" u="none" strike="noStrike" cap="none" baseline="0" dirty="0">
                <a:solidFill>
                  <a:srgbClr val="000000"/>
                </a:solidFill>
                <a:effectLst/>
                <a:uFillTx/>
                <a:latin typeface="+mn-lt"/>
              </a:rPr>
              <a:t>cael eich profi am alcohol neu gyffuriau anghyfreithlon</a:t>
            </a:r>
          </a:p>
          <a:p>
            <a:pPr rtl="0"/>
            <a:r>
              <a:rPr lang="cy" sz="1200" b="0" i="0" u="none" strike="noStrike" cap="none" baseline="0" dirty="0">
                <a:solidFill>
                  <a:srgbClr val="000000"/>
                </a:solidFill>
                <a:effectLst/>
                <a:uFillTx/>
                <a:latin typeface="+mn-lt"/>
              </a:rPr>
              <a:t>mynychu apwyntiadau am driniaeth.</a:t>
            </a:r>
          </a:p>
          <a:p>
            <a:pPr rtl="0"/>
            <a:r>
              <a:rPr lang="cy" sz="1200" b="0" i="0" u="none" strike="noStrike" cap="none" baseline="0" dirty="0">
                <a:solidFill>
                  <a:srgbClr val="000000"/>
                </a:solidFill>
                <a:effectLst/>
                <a:uFillTx/>
                <a:latin typeface="+mn-lt"/>
              </a:rPr>
              <a:t>Rhaid cytuno ar unrhyw amodau a ychwanegir at eich CTO gyda'ch </a:t>
            </a:r>
            <a:r>
              <a:rPr lang="cy" sz="1200" b="0" i="0" u="sng" strike="noStrike" cap="none" baseline="0" dirty="0">
                <a:solidFill>
                  <a:srgbClr val="000000"/>
                </a:solidFill>
                <a:effectLst/>
                <a:uFill>
                  <a:solidFill>
                    <a:srgbClr val="000000"/>
                  </a:solidFill>
                </a:uFill>
                <a:latin typeface="+mn-lt"/>
                <a:hlinkClick r:id="rId7" history="0"/>
              </a:rPr>
              <a:t>gweithiwr iechyd meddwl cymeradwy</a:t>
            </a:r>
            <a:r>
              <a:rPr lang="cy" sz="1200" b="0" i="0" u="none" strike="noStrike" cap="none" baseline="0" dirty="0">
                <a:solidFill>
                  <a:srgbClr val="000000"/>
                </a:solidFill>
                <a:effectLst/>
                <a:uFillTx/>
                <a:latin typeface="+mn-lt"/>
              </a:rPr>
              <a:t>. Rhaid i'r amodau hefyd fod yn angenrheidiol neu'n briodol i sicrhau eich bod yn cael triniaeth feddygol, atal risg i'ch iechyd a diogelwch neu amddiffyn pobl eraill.</a:t>
            </a:r>
          </a:p>
          <a:p>
            <a:pPr rtl="0"/>
            <a:r>
              <a:rPr lang="cy" sz="1200" b="0" i="0" u="none" strike="noStrike" cap="none" baseline="0" dirty="0">
                <a:solidFill>
                  <a:srgbClr val="000000"/>
                </a:solidFill>
                <a:effectLst/>
                <a:uFillTx/>
                <a:latin typeface="+mn-lt"/>
              </a:rPr>
              <a:t>Ni allwch gael eich </a:t>
            </a:r>
            <a:r>
              <a:rPr lang="cy" sz="1200" b="0" i="0" u="sng" strike="noStrike" cap="none" baseline="0" dirty="0">
                <a:solidFill>
                  <a:srgbClr val="000000"/>
                </a:solidFill>
                <a:effectLst/>
                <a:uFill>
                  <a:solidFill>
                    <a:srgbClr val="000000"/>
                  </a:solidFill>
                </a:uFill>
                <a:latin typeface="+mn-lt"/>
                <a:hlinkClick r:id="rId8" history="0"/>
              </a:rPr>
              <a:t>galw'n nôl </a:t>
            </a:r>
            <a:r>
              <a:rPr lang="cy" sz="1200" b="0" i="0" u="none" strike="noStrike" cap="none" baseline="0" dirty="0">
                <a:solidFill>
                  <a:srgbClr val="000000"/>
                </a:solidFill>
                <a:effectLst/>
                <a:uFillTx/>
                <a:latin typeface="+mn-lt"/>
              </a:rPr>
              <a:t>dim ond oherwydd nad ydych yn cytuno i driniaeth feddygol. Cyn belled â bod gennych chi </a:t>
            </a:r>
            <a:r>
              <a:rPr lang="cy" sz="1200" b="0" i="0" u="sng" strike="noStrike" cap="none" baseline="0" dirty="0">
                <a:solidFill>
                  <a:srgbClr val="000000"/>
                </a:solidFill>
                <a:effectLst/>
                <a:uFill>
                  <a:solidFill>
                    <a:srgbClr val="000000"/>
                  </a:solidFill>
                </a:uFill>
                <a:latin typeface="+mn-lt"/>
                <a:hlinkClick r:id="rId9" history="0"/>
              </a:rPr>
              <a:t>alluedd </a:t>
            </a:r>
            <a:r>
              <a:rPr lang="cy" sz="1200" b="0" i="0" u="none" strike="noStrike" cap="none" baseline="0" dirty="0">
                <a:solidFill>
                  <a:srgbClr val="000000"/>
                </a:solidFill>
                <a:effectLst/>
                <a:uFillTx/>
                <a:latin typeface="+mn-lt"/>
              </a:rPr>
              <a:t>i gydsynio i driniaeth, dim ond os byddwch yn cydsynio iddi y gallwch gael triniaeth. Ond mae rheolau gwahanol os cewch eich galw'n ôl i'r ysbyty neu os nad oes gennych y galluedd. (Gweler ein tudalen ar</a:t>
            </a:r>
            <a:r>
              <a:rPr lang="cy" sz="1200" b="0" i="0" u="sng" strike="noStrike" cap="none" baseline="0" dirty="0">
                <a:solidFill>
                  <a:srgbClr val="000000"/>
                </a:solidFill>
                <a:effectLst/>
                <a:uFill>
                  <a:solidFill>
                    <a:srgbClr val="000000"/>
                  </a:solidFill>
                </a:uFill>
                <a:latin typeface="+mn-lt"/>
                <a:hlinkClick r:id="rId10" history="0"/>
              </a:rPr>
              <a:t> alw yn ôl i'r ysbyty</a:t>
            </a:r>
            <a:r>
              <a:rPr lang="cy" sz="1200" b="0" i="0" u="none" strike="noStrike" cap="none" baseline="0" dirty="0">
                <a:solidFill>
                  <a:srgbClr val="000000"/>
                </a:solidFill>
                <a:effectLst/>
                <a:uFillTx/>
                <a:latin typeface="+mn-lt"/>
              </a:rPr>
              <a:t>i ddarganfod mwy).</a:t>
            </a:r>
          </a:p>
          <a:p>
            <a:pPr rtl="0"/>
            <a:endParaRPr lang="en-US" b="1" u="sng" dirty="0"/>
          </a:p>
          <a:p>
            <a:pPr rtl="0"/>
            <a:r>
              <a:rPr lang="en-US" b="1" u="sng" dirty="0"/>
              <a:t>English:</a:t>
            </a:r>
          </a:p>
          <a:p>
            <a:pPr rtl="0"/>
            <a:r>
              <a:rPr lang="en-US" dirty="0"/>
              <a:t>What is a Responsible Clinician? </a:t>
            </a:r>
            <a:r>
              <a:rPr lang="en-US" sz="1200" b="0" i="0" kern="1200" dirty="0">
                <a:solidFill>
                  <a:schemeClr val="tx1"/>
                </a:solidFill>
                <a:effectLst/>
                <a:latin typeface="+mn-lt"/>
                <a:ea typeface="+mn-ea"/>
                <a:cs typeface="+mn-cs"/>
              </a:rPr>
              <a:t>This is the mental health professional in charge of your care and treatment while you are </a:t>
            </a:r>
            <a:r>
              <a:rPr lang="en-US" sz="1200" b="0" i="0" u="sng" kern="1200" dirty="0">
                <a:solidFill>
                  <a:schemeClr val="tx1"/>
                </a:solidFill>
                <a:effectLst/>
                <a:latin typeface="+mn-lt"/>
                <a:ea typeface="+mn-ea"/>
                <a:cs typeface="+mn-cs"/>
                <a:hlinkClick r:id="rId3"/>
              </a:rPr>
              <a:t>sectioned</a:t>
            </a:r>
            <a:r>
              <a:rPr lang="en-US" sz="1200" b="0" i="0" kern="1200" dirty="0">
                <a:solidFill>
                  <a:schemeClr val="tx1"/>
                </a:solidFill>
                <a:effectLst/>
                <a:latin typeface="+mn-lt"/>
                <a:ea typeface="+mn-ea"/>
                <a:cs typeface="+mn-cs"/>
              </a:rPr>
              <a:t> under the </a:t>
            </a:r>
            <a:r>
              <a:rPr lang="en-US" sz="1200" b="0" i="0" u="sng" kern="1200" dirty="0">
                <a:solidFill>
                  <a:schemeClr val="tx1"/>
                </a:solidFill>
                <a:effectLst/>
                <a:latin typeface="+mn-lt"/>
                <a:ea typeface="+mn-ea"/>
                <a:cs typeface="+mn-cs"/>
                <a:hlinkClick r:id="rId4"/>
              </a:rPr>
              <a:t>Mental Health Act</a:t>
            </a:r>
            <a:r>
              <a:rPr lang="en-US" sz="1200" b="0" i="0" kern="1200" dirty="0">
                <a:solidFill>
                  <a:schemeClr val="tx1"/>
                </a:solidFill>
                <a:effectLst/>
                <a:latin typeface="+mn-lt"/>
                <a:ea typeface="+mn-ea"/>
                <a:cs typeface="+mn-cs"/>
              </a:rPr>
              <a:t>.</a:t>
            </a:r>
          </a:p>
          <a:p>
            <a:pPr rtl="0"/>
            <a:r>
              <a:rPr lang="en-US" sz="1200" b="0" i="0" kern="1200" dirty="0">
                <a:solidFill>
                  <a:schemeClr val="tx1"/>
                </a:solidFill>
                <a:effectLst/>
                <a:latin typeface="+mn-lt"/>
                <a:ea typeface="+mn-ea"/>
                <a:cs typeface="+mn-cs"/>
              </a:rPr>
              <a:t>Certain decisions, such as applying for someone who is sectioned to go onto a </a:t>
            </a:r>
            <a:r>
              <a:rPr lang="en-US" sz="1200" b="0" i="0" u="sng" kern="1200" dirty="0">
                <a:solidFill>
                  <a:schemeClr val="tx1"/>
                </a:solidFill>
                <a:effectLst/>
                <a:latin typeface="+mn-lt"/>
                <a:ea typeface="+mn-ea"/>
                <a:cs typeface="+mn-cs"/>
                <a:hlinkClick r:id="rId5"/>
              </a:rPr>
              <a:t>community treatment order (CTO)</a:t>
            </a:r>
            <a:r>
              <a:rPr lang="en-US" sz="1200" b="0" i="0" kern="1200" dirty="0">
                <a:solidFill>
                  <a:schemeClr val="tx1"/>
                </a:solidFill>
                <a:effectLst/>
                <a:latin typeface="+mn-lt"/>
                <a:ea typeface="+mn-ea"/>
                <a:cs typeface="+mn-cs"/>
              </a:rPr>
              <a:t>, can only be taken by the responsible clinician.</a:t>
            </a:r>
          </a:p>
          <a:p>
            <a:pPr rtl="0"/>
            <a:r>
              <a:rPr lang="en-US" sz="1200" b="0" i="0" kern="1200" dirty="0">
                <a:solidFill>
                  <a:schemeClr val="tx1"/>
                </a:solidFill>
                <a:effectLst/>
                <a:latin typeface="+mn-lt"/>
                <a:ea typeface="+mn-ea"/>
                <a:cs typeface="+mn-cs"/>
              </a:rPr>
              <a:t>All responsible clinicians must be </a:t>
            </a:r>
            <a:r>
              <a:rPr lang="en-US" sz="1200" b="0" i="0" u="sng" kern="1200" dirty="0">
                <a:solidFill>
                  <a:schemeClr val="tx1"/>
                </a:solidFill>
                <a:effectLst/>
                <a:latin typeface="+mn-lt"/>
                <a:ea typeface="+mn-ea"/>
                <a:cs typeface="+mn-cs"/>
                <a:hlinkClick r:id="rId6"/>
              </a:rPr>
              <a:t>approved clinicians</a:t>
            </a:r>
            <a:r>
              <a:rPr lang="en-US" sz="1200" b="0" i="0" kern="1200" dirty="0">
                <a:solidFill>
                  <a:schemeClr val="tx1"/>
                </a:solidFill>
                <a:effectLst/>
                <a:latin typeface="+mn-lt"/>
                <a:ea typeface="+mn-ea"/>
                <a:cs typeface="+mn-cs"/>
              </a:rPr>
              <a:t>. They do not have to be a doctor, but in practice many of them are.</a:t>
            </a:r>
          </a:p>
          <a:p>
            <a:pPr rtl="0"/>
            <a:r>
              <a:rPr lang="en-US" sz="1200" b="0" i="0" kern="1200" dirty="0">
                <a:solidFill>
                  <a:schemeClr val="tx1"/>
                </a:solidFill>
                <a:effectLst/>
                <a:latin typeface="+mn-lt"/>
                <a:ea typeface="+mn-ea"/>
                <a:cs typeface="+mn-cs"/>
              </a:rPr>
              <a:t>Examples of other conditions include:</a:t>
            </a:r>
          </a:p>
          <a:p>
            <a:pPr rtl="0"/>
            <a:r>
              <a:rPr lang="en-US" sz="1200" b="0" i="0" kern="1200" dirty="0">
                <a:solidFill>
                  <a:schemeClr val="tx1"/>
                </a:solidFill>
                <a:effectLst/>
                <a:latin typeface="+mn-lt"/>
                <a:ea typeface="+mn-ea"/>
                <a:cs typeface="+mn-cs"/>
              </a:rPr>
              <a:t>having to live in a certain place</a:t>
            </a:r>
          </a:p>
          <a:p>
            <a:pPr rtl="0"/>
            <a:r>
              <a:rPr lang="en-US" sz="1200" b="0" i="0" kern="1200" dirty="0">
                <a:solidFill>
                  <a:schemeClr val="tx1"/>
                </a:solidFill>
                <a:effectLst/>
                <a:latin typeface="+mn-lt"/>
                <a:ea typeface="+mn-ea"/>
                <a:cs typeface="+mn-cs"/>
              </a:rPr>
              <a:t>attending activities or therapy</a:t>
            </a:r>
          </a:p>
          <a:p>
            <a:pPr rtl="0"/>
            <a:r>
              <a:rPr lang="en-US" sz="1200" b="0" i="0" kern="1200" dirty="0">
                <a:solidFill>
                  <a:schemeClr val="tx1"/>
                </a:solidFill>
                <a:effectLst/>
                <a:latin typeface="+mn-lt"/>
                <a:ea typeface="+mn-ea"/>
                <a:cs typeface="+mn-cs"/>
              </a:rPr>
              <a:t>being tested for alcohol or illegal drugs</a:t>
            </a:r>
          </a:p>
          <a:p>
            <a:pPr rtl="0"/>
            <a:r>
              <a:rPr lang="en-US" sz="1200" b="0" i="0" kern="1200" dirty="0">
                <a:solidFill>
                  <a:schemeClr val="tx1"/>
                </a:solidFill>
                <a:effectLst/>
                <a:latin typeface="+mn-lt"/>
                <a:ea typeface="+mn-ea"/>
                <a:cs typeface="+mn-cs"/>
              </a:rPr>
              <a:t>attending appointments for treatment.</a:t>
            </a:r>
          </a:p>
          <a:p>
            <a:pPr rtl="0"/>
            <a:r>
              <a:rPr lang="en-US" sz="1200" b="0" i="0" kern="1200" dirty="0">
                <a:solidFill>
                  <a:schemeClr val="tx1"/>
                </a:solidFill>
                <a:effectLst/>
                <a:latin typeface="+mn-lt"/>
                <a:ea typeface="+mn-ea"/>
                <a:cs typeface="+mn-cs"/>
              </a:rPr>
              <a:t>Any conditions that are added to your CTO must be agreed with your </a:t>
            </a:r>
            <a:r>
              <a:rPr lang="en-US" sz="1200" b="0" i="0" u="sng" kern="1200" dirty="0">
                <a:solidFill>
                  <a:schemeClr val="tx1"/>
                </a:solidFill>
                <a:effectLst/>
                <a:latin typeface="+mn-lt"/>
                <a:ea typeface="+mn-ea"/>
                <a:cs typeface="+mn-cs"/>
                <a:hlinkClick r:id="rId7"/>
              </a:rPr>
              <a:t>approved mental health professional</a:t>
            </a:r>
            <a:r>
              <a:rPr lang="en-US" sz="1200" b="0" i="0" kern="1200" dirty="0">
                <a:solidFill>
                  <a:schemeClr val="tx1"/>
                </a:solidFill>
                <a:effectLst/>
                <a:latin typeface="+mn-lt"/>
                <a:ea typeface="+mn-ea"/>
                <a:cs typeface="+mn-cs"/>
              </a:rPr>
              <a:t>. The conditions must also be necessary or appropriate to make sure you get medical treatment, prevent risk to your health and safety or protect other people.</a:t>
            </a:r>
          </a:p>
          <a:p>
            <a:pPr rtl="0"/>
            <a:r>
              <a:rPr lang="en-US" sz="1200" b="0" i="0" kern="1200" dirty="0">
                <a:solidFill>
                  <a:schemeClr val="tx1"/>
                </a:solidFill>
                <a:effectLst/>
                <a:latin typeface="+mn-lt"/>
                <a:ea typeface="+mn-ea"/>
                <a:cs typeface="+mn-cs"/>
              </a:rPr>
              <a:t>You cannot be </a:t>
            </a:r>
            <a:r>
              <a:rPr lang="en-US" sz="1200" b="0" i="0" u="sng" kern="1200" dirty="0">
                <a:solidFill>
                  <a:schemeClr val="tx1"/>
                </a:solidFill>
                <a:effectLst/>
                <a:latin typeface="+mn-lt"/>
                <a:ea typeface="+mn-ea"/>
                <a:cs typeface="+mn-cs"/>
                <a:hlinkClick r:id="rId8"/>
              </a:rPr>
              <a:t>recalled</a:t>
            </a:r>
            <a:r>
              <a:rPr lang="en-US" sz="1200" b="0" i="0" kern="1200" dirty="0">
                <a:solidFill>
                  <a:schemeClr val="tx1"/>
                </a:solidFill>
                <a:effectLst/>
                <a:latin typeface="+mn-lt"/>
                <a:ea typeface="+mn-ea"/>
                <a:cs typeface="+mn-cs"/>
              </a:rPr>
              <a:t> just because you don't agree to medical treatment. As long as you have </a:t>
            </a:r>
            <a:r>
              <a:rPr lang="en-US" sz="1200" b="0" i="0" u="sng" kern="1200" dirty="0">
                <a:solidFill>
                  <a:schemeClr val="tx1"/>
                </a:solidFill>
                <a:effectLst/>
                <a:latin typeface="+mn-lt"/>
                <a:ea typeface="+mn-ea"/>
                <a:cs typeface="+mn-cs"/>
                <a:hlinkClick r:id="rId9"/>
              </a:rPr>
              <a:t>capacity</a:t>
            </a:r>
            <a:r>
              <a:rPr lang="en-US" sz="1200" b="0" i="0" kern="1200" dirty="0">
                <a:solidFill>
                  <a:schemeClr val="tx1"/>
                </a:solidFill>
                <a:effectLst/>
                <a:latin typeface="+mn-lt"/>
                <a:ea typeface="+mn-ea"/>
                <a:cs typeface="+mn-cs"/>
              </a:rPr>
              <a:t> to consent to treatment, you can only be given treatment if you consent to it. But there are different rules if you are recalled to hospital or do not have capacity. (See our page on </a:t>
            </a:r>
            <a:r>
              <a:rPr lang="en-US" sz="1200" b="0" i="0" u="sng" kern="1200" dirty="0">
                <a:solidFill>
                  <a:schemeClr val="tx1"/>
                </a:solidFill>
                <a:effectLst/>
                <a:latin typeface="+mn-lt"/>
                <a:ea typeface="+mn-ea"/>
                <a:cs typeface="+mn-cs"/>
                <a:hlinkClick r:id="rId10"/>
              </a:rPr>
              <a:t>recall to hospital</a:t>
            </a:r>
            <a:r>
              <a:rPr lang="en-US" sz="1200" b="0" i="0" kern="1200" dirty="0">
                <a:solidFill>
                  <a:schemeClr val="tx1"/>
                </a:solidFill>
                <a:effectLst/>
                <a:latin typeface="+mn-lt"/>
                <a:ea typeface="+mn-ea"/>
                <a:cs typeface="+mn-cs"/>
              </a:rPr>
              <a:t> to find out more.).</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36</a:t>
            </a:fld>
            <a:endParaRPr lang="en-US"/>
          </a:p>
        </p:txBody>
      </p:sp>
    </p:spTree>
    <p:extLst>
      <p:ext uri="{BB962C8B-B14F-4D97-AF65-F5344CB8AC3E}">
        <p14:creationId xmlns:p14="http://schemas.microsoft.com/office/powerpoint/2010/main" val="2338071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1" i="0" u="none" strike="noStrike" cap="none" baseline="0" dirty="0">
                <a:solidFill>
                  <a:srgbClr val="000000"/>
                </a:solidFill>
                <a:effectLst/>
                <a:uFillTx/>
                <a:latin typeface="Arial"/>
              </a:rPr>
              <a:t>Man diogel</a:t>
            </a:r>
            <a:r>
              <a:rPr lang="cy" sz="1200" b="0" i="0" u="none" strike="noStrike" cap="none" baseline="0" dirty="0">
                <a:solidFill>
                  <a:srgbClr val="000000"/>
                </a:solidFill>
                <a:effectLst/>
                <a:uFillTx/>
                <a:latin typeface="Arial"/>
              </a:rPr>
              <a:t>: gallai gynnwys cadw'r person gartref hyd nes y gellir ei asesu. Ond gallai hefyd fod yn ysbyty, cartref gofal, gorsaf heddlu, neu hyd yn oed gartref rhywun arall y mae'r heddlu'n ei ystyried yn briodol. </a:t>
            </a:r>
          </a:p>
          <a:p>
            <a:r>
              <a:rPr lang="cy" sz="1200" b="0" i="0" u="none" strike="noStrike" cap="none" baseline="0" dirty="0">
                <a:solidFill>
                  <a:srgbClr val="000000"/>
                </a:solidFill>
                <a:effectLst/>
                <a:uFillTx/>
                <a:latin typeface="Arial"/>
              </a:rPr>
              <a:t>Gall y cais am warant ymwneud â phryderon bod y person yn dioddef o broblem iechyd meddwl, yn cael ei esgeuluso, yn cael ei gam-drin, ac sydd yn gyffredinol yn peri perygl iddo’i hun neu i eraill. </a:t>
            </a:r>
          </a:p>
          <a:p>
            <a:r>
              <a:rPr lang="cy" sz="1200" b="0" i="0" u="none" strike="noStrike" cap="none" baseline="0" dirty="0">
                <a:solidFill>
                  <a:srgbClr val="000000"/>
                </a:solidFill>
                <a:effectLst/>
                <a:uFillTx/>
                <a:latin typeface="Arial"/>
              </a:rPr>
              <a:t>Ni ellir mynd â phobl o dan 18 oed i orsaf heddlu o dan Adran 135. </a:t>
            </a:r>
          </a:p>
          <a:p>
            <a:r>
              <a:rPr lang="cy" sz="1200" b="0" i="0" u="none" strike="noStrike" cap="none" baseline="0" dirty="0">
                <a:solidFill>
                  <a:srgbClr val="000000"/>
                </a:solidFill>
                <a:effectLst/>
                <a:uFillTx/>
                <a:latin typeface="Arial"/>
              </a:rPr>
              <a:t>Bydd galluedd rhywun yn dylanwadu ar hyd y Secsiwn, a hefyd a all y person aros gartref, neu gael ei gludo i'r ysbyty i'w asesu a'i dderbyn o bosibl. </a:t>
            </a:r>
          </a:p>
          <a:p>
            <a:endParaRPr lang="en-US" b="1" u="sng" dirty="0"/>
          </a:p>
          <a:p>
            <a:r>
              <a:rPr lang="en-US" b="1" u="sng" dirty="0"/>
              <a:t>English:</a:t>
            </a:r>
          </a:p>
          <a:p>
            <a:r>
              <a:rPr lang="en-US" b="1" dirty="0"/>
              <a:t>Place of safety</a:t>
            </a:r>
            <a:r>
              <a:rPr lang="en-US" dirty="0"/>
              <a:t>: might include keeping the person at home until they can be assessed. But it might also be a hospital, a care home, a police station, or even someone else’s home that the police deem appropriate.</a:t>
            </a:r>
            <a:r>
              <a:rPr lang="en-US" baseline="0" dirty="0"/>
              <a:t> </a:t>
            </a:r>
            <a:endParaRPr lang="en-US" dirty="0"/>
          </a:p>
          <a:p>
            <a:r>
              <a:rPr lang="en-US" dirty="0"/>
              <a:t>The application for a warrant may relate to concerns that the person is suffering with a mental health problem, is being neglected, ill-treated, and who generally</a:t>
            </a:r>
            <a:r>
              <a:rPr lang="en-US" baseline="0" dirty="0"/>
              <a:t> is at risk to themselves or others. </a:t>
            </a:r>
          </a:p>
          <a:p>
            <a:r>
              <a:rPr lang="en-US" baseline="0" dirty="0"/>
              <a:t>People under the age of 18 cannot be taken to a police station under Section 135. </a:t>
            </a:r>
          </a:p>
          <a:p>
            <a:r>
              <a:rPr lang="en-US" baseline="0" dirty="0"/>
              <a:t>Someone’s capacity will influence the duration of the Section, and also whether the person can stay at home, or be taken to hospital for assessment and possible admission. </a:t>
            </a:r>
            <a:endParaRPr lang="en-US"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37</a:t>
            </a:fld>
            <a:endParaRPr lang="en-US"/>
          </a:p>
        </p:txBody>
      </p:sp>
    </p:spTree>
    <p:extLst>
      <p:ext uri="{BB962C8B-B14F-4D97-AF65-F5344CB8AC3E}">
        <p14:creationId xmlns:p14="http://schemas.microsoft.com/office/powerpoint/2010/main" val="633323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1" i="0" u="none" strike="noStrike" cap="none" baseline="0" dirty="0">
                <a:solidFill>
                  <a:srgbClr val="000000"/>
                </a:solidFill>
                <a:effectLst/>
                <a:uFillTx/>
                <a:latin typeface="Arial"/>
              </a:rPr>
              <a:t>Man diogel</a:t>
            </a:r>
            <a:r>
              <a:rPr lang="cy" sz="1200" b="0" i="0" u="none" strike="noStrike" cap="none" baseline="0" dirty="0">
                <a:solidFill>
                  <a:srgbClr val="000000"/>
                </a:solidFill>
                <a:effectLst/>
                <a:uFillTx/>
                <a:latin typeface="Arial"/>
              </a:rPr>
              <a:t>: gall yr heddlu ddefnyddio’r Ddeddf hon pan nad yw person mewn ystafell neu dŷ lle mae’n byw. Cyn mynd â pherson i fan diogel, rhaid i'r heddlu ymgynghori ag arbenigwr priodol. Gallai hwn fod yn barafeddyg, yn ymarferydd meddygol cofrestredig, yn nyrs gofrestredig, yn ymarferydd iechyd meddwl cymeradwy, neu'n therapydd galwedigaethol. Gall man diogel fod yn ysbyty, cartref gofal, cartref y person neu gartref rhywun arall. Mewn rhai amgylchiadau, gall y man diogel fod yn orsaf heddlu. </a:t>
            </a:r>
          </a:p>
          <a:p>
            <a:endParaRPr lang="en-US" b="1" dirty="0"/>
          </a:p>
          <a:p>
            <a:r>
              <a:rPr lang="en-US" b="1" dirty="0"/>
              <a:t>English:</a:t>
            </a:r>
          </a:p>
          <a:p>
            <a:r>
              <a:rPr lang="en-US" b="1" dirty="0"/>
              <a:t>Place of safety</a:t>
            </a:r>
            <a:r>
              <a:rPr lang="en-US" dirty="0"/>
              <a:t>:</a:t>
            </a:r>
            <a:r>
              <a:rPr lang="en-US" baseline="0" dirty="0"/>
              <a:t> the police can use this Act where a person is not in a room or house where they live. Before taking a person to a place of safety, the police must consult an appropriate specialist. This might be a paramedic, a registered medical practitioner, a registered nurse, an approved mental health practitioner, or an occupational therapist. A place of safety may be a hospital, a care home, the person’s home or someone else’s home. In certain circumstances, the place of safety may be a police station.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38</a:t>
            </a:fld>
            <a:endParaRPr lang="en-US"/>
          </a:p>
        </p:txBody>
      </p:sp>
    </p:spTree>
    <p:extLst>
      <p:ext uri="{BB962C8B-B14F-4D97-AF65-F5344CB8AC3E}">
        <p14:creationId xmlns:p14="http://schemas.microsoft.com/office/powerpoint/2010/main" val="244009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1" i="0" u="none" strike="noStrike" cap="none" baseline="0" dirty="0">
                <a:solidFill>
                  <a:srgbClr val="000000"/>
                </a:solidFill>
                <a:effectLst/>
                <a:uFillTx/>
                <a:latin typeface="Arial"/>
              </a:rPr>
              <a:t>Mae deddfwriaeth arall y mae'r MHA yn gymwys iddi yn  cynnwys</a:t>
            </a:r>
            <a:r>
              <a:rPr lang="cy" sz="1200" b="0" i="0" u="none" strike="noStrike" cap="none" baseline="0" dirty="0">
                <a:solidFill>
                  <a:srgbClr val="000000"/>
                </a:solidFill>
                <a:effectLst/>
                <a:uFillTx/>
                <a:latin typeface="Arial"/>
              </a:rPr>
              <a:t>: Deddf Plant 1989 a 2004 / Diogeliadau Amddifadu o Ryddid 2007/ Confensiwn y Cenhedloedd Unedig ar Hawliau’r Plentyn / Mesur y Gymraeg (Cymru) 2011</a:t>
            </a:r>
          </a:p>
          <a:p>
            <a:endParaRPr lang="en-US" b="1" u="sng" dirty="0"/>
          </a:p>
          <a:p>
            <a:r>
              <a:rPr lang="en-US" b="1" u="sng" dirty="0"/>
              <a:t>English:</a:t>
            </a:r>
          </a:p>
          <a:p>
            <a:r>
              <a:rPr lang="en-US" b="1" dirty="0"/>
              <a:t>Other legislation that the MHA is applicable to includes</a:t>
            </a:r>
            <a:r>
              <a:rPr lang="en-US" dirty="0"/>
              <a:t>: Children Act 1989 and 2004 / Deprivation of Liberty Safeguards 2007/ United Nations Convention on the Rights of the Child/ Welsh Language (Wales) Measure 2011</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6</a:t>
            </a:fld>
            <a:endParaRPr lang="en-US"/>
          </a:p>
        </p:txBody>
      </p:sp>
    </p:spTree>
    <p:extLst>
      <p:ext uri="{BB962C8B-B14F-4D97-AF65-F5344CB8AC3E}">
        <p14:creationId xmlns:p14="http://schemas.microsoft.com/office/powerpoint/2010/main" val="181762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sng" kern="1200" dirty="0">
                <a:solidFill>
                  <a:schemeClr val="tx1"/>
                </a:solidFill>
                <a:effectLst/>
                <a:latin typeface="+mn-lt"/>
                <a:ea typeface="+mn-ea"/>
                <a:cs typeface="+mn-cs"/>
              </a:rPr>
              <a:t>Welsh:</a:t>
            </a:r>
          </a:p>
          <a:p>
            <a:pPr rtl="0"/>
            <a:r>
              <a:rPr lang="cy" sz="1200" b="0" i="0" u="none" strike="noStrike" cap="none" baseline="0" dirty="0">
                <a:solidFill>
                  <a:srgbClr val="000000"/>
                </a:solidFill>
                <a:effectLst/>
                <a:uFillTx/>
                <a:latin typeface="+mn-lt"/>
              </a:rPr>
              <a:t>Dylai eich IMHA allu:</a:t>
            </a:r>
          </a:p>
          <a:p>
            <a:pPr rtl="0"/>
            <a:r>
              <a:rPr lang="cy" sz="1200" b="0" i="0" u="none" strike="noStrike" cap="none" baseline="0" dirty="0">
                <a:solidFill>
                  <a:srgbClr val="000000"/>
                </a:solidFill>
                <a:effectLst/>
                <a:uFillTx/>
                <a:latin typeface="+mn-lt"/>
              </a:rPr>
              <a:t>mynd i'r ward neu'r uned lle'r ydych yn aros.</a:t>
            </a:r>
          </a:p>
          <a:p>
            <a:pPr rtl="0"/>
            <a:r>
              <a:rPr lang="cy" sz="1200" b="0" i="0" u="none" strike="noStrike" cap="none" baseline="0" dirty="0">
                <a:solidFill>
                  <a:srgbClr val="000000"/>
                </a:solidFill>
                <a:effectLst/>
                <a:uFillTx/>
                <a:latin typeface="+mn-lt"/>
              </a:rPr>
              <a:t>Cyfarfod â chi yn breifat, oni bai eich bod yn gwrthwynebu neu ei fod yn amhriodol fel arall (er enghraifft, os ydych yn peri risg i ddiogelwch yr IMHA).</a:t>
            </a:r>
          </a:p>
          <a:p>
            <a:pPr rtl="0"/>
            <a:r>
              <a:rPr lang="cy" sz="1200" b="0" i="0" u="none" strike="noStrike" cap="none" baseline="0" dirty="0">
                <a:solidFill>
                  <a:srgbClr val="000000"/>
                </a:solidFill>
                <a:effectLst/>
                <a:uFillTx/>
                <a:latin typeface="+mn-lt"/>
              </a:rPr>
              <a:t>Mynd gyda chi i gyfarfodydd gyda gweithwyr proffesiynol sy'n ymwneud â'ch gofal a'ch triniaeth pan fyddwch yn gofyn iddynt wneud hynny</a:t>
            </a:r>
          </a:p>
          <a:p>
            <a:pPr rtl="0"/>
            <a:r>
              <a:rPr lang="cy" sz="1200" b="0" i="0" u="none" strike="noStrike" cap="none" baseline="0" dirty="0">
                <a:solidFill>
                  <a:srgbClr val="000000"/>
                </a:solidFill>
                <a:effectLst/>
                <a:uFillTx/>
                <a:latin typeface="+mn-lt"/>
              </a:rPr>
              <a:t>Gweld unrhyw gofnodion meddygol, gwasanaethau cymdeithasol neu gofnodion eraill am eich cyfnod cadw, triniaeth ac ôl-ofal (dim ond gyda’ch caniatâd chi y gall IMHA wneud hyn, oni bai nad oes gennych y galluedd i gydsynio).</a:t>
            </a:r>
          </a:p>
          <a:p>
            <a:pPr rtl="0"/>
            <a:r>
              <a:rPr lang="cy" sz="1200" b="0" i="0" u="none" strike="noStrike" cap="none" baseline="0" dirty="0">
                <a:solidFill>
                  <a:srgbClr val="000000"/>
                </a:solidFill>
                <a:effectLst/>
                <a:uFillTx/>
                <a:latin typeface="+mn-lt"/>
              </a:rPr>
              <a:t>Cwrdd a siarad ag unrhyw un sy'n ymwneud yn broffesiynol â'ch triniaeth feddygol.</a:t>
            </a:r>
          </a:p>
          <a:p>
            <a:pPr rtl="0"/>
            <a:r>
              <a:rPr lang="cy" sz="1200" b="0" i="0" u="none" strike="noStrike" cap="none" baseline="0" dirty="0">
                <a:solidFill>
                  <a:srgbClr val="000000"/>
                </a:solidFill>
                <a:effectLst/>
                <a:uFillTx/>
                <a:latin typeface="+mn-lt"/>
              </a:rPr>
              <a:t>Os ydych yn glaf dan orfodaeth cymwys, gall y bobl ganlynol hefyd ofyn i IMHA ymweld â chi:</a:t>
            </a:r>
          </a:p>
          <a:p>
            <a:pPr rtl="0"/>
            <a:r>
              <a:rPr lang="cy" sz="1200" b="0" i="0" u="none" strike="noStrike" cap="none" baseline="0" dirty="0">
                <a:solidFill>
                  <a:srgbClr val="000000"/>
                </a:solidFill>
                <a:effectLst/>
                <a:uFillTx/>
                <a:latin typeface="+mn-lt"/>
              </a:rPr>
              <a:t>eich perthynas agosaf</a:t>
            </a:r>
          </a:p>
          <a:p>
            <a:pPr rtl="0"/>
            <a:r>
              <a:rPr lang="cy" sz="1200" b="0" i="0" u="none" strike="noStrike" cap="none" baseline="0" dirty="0">
                <a:solidFill>
                  <a:srgbClr val="000000"/>
                </a:solidFill>
                <a:effectLst/>
                <a:uFillTx/>
                <a:latin typeface="+mn-lt"/>
              </a:rPr>
              <a:t>AMHP</a:t>
            </a:r>
          </a:p>
          <a:p>
            <a:pPr rtl="0"/>
            <a:r>
              <a:rPr lang="cy" sz="1200" b="0" i="0" u="none" strike="noStrike" cap="none" baseline="0" dirty="0">
                <a:solidFill>
                  <a:srgbClr val="000000"/>
                </a:solidFill>
                <a:effectLst/>
                <a:uFillTx/>
                <a:latin typeface="+mn-lt"/>
              </a:rPr>
              <a:t>eich clinigydd cyfrifol</a:t>
            </a:r>
          </a:p>
          <a:p>
            <a:pPr rtl="0"/>
            <a:r>
              <a:rPr lang="cy" sz="1200" b="0" i="0" u="none" strike="noStrike" cap="none" baseline="0" dirty="0">
                <a:solidFill>
                  <a:srgbClr val="000000"/>
                </a:solidFill>
                <a:effectLst/>
                <a:uFillTx/>
                <a:latin typeface="+mn-lt"/>
              </a:rPr>
              <a:t>rheolwyr yr ysbyty</a:t>
            </a:r>
          </a:p>
          <a:p>
            <a:pPr rtl="0"/>
            <a:r>
              <a:rPr lang="cy" sz="1200" b="0" i="0" u="none" strike="noStrike" cap="none" baseline="0" dirty="0">
                <a:solidFill>
                  <a:srgbClr val="000000"/>
                </a:solidFill>
                <a:effectLst/>
                <a:uFillTx/>
                <a:latin typeface="+mn-lt"/>
              </a:rPr>
              <a:t>gweithiwr cymdeithasol sy'n ymwneud â'ch gofal, eich triniaeth neu'ch asesiad</a:t>
            </a:r>
          </a:p>
          <a:p>
            <a:pPr rtl="0"/>
            <a:r>
              <a:rPr lang="cy" sz="1200" b="0" i="0" u="none" strike="noStrike" cap="none" baseline="0" dirty="0">
                <a:solidFill>
                  <a:srgbClr val="000000"/>
                </a:solidFill>
                <a:effectLst/>
                <a:uFillTx/>
                <a:latin typeface="+mn-lt"/>
              </a:rPr>
              <a:t>eich derbynnydd neu </a:t>
            </a:r>
            <a:r>
              <a:rPr lang="cy" sz="1200" b="0" i="0" u="none" strike="noStrike" cap="none" baseline="0" dirty="0">
                <a:solidFill>
                  <a:srgbClr val="000000"/>
                </a:solidFill>
                <a:effectLst/>
                <a:uFillTx/>
                <a:latin typeface="+mn-lt"/>
                <a:hlinkClick r:id="rId3" history="0"/>
              </a:rPr>
              <a:t>ddirprwy</a:t>
            </a:r>
            <a:r>
              <a:rPr lang="cy" sz="1200" b="0" i="0" u="none" strike="noStrike" cap="none" baseline="0" dirty="0">
                <a:solidFill>
                  <a:srgbClr val="000000"/>
                </a:solidFill>
                <a:effectLst/>
                <a:uFillTx/>
                <a:latin typeface="+mn-lt"/>
              </a:rPr>
              <a:t> (os oes gennych chi un). (Gair arall am atwrnai a benodir mewn</a:t>
            </a:r>
            <a:r>
              <a:rPr lang="cy" sz="1200" b="0" i="0" u="none" strike="noStrike" cap="none" baseline="0" dirty="0">
                <a:solidFill>
                  <a:srgbClr val="000000"/>
                </a:solidFill>
                <a:effectLst/>
                <a:uFillTx/>
                <a:latin typeface="+mn-lt"/>
                <a:hlinkClick r:id="rId4" history="0"/>
              </a:rPr>
              <a:t> pŵer atwrnai parhaus yw derbynnydd</a:t>
            </a:r>
            <a:r>
              <a:rPr lang="cy" sz="1200" b="0" i="0" u="none" strike="noStrike" cap="none" baseline="0" dirty="0">
                <a:solidFill>
                  <a:srgbClr val="000000"/>
                </a:solidFill>
                <a:effectLst/>
                <a:uFillTx/>
                <a:latin typeface="+mn-lt"/>
              </a:rPr>
              <a:t>.)</a:t>
            </a:r>
          </a:p>
          <a:p>
            <a:pPr rtl="0"/>
            <a:r>
              <a:rPr lang="cy" sz="1200" b="0" i="0" u="none" strike="noStrike" cap="none" baseline="0" dirty="0">
                <a:solidFill>
                  <a:srgbClr val="000000"/>
                </a:solidFill>
                <a:effectLst/>
                <a:uFillTx/>
                <a:latin typeface="+mn-lt"/>
              </a:rPr>
              <a:t>Os ydych yn glaf anffurfiol cymwys, gall y bobl ganlynol hefyd ofyn i IMHA ymweld â chi:</a:t>
            </a:r>
          </a:p>
          <a:p>
            <a:pPr rtl="0"/>
            <a:r>
              <a:rPr lang="cy" sz="1200" b="0" i="0" u="none" strike="noStrike" cap="none" baseline="0" dirty="0">
                <a:solidFill>
                  <a:srgbClr val="000000"/>
                </a:solidFill>
                <a:effectLst/>
                <a:uFillTx/>
                <a:latin typeface="+mn-lt"/>
              </a:rPr>
              <a:t>eich gofalwr</a:t>
            </a:r>
          </a:p>
          <a:p>
            <a:pPr rtl="0"/>
            <a:r>
              <a:rPr lang="cy" sz="1200" b="0" i="0" u="none" strike="noStrike" cap="none" baseline="0" dirty="0">
                <a:solidFill>
                  <a:srgbClr val="000000"/>
                </a:solidFill>
                <a:effectLst/>
                <a:uFillTx/>
                <a:latin typeface="+mn-lt"/>
              </a:rPr>
              <a:t>rheolwyr yr ysbyty</a:t>
            </a:r>
          </a:p>
          <a:p>
            <a:pPr rtl="0"/>
            <a:r>
              <a:rPr lang="cy" sz="1200" b="0" i="0" u="none" strike="noStrike" cap="none" baseline="0" dirty="0">
                <a:solidFill>
                  <a:srgbClr val="000000"/>
                </a:solidFill>
                <a:effectLst/>
                <a:uFillTx/>
                <a:latin typeface="+mn-lt"/>
              </a:rPr>
              <a:t>gweithiwr cymdeithasol sy'n ymwneud â'ch gofal, eich triniaeth neu'ch asesiad</a:t>
            </a:r>
          </a:p>
          <a:p>
            <a:pPr rtl="0"/>
            <a:r>
              <a:rPr lang="cy" sz="1200" b="0" i="0" u="none" strike="noStrike" cap="none" baseline="0" dirty="0">
                <a:solidFill>
                  <a:srgbClr val="000000"/>
                </a:solidFill>
                <a:effectLst/>
                <a:uFillTx/>
                <a:latin typeface="+mn-lt"/>
              </a:rPr>
              <a:t>eich derbynnydd neu ddirprwy (os oes gennych chi un). (Gair arall am atwrnai a benodir mewn </a:t>
            </a:r>
            <a:r>
              <a:rPr lang="cy" b="0" i="0" u="none" strike="noStrike" cap="none" baseline="0" dirty="0">
                <a:effectLst/>
                <a:uFillTx/>
              </a:rPr>
              <a:t> pŵer atwrnai parhaus yw derbynnydd.)</a:t>
            </a:r>
          </a:p>
          <a:p>
            <a:pPr rtl="0"/>
            <a:endParaRPr lang="en-US" sz="1200" b="1" i="0" u="sng" kern="1200" dirty="0">
              <a:solidFill>
                <a:schemeClr val="tx1"/>
              </a:solidFill>
              <a:effectLst/>
              <a:latin typeface="+mn-lt"/>
              <a:ea typeface="+mn-ea"/>
              <a:cs typeface="+mn-cs"/>
            </a:endParaRPr>
          </a:p>
          <a:p>
            <a:pPr rtl="0"/>
            <a:r>
              <a:rPr lang="en-US" sz="1200" b="1" i="0" u="sng" kern="1200" dirty="0">
                <a:solidFill>
                  <a:schemeClr val="tx1"/>
                </a:solidFill>
                <a:effectLst/>
                <a:latin typeface="+mn-lt"/>
                <a:ea typeface="+mn-ea"/>
                <a:cs typeface="+mn-cs"/>
              </a:rPr>
              <a:t>English:</a:t>
            </a:r>
          </a:p>
          <a:p>
            <a:pPr rtl="0"/>
            <a:r>
              <a:rPr lang="en-US" sz="1200" b="0" i="0" u="none" kern="1200" dirty="0">
                <a:solidFill>
                  <a:schemeClr val="tx1"/>
                </a:solidFill>
                <a:effectLst/>
                <a:latin typeface="+mn-lt"/>
                <a:ea typeface="+mn-ea"/>
                <a:cs typeface="+mn-cs"/>
              </a:rPr>
              <a:t>Your IMHA should be able to:</a:t>
            </a:r>
          </a:p>
          <a:p>
            <a:pPr rtl="0"/>
            <a:r>
              <a:rPr lang="en-US" dirty="0"/>
              <a:t>Access</a:t>
            </a:r>
            <a:r>
              <a:rPr lang="en-US" sz="1200" b="0" i="0" u="none" kern="1200" dirty="0">
                <a:solidFill>
                  <a:schemeClr val="tx1"/>
                </a:solidFill>
                <a:effectLst/>
                <a:latin typeface="+mn-lt"/>
                <a:ea typeface="+mn-ea"/>
                <a:cs typeface="+mn-cs"/>
              </a:rPr>
              <a:t> the ward or unit where you are staying.</a:t>
            </a:r>
            <a:endParaRPr lang="en-US" sz="1200" b="0" i="0" u="none" kern="1200" dirty="0">
              <a:solidFill>
                <a:schemeClr val="tx1"/>
              </a:solidFill>
              <a:effectLst/>
              <a:latin typeface="+mn-lt"/>
              <a:cs typeface="Calibri"/>
            </a:endParaRPr>
          </a:p>
          <a:p>
            <a:pPr rtl="0"/>
            <a:r>
              <a:rPr lang="en-US" sz="1200" b="0" i="0" u="none" kern="1200" dirty="0">
                <a:solidFill>
                  <a:schemeClr val="tx1"/>
                </a:solidFill>
                <a:effectLst/>
                <a:latin typeface="+mn-lt"/>
                <a:ea typeface="+mn-ea"/>
                <a:cs typeface="+mn-cs"/>
              </a:rPr>
              <a:t>Meet with you in private, unless you object or it is otherwise inappropriate (for example, if you pose a risk to the IMHA's safety).</a:t>
            </a:r>
          </a:p>
          <a:p>
            <a:pPr rtl="0"/>
            <a:r>
              <a:rPr lang="en-US" sz="1200" b="0" i="0" u="none" kern="1200" dirty="0">
                <a:solidFill>
                  <a:schemeClr val="tx1"/>
                </a:solidFill>
                <a:effectLst/>
                <a:latin typeface="+mn-lt"/>
                <a:ea typeface="+mn-ea"/>
                <a:cs typeface="+mn-cs"/>
              </a:rPr>
              <a:t>Accompany you to meetings with professionals involved in your care and treatment when you ask them to</a:t>
            </a:r>
          </a:p>
          <a:p>
            <a:pPr rtl="0"/>
            <a:r>
              <a:rPr lang="en-US" sz="1200" b="0" i="0" u="none" kern="1200" dirty="0">
                <a:solidFill>
                  <a:schemeClr val="tx1"/>
                </a:solidFill>
                <a:effectLst/>
                <a:latin typeface="+mn-lt"/>
                <a:ea typeface="+mn-ea"/>
                <a:cs typeface="+mn-cs"/>
              </a:rPr>
              <a:t>See any medical, social services or other records about your detention, treatment and aftercare (an IMHA can only do this with your consent, unless you lack capacity to consent).</a:t>
            </a:r>
          </a:p>
          <a:p>
            <a:pPr rtl="0"/>
            <a:r>
              <a:rPr lang="en-US" sz="1200" b="0" i="0" u="none" kern="1200" dirty="0">
                <a:solidFill>
                  <a:schemeClr val="tx1"/>
                </a:solidFill>
                <a:effectLst/>
                <a:latin typeface="+mn-lt"/>
                <a:ea typeface="+mn-ea"/>
                <a:cs typeface="+mn-cs"/>
              </a:rPr>
              <a:t>Meet and talk to anyone who is professionally involved with your medical treatment.</a:t>
            </a:r>
          </a:p>
          <a:p>
            <a:endParaRPr lang="en-US" dirty="0"/>
          </a:p>
          <a:p>
            <a:pPr rtl="0"/>
            <a:r>
              <a:rPr lang="en-US" sz="1200" b="0" i="0" u="none" kern="1200" dirty="0">
                <a:solidFill>
                  <a:schemeClr val="tx1"/>
                </a:solidFill>
                <a:effectLst/>
                <a:latin typeface="+mn-lt"/>
                <a:ea typeface="+mn-ea"/>
                <a:cs typeface="+mn-cs"/>
              </a:rPr>
              <a:t>If you are a qualifying compulsory patient, the following people can also ask an IMHA to visit you:</a:t>
            </a:r>
          </a:p>
          <a:p>
            <a:pPr rtl="0"/>
            <a:r>
              <a:rPr lang="en-US" sz="1200" b="0" i="0" u="none" kern="1200" dirty="0">
                <a:solidFill>
                  <a:schemeClr val="tx1"/>
                </a:solidFill>
                <a:effectLst/>
                <a:latin typeface="+mn-lt"/>
                <a:ea typeface="+mn-ea"/>
                <a:cs typeface="+mn-cs"/>
              </a:rPr>
              <a:t>your nearest relative</a:t>
            </a:r>
          </a:p>
          <a:p>
            <a:pPr rtl="0"/>
            <a:r>
              <a:rPr lang="en-US" sz="1200" b="0" i="0" u="none" kern="1200" dirty="0">
                <a:solidFill>
                  <a:schemeClr val="tx1"/>
                </a:solidFill>
                <a:effectLst/>
                <a:latin typeface="+mn-lt"/>
                <a:ea typeface="+mn-ea"/>
                <a:cs typeface="+mn-cs"/>
              </a:rPr>
              <a:t>an AMHP</a:t>
            </a:r>
          </a:p>
          <a:p>
            <a:pPr rtl="0"/>
            <a:r>
              <a:rPr lang="en-US" sz="1200" b="0" i="0" u="none" kern="1200" dirty="0">
                <a:solidFill>
                  <a:schemeClr val="tx1"/>
                </a:solidFill>
                <a:effectLst/>
                <a:latin typeface="+mn-lt"/>
                <a:ea typeface="+mn-ea"/>
                <a:cs typeface="+mn-cs"/>
              </a:rPr>
              <a:t>your responsible clinician</a:t>
            </a:r>
          </a:p>
          <a:p>
            <a:pPr rtl="0"/>
            <a:r>
              <a:rPr lang="en-US" sz="1200" b="0" i="0" u="none" kern="1200" dirty="0">
                <a:solidFill>
                  <a:schemeClr val="tx1"/>
                </a:solidFill>
                <a:effectLst/>
                <a:latin typeface="+mn-lt"/>
                <a:ea typeface="+mn-ea"/>
                <a:cs typeface="+mn-cs"/>
              </a:rPr>
              <a:t>the hospital managers</a:t>
            </a:r>
          </a:p>
          <a:p>
            <a:pPr rtl="0"/>
            <a:r>
              <a:rPr lang="en-US" sz="1200" b="0" i="0" u="none" kern="1200" dirty="0">
                <a:solidFill>
                  <a:schemeClr val="tx1"/>
                </a:solidFill>
                <a:effectLst/>
                <a:latin typeface="+mn-lt"/>
                <a:ea typeface="+mn-ea"/>
                <a:cs typeface="+mn-cs"/>
              </a:rPr>
              <a:t>a social worker involved with your care, treatment or assessment</a:t>
            </a:r>
          </a:p>
          <a:p>
            <a:pPr rtl="0"/>
            <a:r>
              <a:rPr lang="en-US" sz="1200" b="0" i="0" u="none" kern="1200" dirty="0">
                <a:solidFill>
                  <a:schemeClr val="tx1"/>
                </a:solidFill>
                <a:effectLst/>
                <a:latin typeface="+mn-lt"/>
                <a:ea typeface="+mn-ea"/>
                <a:cs typeface="+mn-cs"/>
              </a:rPr>
              <a:t>your donee or </a:t>
            </a:r>
            <a:r>
              <a:rPr lang="en-US" sz="1200" b="0" i="0" u="none" kern="1200" dirty="0">
                <a:solidFill>
                  <a:schemeClr val="tx1"/>
                </a:solidFill>
                <a:effectLst/>
                <a:latin typeface="+mn-lt"/>
                <a:ea typeface="+mn-ea"/>
                <a:cs typeface="+mn-cs"/>
                <a:hlinkClick r:id="rId3"/>
              </a:rPr>
              <a:t>deputy</a:t>
            </a:r>
            <a:r>
              <a:rPr lang="en-US" sz="1200" b="0" i="0" u="none" kern="1200" dirty="0">
                <a:solidFill>
                  <a:schemeClr val="tx1"/>
                </a:solidFill>
                <a:effectLst/>
                <a:latin typeface="+mn-lt"/>
                <a:ea typeface="+mn-ea"/>
                <a:cs typeface="+mn-cs"/>
              </a:rPr>
              <a:t> (if you have one). (A donee is another word for an attorney appointed in a </a:t>
            </a:r>
            <a:r>
              <a:rPr lang="en-US" sz="1200" b="0" i="0" u="none" kern="1200" dirty="0">
                <a:solidFill>
                  <a:schemeClr val="tx1"/>
                </a:solidFill>
                <a:effectLst/>
                <a:latin typeface="+mn-lt"/>
                <a:ea typeface="+mn-ea"/>
                <a:cs typeface="+mn-cs"/>
                <a:hlinkClick r:id="rId4"/>
              </a:rPr>
              <a:t>lasting power of attorney</a:t>
            </a:r>
            <a:r>
              <a:rPr lang="en-US" sz="1200" b="0" i="0" u="none" kern="1200" dirty="0">
                <a:solidFill>
                  <a:schemeClr val="tx1"/>
                </a:solidFill>
                <a:effectLst/>
                <a:latin typeface="+mn-lt"/>
                <a:ea typeface="+mn-ea"/>
                <a:cs typeface="+mn-cs"/>
              </a:rPr>
              <a:t>.)</a:t>
            </a:r>
          </a:p>
          <a:p>
            <a:endParaRPr lang="en-US" dirty="0"/>
          </a:p>
          <a:p>
            <a:pPr rtl="0"/>
            <a:r>
              <a:rPr lang="en-US" sz="1200" b="0" i="0" u="none" kern="1200" dirty="0">
                <a:solidFill>
                  <a:schemeClr val="tx1"/>
                </a:solidFill>
                <a:effectLst/>
                <a:latin typeface="+mn-lt"/>
                <a:ea typeface="+mn-ea"/>
                <a:cs typeface="+mn-cs"/>
              </a:rPr>
              <a:t>If you are a qualifying informal patient, the following people can also ask an IMHA to visit you:</a:t>
            </a:r>
          </a:p>
          <a:p>
            <a:pPr rtl="0"/>
            <a:r>
              <a:rPr lang="en-US" sz="1200" b="0" i="0" u="none" kern="1200" dirty="0">
                <a:solidFill>
                  <a:schemeClr val="tx1"/>
                </a:solidFill>
                <a:effectLst/>
                <a:latin typeface="+mn-lt"/>
                <a:ea typeface="+mn-ea"/>
                <a:cs typeface="+mn-cs"/>
              </a:rPr>
              <a:t>your carer</a:t>
            </a:r>
          </a:p>
          <a:p>
            <a:pPr rtl="0"/>
            <a:r>
              <a:rPr lang="en-US" sz="1200" b="0" i="0" u="none" kern="1200" dirty="0">
                <a:solidFill>
                  <a:schemeClr val="tx1"/>
                </a:solidFill>
                <a:effectLst/>
                <a:latin typeface="+mn-lt"/>
                <a:ea typeface="+mn-ea"/>
                <a:cs typeface="+mn-cs"/>
              </a:rPr>
              <a:t>the hospital managers</a:t>
            </a:r>
          </a:p>
          <a:p>
            <a:pPr rtl="0"/>
            <a:r>
              <a:rPr lang="en-US" sz="1200" b="0" i="0" u="none" kern="1200" dirty="0">
                <a:solidFill>
                  <a:schemeClr val="tx1"/>
                </a:solidFill>
                <a:effectLst/>
                <a:latin typeface="+mn-lt"/>
                <a:ea typeface="+mn-ea"/>
                <a:cs typeface="+mn-cs"/>
              </a:rPr>
              <a:t>a social worker involved with your care, treatment or assessment</a:t>
            </a:r>
          </a:p>
          <a:p>
            <a:pPr rtl="0"/>
            <a:r>
              <a:rPr lang="en-US" sz="1200" b="0" i="0" u="none" kern="1200" dirty="0">
                <a:solidFill>
                  <a:schemeClr val="tx1"/>
                </a:solidFill>
                <a:effectLst/>
                <a:latin typeface="+mn-lt"/>
                <a:ea typeface="+mn-ea"/>
                <a:cs typeface="+mn-cs"/>
              </a:rPr>
              <a:t>your donee or deputy (if you have one). (A donee is another word for an attorney appointed in a lasting power of attorney.)</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39</a:t>
            </a:fld>
            <a:endParaRPr lang="en-US"/>
          </a:p>
        </p:txBody>
      </p:sp>
    </p:spTree>
    <p:extLst>
      <p:ext uri="{BB962C8B-B14F-4D97-AF65-F5344CB8AC3E}">
        <p14:creationId xmlns:p14="http://schemas.microsoft.com/office/powerpoint/2010/main" val="2631001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a:solidFill>
                  <a:schemeClr val="tx1"/>
                </a:solidFill>
                <a:effectLst/>
                <a:latin typeface="+mn-lt"/>
                <a:ea typeface="+mn-ea"/>
                <a:cs typeface="+mn-cs"/>
              </a:rPr>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mn-lt"/>
              </a:rPr>
              <a:t>Mae'r eiriolwr yn defnyddio dulliau eraill i sicrhau nad yw dewisiadau bywyd yr unigolyn yn cael eu peryglu. Oherwydd anaf i'r ymennydd, problem iechyd meddwl, camddefnyddio sylweddau neu anymwybyddiaeth dros dro, efallai na fydd rhywun yn gallu gwneud penderfyniad drosto'i hun. Gwaith eiriolwr yw sicrhau bod ei les pennaf yn cael ei gynrychioli. Bydd yn gwneud hyn trwy siarad â staff, rheolwyr ysbytai a gofal, mynychu gwrandawiadau amlddisgyblaethol, cyrchu cofnodion a siarad â pha bynnag weithwyr proffesiynol sy'n ymwneud â'r unigolyn. </a:t>
            </a:r>
          </a:p>
          <a:p>
            <a:endParaRPr lang="en-US" sz="1200" b="1" i="0" u="sng"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English:</a:t>
            </a:r>
          </a:p>
          <a:p>
            <a:r>
              <a:rPr lang="en-US" sz="1200" b="0" i="0" kern="1200" dirty="0">
                <a:solidFill>
                  <a:schemeClr val="tx1"/>
                </a:solidFill>
                <a:effectLst/>
                <a:latin typeface="+mn-lt"/>
                <a:ea typeface="+mn-ea"/>
                <a:cs typeface="+mn-cs"/>
              </a:rPr>
              <a:t>The advocate uses other approaches to make sure the individual’s life choices aren’t compromised. It could be that because of a brain injury, mental health issue, substance misuse or temporary unconsciousness, someone isn’t able to make a decision for themselves. An advocate’s job is to make sure their best interests are represented. They</a:t>
            </a:r>
            <a:r>
              <a:rPr lang="en-US" sz="1200" b="0" i="0" kern="1200" baseline="0" dirty="0">
                <a:solidFill>
                  <a:schemeClr val="tx1"/>
                </a:solidFill>
                <a:effectLst/>
                <a:latin typeface="+mn-lt"/>
                <a:ea typeface="+mn-ea"/>
                <a:cs typeface="+mn-cs"/>
              </a:rPr>
              <a:t> will do this by speaking with staff, hospital and care managers, attend multi-disciplinary hearings, access records and speak with whatever professionals are concerned with the individual.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40</a:t>
            </a:fld>
            <a:endParaRPr lang="en-US"/>
          </a:p>
        </p:txBody>
      </p:sp>
    </p:spTree>
    <p:extLst>
      <p:ext uri="{BB962C8B-B14F-4D97-AF65-F5344CB8AC3E}">
        <p14:creationId xmlns:p14="http://schemas.microsoft.com/office/powerpoint/2010/main" val="2483794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sng" kern="1200" dirty="0">
                <a:solidFill>
                  <a:schemeClr val="tx1"/>
                </a:solidFill>
                <a:effectLst/>
                <a:latin typeface="+mn-lt"/>
                <a:ea typeface="+mn-ea"/>
                <a:cs typeface="+mn-cs"/>
              </a:rPr>
              <a:t>Welsh</a:t>
            </a:r>
            <a:r>
              <a:rPr lang="en-US" sz="1200" b="1" i="0" u="sng" kern="1200" baseline="0" dirty="0">
                <a:solidFill>
                  <a:schemeClr val="tx1"/>
                </a:solidFill>
                <a:effectLst/>
                <a:latin typeface="+mn-lt"/>
                <a:ea typeface="+mn-ea"/>
                <a:cs typeface="+mn-cs"/>
              </a:rPr>
              <a:t>:</a:t>
            </a:r>
          </a:p>
          <a:p>
            <a:pPr rtl="0"/>
            <a:r>
              <a:rPr lang="cy" sz="1200" b="0" i="0" u="none" strike="noStrike" cap="none" baseline="0" dirty="0">
                <a:solidFill>
                  <a:srgbClr val="000000"/>
                </a:solidFill>
                <a:effectLst/>
                <a:uFillTx/>
                <a:latin typeface="+mn-lt"/>
              </a:rPr>
              <a:t>Rydych yn glaf anffurfiol cymwys hefyd os ydych yn yr ysbyty fel claf gwirfoddol.</a:t>
            </a:r>
          </a:p>
          <a:p>
            <a:pPr rtl="0"/>
            <a:r>
              <a:rPr lang="cy" sz="1200" b="0" i="0" u="none" strike="noStrike" cap="none" baseline="0" dirty="0">
                <a:solidFill>
                  <a:srgbClr val="000000"/>
                </a:solidFill>
                <a:effectLst/>
                <a:uFillTx/>
                <a:latin typeface="+mn-lt"/>
              </a:rPr>
              <a:t>Mae bod yn glaf gorfodol cymwys neu'n glaf anffurfiol cymwys yn golygu eich bod wedi bodloni'r gofynion a restrir uchod. Fel claf gorfodol cymwys neu glaf anffurfiol cymwys, mae gennych hawl gyfreithiol i gymorth gan IMHA. Ni ellir dweud wrthych, er enghraifft, nad oes gwasanaeth IMHA yn eich ardal, gan fod rhwymedigaeth gyfreithiol ar bob Bwrdd Iechyd Lleol i sicrhau bod darpariaeth ar waith.</a:t>
            </a:r>
          </a:p>
          <a:p>
            <a:pPr rtl="0"/>
            <a:r>
              <a:rPr lang="cy" sz="1200" b="0" i="0" u="none" strike="noStrike" cap="none" baseline="0" dirty="0">
                <a:solidFill>
                  <a:srgbClr val="000000"/>
                </a:solidFill>
                <a:effectLst/>
                <a:uFillTx/>
                <a:latin typeface="+mn-lt"/>
              </a:rPr>
              <a:t>Os ydych yn glaf gorfodol cymwys neu'n glaf anffurfiol cymwys a bod cymorth IMHA wedi'i wrthod i chi, dylech geisio cyngor cyfreithiol gan gyfreithiwr iechyd meddwl neu ofal cymunedol. Gweler tudalen Cyngor ar Bopeth ar y system gyfreithiol i gael rhagor o wybodaeth am sut i ddod o hyd i gymorth cyfreithiol a chymryd camau cyfreithiol.</a:t>
            </a:r>
          </a:p>
          <a:p>
            <a:pPr rtl="0"/>
            <a:r>
              <a:rPr lang="cy" sz="1200" b="0" i="0" u="none" strike="noStrike" cap="none" baseline="0" dirty="0">
                <a:solidFill>
                  <a:srgbClr val="000000"/>
                </a:solidFill>
                <a:effectLst/>
                <a:uFillTx/>
                <a:latin typeface="+mn-lt"/>
              </a:rPr>
              <a:t>Os ydych yn glaf dan orfodaeth cymwys, gall y bobl ganlynol hefyd ofyn i IMHA ymweld â chi:</a:t>
            </a:r>
          </a:p>
          <a:p>
            <a:pPr rtl="0"/>
            <a:r>
              <a:rPr lang="cy" sz="1200" b="0" i="0" u="none" strike="noStrike" cap="none" baseline="0" dirty="0">
                <a:solidFill>
                  <a:srgbClr val="000000"/>
                </a:solidFill>
                <a:effectLst/>
                <a:uFillTx/>
                <a:latin typeface="+mn-lt"/>
              </a:rPr>
              <a:t>eich perthynas agosaf</a:t>
            </a:r>
          </a:p>
          <a:p>
            <a:pPr rtl="0"/>
            <a:r>
              <a:rPr lang="cy" sz="1200" b="0" i="0" u="none" strike="noStrike" cap="none" baseline="0" dirty="0">
                <a:solidFill>
                  <a:srgbClr val="000000"/>
                </a:solidFill>
                <a:effectLst/>
                <a:uFillTx/>
                <a:latin typeface="+mn-lt"/>
              </a:rPr>
              <a:t>AMHP</a:t>
            </a:r>
          </a:p>
          <a:p>
            <a:pPr rtl="0"/>
            <a:r>
              <a:rPr lang="cy" sz="1200" b="0" i="0" u="none" strike="noStrike" cap="none" baseline="0" dirty="0">
                <a:solidFill>
                  <a:srgbClr val="000000"/>
                </a:solidFill>
                <a:effectLst/>
                <a:uFillTx/>
                <a:latin typeface="+mn-lt"/>
              </a:rPr>
              <a:t>eich clinigydd cyfrifol</a:t>
            </a:r>
          </a:p>
          <a:p>
            <a:pPr rtl="0"/>
            <a:r>
              <a:rPr lang="cy" sz="1200" b="0" i="0" u="none" strike="noStrike" cap="none" baseline="0" dirty="0">
                <a:solidFill>
                  <a:srgbClr val="000000"/>
                </a:solidFill>
                <a:effectLst/>
                <a:uFillTx/>
                <a:latin typeface="+mn-lt"/>
              </a:rPr>
              <a:t>rheolwyr yr ysbyty</a:t>
            </a:r>
          </a:p>
          <a:p>
            <a:pPr rtl="0"/>
            <a:r>
              <a:rPr lang="cy" sz="1200" b="0" i="0" u="none" strike="noStrike" cap="none" baseline="0" dirty="0">
                <a:solidFill>
                  <a:srgbClr val="000000"/>
                </a:solidFill>
                <a:effectLst/>
                <a:uFillTx/>
                <a:latin typeface="+mn-lt"/>
              </a:rPr>
              <a:t>gweithiwr cymdeithasol sy'n ymwneud â'ch gofal, eich triniaeth neu'ch asesiad</a:t>
            </a:r>
          </a:p>
          <a:p>
            <a:pPr rtl="0"/>
            <a:r>
              <a:rPr lang="cy" sz="1200" b="0" i="0" u="none" strike="noStrike" cap="none" baseline="0" dirty="0">
                <a:solidFill>
                  <a:srgbClr val="000000"/>
                </a:solidFill>
                <a:effectLst/>
                <a:uFillTx/>
                <a:latin typeface="+mn-lt"/>
              </a:rPr>
              <a:t>eich derbynnydd neu </a:t>
            </a:r>
            <a:r>
              <a:rPr lang="cy" sz="1200" b="0" i="0" u="sng" strike="noStrike" cap="none" baseline="0" dirty="0">
                <a:solidFill>
                  <a:srgbClr val="000000"/>
                </a:solidFill>
                <a:effectLst/>
                <a:uFill>
                  <a:solidFill>
                    <a:srgbClr val="000000"/>
                  </a:solidFill>
                </a:uFill>
                <a:latin typeface="+mn-lt"/>
                <a:hlinkClick r:id="rId3" history="0"/>
              </a:rPr>
              <a:t>ddirprwy</a:t>
            </a:r>
            <a:r>
              <a:rPr lang="cy" sz="1200" b="0" i="0" u="none" strike="noStrike" cap="none" baseline="0" dirty="0">
                <a:solidFill>
                  <a:srgbClr val="000000"/>
                </a:solidFill>
                <a:effectLst/>
                <a:uFillTx/>
                <a:latin typeface="+mn-lt"/>
              </a:rPr>
              <a:t> (os oes gennych chi un). (Gair arall am atwrnai a benodir mewn </a:t>
            </a:r>
            <a:r>
              <a:rPr lang="cy" sz="1200" b="0" i="0" u="sng" strike="noStrike" cap="none" baseline="0" dirty="0">
                <a:solidFill>
                  <a:srgbClr val="000000"/>
                </a:solidFill>
                <a:effectLst/>
                <a:uFill>
                  <a:solidFill>
                    <a:srgbClr val="000000"/>
                  </a:solidFill>
                </a:uFill>
                <a:latin typeface="+mn-lt"/>
                <a:hlinkClick r:id="rId4" history="0"/>
              </a:rPr>
              <a:t> pŵer atwrnai parhaus yw derbynnydd</a:t>
            </a:r>
            <a:r>
              <a:rPr lang="cy" sz="1200" b="0" i="0" u="none" strike="noStrike" cap="none" baseline="0" dirty="0">
                <a:solidFill>
                  <a:srgbClr val="000000"/>
                </a:solidFill>
                <a:effectLst/>
                <a:uFillTx/>
                <a:latin typeface="+mn-lt"/>
              </a:rPr>
              <a:t>.)</a:t>
            </a:r>
          </a:p>
          <a:p>
            <a:pPr rtl="0"/>
            <a:r>
              <a:rPr lang="cy" sz="1200" b="0" i="0" u="none" strike="noStrike" cap="none" baseline="0" dirty="0">
                <a:solidFill>
                  <a:srgbClr val="000000"/>
                </a:solidFill>
                <a:effectLst/>
                <a:uFillTx/>
                <a:latin typeface="+mn-lt"/>
              </a:rPr>
              <a:t>Os ydych yn glaf anffurfiol cymwys, gall y bobl ganlynol hefyd ofyn i IMHA ymweld â chi:</a:t>
            </a:r>
          </a:p>
          <a:p>
            <a:pPr rtl="0"/>
            <a:r>
              <a:rPr lang="cy" sz="1200" b="0" i="0" u="none" strike="noStrike" cap="none" baseline="0" dirty="0">
                <a:solidFill>
                  <a:srgbClr val="000000"/>
                </a:solidFill>
                <a:effectLst/>
                <a:uFillTx/>
                <a:latin typeface="+mn-lt"/>
              </a:rPr>
              <a:t>eich gofalwr</a:t>
            </a:r>
          </a:p>
          <a:p>
            <a:pPr rtl="0"/>
            <a:r>
              <a:rPr lang="cy" sz="1200" b="0" i="0" u="none" strike="noStrike" cap="none" baseline="0" dirty="0">
                <a:solidFill>
                  <a:srgbClr val="000000"/>
                </a:solidFill>
                <a:effectLst/>
                <a:uFillTx/>
                <a:latin typeface="+mn-lt"/>
              </a:rPr>
              <a:t>rheolwyr yr ysbyty</a:t>
            </a:r>
          </a:p>
          <a:p>
            <a:pPr rtl="0"/>
            <a:r>
              <a:rPr lang="cy" sz="1200" b="0" i="0" u="none" strike="noStrike" cap="none" baseline="0" dirty="0">
                <a:solidFill>
                  <a:srgbClr val="000000"/>
                </a:solidFill>
                <a:effectLst/>
                <a:uFillTx/>
                <a:latin typeface="+mn-lt"/>
              </a:rPr>
              <a:t>gweithiwr cymdeithasol sy'n ymwneud â'ch gofal, eich triniaeth neu'ch asesiad</a:t>
            </a:r>
          </a:p>
          <a:p>
            <a:pPr rtl="0"/>
            <a:r>
              <a:rPr lang="cy" sz="1200" b="0" i="0" u="none" strike="noStrike" cap="none" baseline="0" dirty="0">
                <a:solidFill>
                  <a:srgbClr val="000000"/>
                </a:solidFill>
                <a:effectLst/>
                <a:uFillTx/>
                <a:latin typeface="+mn-lt"/>
              </a:rPr>
              <a:t>eich derbynnydd neu </a:t>
            </a:r>
            <a:r>
              <a:rPr lang="cy" sz="1200" b="0" i="0" u="sng" strike="noStrike" cap="none" baseline="0" dirty="0">
                <a:solidFill>
                  <a:srgbClr val="000000"/>
                </a:solidFill>
                <a:effectLst/>
                <a:uFill>
                  <a:solidFill>
                    <a:srgbClr val="000000"/>
                  </a:solidFill>
                </a:uFill>
                <a:latin typeface="+mn-lt"/>
                <a:hlinkClick r:id="rId3" history="0"/>
              </a:rPr>
              <a:t>ddirprwy</a:t>
            </a:r>
            <a:r>
              <a:rPr lang="cy" sz="1200" b="0" i="0" u="none" strike="noStrike" cap="none" baseline="0" dirty="0">
                <a:solidFill>
                  <a:srgbClr val="000000"/>
                </a:solidFill>
                <a:effectLst/>
                <a:uFillTx/>
                <a:latin typeface="+mn-lt"/>
              </a:rPr>
              <a:t> (os oes gennych chi un). (Gair arall am atwrnai a benodir mewn </a:t>
            </a:r>
            <a:r>
              <a:rPr lang="cy" sz="1200" b="0" i="0" u="sng" strike="noStrike" cap="none" baseline="0" dirty="0">
                <a:solidFill>
                  <a:srgbClr val="000000"/>
                </a:solidFill>
                <a:effectLst/>
                <a:uFill>
                  <a:solidFill>
                    <a:srgbClr val="000000"/>
                  </a:solidFill>
                </a:uFill>
                <a:latin typeface="+mn-lt"/>
                <a:hlinkClick r:id="rId4" history="0"/>
              </a:rPr>
              <a:t> pŵer atwrnai parhaus yw derbynnydd</a:t>
            </a:r>
            <a:r>
              <a:rPr lang="cy" sz="1200" b="0" i="0" u="none" strike="noStrike" cap="none" baseline="0" dirty="0">
                <a:solidFill>
                  <a:srgbClr val="000000"/>
                </a:solidFill>
                <a:effectLst/>
                <a:uFillTx/>
                <a:latin typeface="+mn-lt"/>
              </a:rPr>
              <a:t>.)</a:t>
            </a:r>
          </a:p>
          <a:p>
            <a:pPr rtl="0"/>
            <a:endParaRPr lang="en-US" sz="1200" b="1" i="0" u="sng" kern="1200" baseline="0" dirty="0">
              <a:solidFill>
                <a:schemeClr val="tx1"/>
              </a:solidFill>
              <a:effectLst/>
              <a:latin typeface="+mn-lt"/>
              <a:ea typeface="+mn-ea"/>
              <a:cs typeface="+mn-cs"/>
            </a:endParaRPr>
          </a:p>
          <a:p>
            <a:pPr rtl="0"/>
            <a:r>
              <a:rPr lang="en-US" sz="1200" b="1" i="0" u="sng" kern="1200" baseline="0" dirty="0">
                <a:solidFill>
                  <a:schemeClr val="tx1"/>
                </a:solidFill>
                <a:effectLst/>
                <a:latin typeface="+mn-lt"/>
                <a:ea typeface="+mn-ea"/>
                <a:cs typeface="+mn-cs"/>
              </a:rPr>
              <a:t>English:</a:t>
            </a:r>
          </a:p>
          <a:p>
            <a:pPr rtl="0"/>
            <a:r>
              <a:rPr lang="en-US" sz="1200" b="0" i="0" kern="1200" dirty="0">
                <a:solidFill>
                  <a:schemeClr val="tx1"/>
                </a:solidFill>
                <a:effectLst/>
                <a:latin typeface="+mn-lt"/>
                <a:ea typeface="+mn-ea"/>
                <a:cs typeface="+mn-cs"/>
              </a:rPr>
              <a:t>You are a qualifying informal patient also</a:t>
            </a:r>
            <a:r>
              <a:rPr lang="en-US" sz="1200" b="0" i="0" kern="1200" baseline="0" dirty="0">
                <a:solidFill>
                  <a:schemeClr val="tx1"/>
                </a:solidFill>
                <a:effectLst/>
                <a:latin typeface="+mn-lt"/>
                <a:ea typeface="+mn-ea"/>
                <a:cs typeface="+mn-cs"/>
              </a:rPr>
              <a:t> if </a:t>
            </a:r>
            <a:r>
              <a:rPr lang="en-US" sz="1200" b="0" i="0" kern="1200" dirty="0">
                <a:solidFill>
                  <a:schemeClr val="tx1"/>
                </a:solidFill>
                <a:effectLst/>
                <a:latin typeface="+mn-lt"/>
                <a:ea typeface="+mn-ea"/>
                <a:cs typeface="+mn-cs"/>
              </a:rPr>
              <a:t>you are in </a:t>
            </a:r>
            <a:r>
              <a:rPr lang="en-US" sz="1200" b="0" i="0" u="none" kern="1200" dirty="0">
                <a:solidFill>
                  <a:schemeClr val="tx1"/>
                </a:solidFill>
                <a:effectLst/>
                <a:latin typeface="+mn-lt"/>
                <a:ea typeface="+mn-ea"/>
                <a:cs typeface="+mn-cs"/>
              </a:rPr>
              <a:t>hospital as a voluntary patient.</a:t>
            </a:r>
          </a:p>
          <a:p>
            <a:pPr rtl="0"/>
            <a:r>
              <a:rPr lang="en-US" sz="1200" b="0" i="0" kern="1200" dirty="0">
                <a:solidFill>
                  <a:schemeClr val="tx1"/>
                </a:solidFill>
                <a:effectLst/>
                <a:latin typeface="+mn-lt"/>
                <a:ea typeface="+mn-ea"/>
                <a:cs typeface="+mn-cs"/>
              </a:rPr>
              <a:t>Being a qualifying compulsory patient or a qualifying informal patient means that you have met the requirements listed above. As a qualifying compulsory or qualifying informal patient, you have a legal right to support from an IMHA. You can't, for example, be told that there is no IMHA service in your area, as every Local Health Board has a legal obligation to ensure that there is provision in place.</a:t>
            </a:r>
          </a:p>
          <a:p>
            <a:pPr rtl="0"/>
            <a:r>
              <a:rPr lang="en-US" sz="1200" b="0" i="0" kern="1200" dirty="0">
                <a:solidFill>
                  <a:schemeClr val="tx1"/>
                </a:solidFill>
                <a:effectLst/>
                <a:latin typeface="+mn-lt"/>
                <a:ea typeface="+mn-ea"/>
                <a:cs typeface="+mn-cs"/>
              </a:rPr>
              <a:t>If you are a qualifying compulsory patient or qualifying informal patient and you have been denied the support of an IMHA, you should seek legal advice from a mental health or community care solicitor. See Citizens Advice's page on</a:t>
            </a:r>
            <a:r>
              <a:rPr lang="en-US" sz="1200" b="0" i="0" u="none" kern="1200" dirty="0">
                <a:solidFill>
                  <a:schemeClr val="tx1"/>
                </a:solidFill>
                <a:effectLst/>
                <a:latin typeface="+mn-lt"/>
                <a:ea typeface="+mn-ea"/>
                <a:cs typeface="+mn-cs"/>
              </a:rPr>
              <a:t> the legal system for more information on how to find legal help and taking legal action.</a:t>
            </a:r>
          </a:p>
          <a:p>
            <a:pPr rtl="0"/>
            <a:r>
              <a:rPr lang="en-US" sz="1200" b="0" i="0" kern="1200" dirty="0">
                <a:solidFill>
                  <a:schemeClr val="tx1"/>
                </a:solidFill>
                <a:effectLst/>
                <a:latin typeface="+mn-lt"/>
                <a:ea typeface="+mn-ea"/>
                <a:cs typeface="+mn-cs"/>
              </a:rPr>
              <a:t>If you are a qualifying compulsory patient, the following people can also ask an IMHA to visit you:</a:t>
            </a:r>
          </a:p>
          <a:p>
            <a:pPr rtl="0"/>
            <a:r>
              <a:rPr lang="en-US" sz="1200" b="0" i="0" kern="1200" dirty="0">
                <a:solidFill>
                  <a:schemeClr val="tx1"/>
                </a:solidFill>
                <a:effectLst/>
                <a:latin typeface="+mn-lt"/>
                <a:ea typeface="+mn-ea"/>
                <a:cs typeface="+mn-cs"/>
              </a:rPr>
              <a:t>your nearest relative</a:t>
            </a:r>
          </a:p>
          <a:p>
            <a:pPr rtl="0"/>
            <a:r>
              <a:rPr lang="en-US" sz="1200" b="0" i="0" kern="1200" dirty="0">
                <a:solidFill>
                  <a:schemeClr val="tx1"/>
                </a:solidFill>
                <a:effectLst/>
                <a:latin typeface="+mn-lt"/>
                <a:ea typeface="+mn-ea"/>
                <a:cs typeface="+mn-cs"/>
              </a:rPr>
              <a:t>an AMHP</a:t>
            </a:r>
          </a:p>
          <a:p>
            <a:pPr rtl="0"/>
            <a:r>
              <a:rPr lang="en-US" sz="1200" b="0" i="0" kern="1200" dirty="0">
                <a:solidFill>
                  <a:schemeClr val="tx1"/>
                </a:solidFill>
                <a:effectLst/>
                <a:latin typeface="+mn-lt"/>
                <a:ea typeface="+mn-ea"/>
                <a:cs typeface="+mn-cs"/>
              </a:rPr>
              <a:t>your responsible clinician</a:t>
            </a:r>
          </a:p>
          <a:p>
            <a:pPr rtl="0"/>
            <a:r>
              <a:rPr lang="en-US" sz="1200" b="0" i="0" kern="1200" dirty="0">
                <a:solidFill>
                  <a:schemeClr val="tx1"/>
                </a:solidFill>
                <a:effectLst/>
                <a:latin typeface="+mn-lt"/>
                <a:ea typeface="+mn-ea"/>
                <a:cs typeface="+mn-cs"/>
              </a:rPr>
              <a:t>the hospital managers</a:t>
            </a:r>
          </a:p>
          <a:p>
            <a:pPr rtl="0"/>
            <a:r>
              <a:rPr lang="en-US" sz="1200" b="0" i="0" kern="1200" dirty="0">
                <a:solidFill>
                  <a:schemeClr val="tx1"/>
                </a:solidFill>
                <a:effectLst/>
                <a:latin typeface="+mn-lt"/>
                <a:ea typeface="+mn-ea"/>
                <a:cs typeface="+mn-cs"/>
              </a:rPr>
              <a:t>a social worker involved with your care, treatment or assessment</a:t>
            </a:r>
          </a:p>
          <a:p>
            <a:pPr rtl="0"/>
            <a:r>
              <a:rPr lang="en-US" sz="1200" b="0" i="0" kern="1200" dirty="0">
                <a:solidFill>
                  <a:schemeClr val="tx1"/>
                </a:solidFill>
                <a:effectLst/>
                <a:latin typeface="+mn-lt"/>
                <a:ea typeface="+mn-ea"/>
                <a:cs typeface="+mn-cs"/>
              </a:rPr>
              <a:t>your donee or </a:t>
            </a:r>
            <a:r>
              <a:rPr lang="en-US" sz="1200" b="0" i="0" u="sng" kern="1200" dirty="0">
                <a:solidFill>
                  <a:schemeClr val="tx1"/>
                </a:solidFill>
                <a:effectLst/>
                <a:latin typeface="+mn-lt"/>
                <a:ea typeface="+mn-ea"/>
                <a:cs typeface="+mn-cs"/>
                <a:hlinkClick r:id="rId3"/>
              </a:rPr>
              <a:t>deputy</a:t>
            </a:r>
            <a:r>
              <a:rPr lang="en-US" sz="1200" b="0" i="0" kern="1200" dirty="0">
                <a:solidFill>
                  <a:schemeClr val="tx1"/>
                </a:solidFill>
                <a:effectLst/>
                <a:latin typeface="+mn-lt"/>
                <a:ea typeface="+mn-ea"/>
                <a:cs typeface="+mn-cs"/>
              </a:rPr>
              <a:t> (if you have one). (A donee is another word for an attorney appointed in a </a:t>
            </a:r>
            <a:r>
              <a:rPr lang="en-US" sz="1200" b="0" i="0" u="sng" kern="1200" dirty="0">
                <a:solidFill>
                  <a:schemeClr val="tx1"/>
                </a:solidFill>
                <a:effectLst/>
                <a:latin typeface="+mn-lt"/>
                <a:ea typeface="+mn-ea"/>
                <a:cs typeface="+mn-cs"/>
                <a:hlinkClick r:id="rId4"/>
              </a:rPr>
              <a:t>lasting power of attorney</a:t>
            </a:r>
            <a:r>
              <a:rPr lang="en-US" sz="1200" b="0" i="0" kern="1200" dirty="0">
                <a:solidFill>
                  <a:schemeClr val="tx1"/>
                </a:solidFill>
                <a:effectLst/>
                <a:latin typeface="+mn-lt"/>
                <a:ea typeface="+mn-ea"/>
                <a:cs typeface="+mn-cs"/>
              </a:rPr>
              <a:t>.)</a:t>
            </a:r>
          </a:p>
          <a:p>
            <a:pPr rtl="0"/>
            <a:r>
              <a:rPr lang="en-US" sz="1200" b="0" i="0" kern="1200" dirty="0">
                <a:solidFill>
                  <a:schemeClr val="tx1"/>
                </a:solidFill>
                <a:effectLst/>
                <a:latin typeface="+mn-lt"/>
                <a:ea typeface="+mn-ea"/>
                <a:cs typeface="+mn-cs"/>
              </a:rPr>
              <a:t>If you are a qualifying informal patient, the following people can also ask an IMHA to visit you:</a:t>
            </a:r>
          </a:p>
          <a:p>
            <a:pPr rtl="0"/>
            <a:r>
              <a:rPr lang="en-US" sz="1200" b="0" i="0" kern="1200" dirty="0">
                <a:solidFill>
                  <a:schemeClr val="tx1"/>
                </a:solidFill>
                <a:effectLst/>
                <a:latin typeface="+mn-lt"/>
                <a:ea typeface="+mn-ea"/>
                <a:cs typeface="+mn-cs"/>
              </a:rPr>
              <a:t>your carer</a:t>
            </a:r>
          </a:p>
          <a:p>
            <a:pPr rtl="0"/>
            <a:r>
              <a:rPr lang="en-US" sz="1200" b="0" i="0" kern="1200" dirty="0">
                <a:solidFill>
                  <a:schemeClr val="tx1"/>
                </a:solidFill>
                <a:effectLst/>
                <a:latin typeface="+mn-lt"/>
                <a:ea typeface="+mn-ea"/>
                <a:cs typeface="+mn-cs"/>
              </a:rPr>
              <a:t>the hospital managers</a:t>
            </a:r>
          </a:p>
          <a:p>
            <a:pPr rtl="0"/>
            <a:r>
              <a:rPr lang="en-US" sz="1200" b="0" i="0" kern="1200" dirty="0">
                <a:solidFill>
                  <a:schemeClr val="tx1"/>
                </a:solidFill>
                <a:effectLst/>
                <a:latin typeface="+mn-lt"/>
                <a:ea typeface="+mn-ea"/>
                <a:cs typeface="+mn-cs"/>
              </a:rPr>
              <a:t>a social worker involved with your care, treatment or assessment</a:t>
            </a:r>
          </a:p>
          <a:p>
            <a:pPr rtl="0"/>
            <a:r>
              <a:rPr lang="en-US" sz="1200" b="0" i="0" kern="1200" dirty="0">
                <a:solidFill>
                  <a:schemeClr val="tx1"/>
                </a:solidFill>
                <a:effectLst/>
                <a:latin typeface="+mn-lt"/>
                <a:ea typeface="+mn-ea"/>
                <a:cs typeface="+mn-cs"/>
              </a:rPr>
              <a:t>your donee or </a:t>
            </a:r>
            <a:r>
              <a:rPr lang="en-US" sz="1200" b="0" i="0" u="sng" kern="1200" dirty="0">
                <a:solidFill>
                  <a:schemeClr val="tx1"/>
                </a:solidFill>
                <a:effectLst/>
                <a:latin typeface="+mn-lt"/>
                <a:ea typeface="+mn-ea"/>
                <a:cs typeface="+mn-cs"/>
                <a:hlinkClick r:id="rId3"/>
              </a:rPr>
              <a:t>deputy</a:t>
            </a:r>
            <a:r>
              <a:rPr lang="en-US" sz="1200" b="0" i="0" kern="1200" dirty="0">
                <a:solidFill>
                  <a:schemeClr val="tx1"/>
                </a:solidFill>
                <a:effectLst/>
                <a:latin typeface="+mn-lt"/>
                <a:ea typeface="+mn-ea"/>
                <a:cs typeface="+mn-cs"/>
              </a:rPr>
              <a:t> (if you have one). (A donee is another word for an attorney appointed in a </a:t>
            </a:r>
            <a:r>
              <a:rPr lang="en-US" sz="1200" b="0" i="0" u="sng" kern="1200" dirty="0">
                <a:solidFill>
                  <a:schemeClr val="tx1"/>
                </a:solidFill>
                <a:effectLst/>
                <a:latin typeface="+mn-lt"/>
                <a:ea typeface="+mn-ea"/>
                <a:cs typeface="+mn-cs"/>
                <a:hlinkClick r:id="rId4"/>
              </a:rPr>
              <a:t>lasting power of attorney</a:t>
            </a:r>
            <a:r>
              <a:rPr lang="en-US" sz="1200" b="0" i="0" kern="1200" dirty="0">
                <a:solidFill>
                  <a:schemeClr val="tx1"/>
                </a:solidFill>
                <a:effectLst/>
                <a:latin typeface="+mn-lt"/>
                <a:ea typeface="+mn-ea"/>
                <a:cs typeface="+mn-cs"/>
              </a:rPr>
              <a:t>.)</a:t>
            </a:r>
          </a:p>
          <a:p>
            <a:pPr rtl="0"/>
            <a:endParaRPr lang="en-US" sz="1200" b="0" i="0" u="none" kern="1200" dirty="0">
              <a:solidFill>
                <a:schemeClr val="tx1"/>
              </a:solidFill>
              <a:effectLst/>
              <a:latin typeface="+mn-lt"/>
              <a:ea typeface="+mn-ea"/>
              <a:cs typeface="+mn-cs"/>
            </a:endParaRPr>
          </a:p>
          <a:p>
            <a:endParaRPr lang="en-GB" u="none"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41</a:t>
            </a:fld>
            <a:endParaRPr lang="en-US"/>
          </a:p>
        </p:txBody>
      </p:sp>
    </p:spTree>
    <p:extLst>
      <p:ext uri="{BB962C8B-B14F-4D97-AF65-F5344CB8AC3E}">
        <p14:creationId xmlns:p14="http://schemas.microsoft.com/office/powerpoint/2010/main" val="3102732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800" b="0" i="0" u="none" strike="noStrike" cap="none" baseline="0" dirty="0">
                <a:solidFill>
                  <a:srgbClr val="000000"/>
                </a:solidFill>
                <a:effectLst/>
                <a:uFillTx/>
                <a:latin typeface="Arial"/>
              </a:rPr>
              <a:t>1. </a:t>
            </a:r>
            <a:r>
              <a:rPr lang="cy" sz="1200" b="0" i="0" u="none" strike="noStrike" cap="none" baseline="0" dirty="0">
                <a:solidFill>
                  <a:srgbClr val="000000"/>
                </a:solidFill>
                <a:effectLst/>
                <a:uFillTx/>
                <a:latin typeface="+mn-lt"/>
              </a:rPr>
              <a:t>Gellir cyfeirio achos claf yn awtomatig i'w adolygu. Mae gan y sefydliad sy'n gyfrifol am y claf ddyletswyddau amrywiol i atgyfeirio achosion i'w hadolygu. Mae yna hefyd achosion eraill pan all achos gael ei gyfeirio.</a:t>
            </a:r>
          </a:p>
          <a:p>
            <a:r>
              <a:rPr lang="cy" sz="1200" b="0" i="0" u="none" strike="noStrike" cap="none" baseline="0" dirty="0">
                <a:solidFill>
                  <a:srgbClr val="000000"/>
                </a:solidFill>
                <a:effectLst/>
                <a:uFillTx/>
                <a:latin typeface="+mn-lt"/>
              </a:rPr>
              <a:t>2. Yr awdurdod cyfrifol yw’r sefydliad neu’r unigolyn sy’n gyfrifol am glaf sy’n cael ei gadw neu sy’n destun gorchymyn a wnaed o dan y Ddeddf Iechyd Meddwl. Mae gan yr awdurdod cyfrifol rai dyletswyddau cyfreithiol mewn perthynas â chleifion a'u hawl i gael adolygiad o'u hachos gan Dribiwnlys Adolygu Iechyd Meddwl Cymru. Y bwrdd iechyd lleol neu reolwyr yr ysbyty cyfrifol neu'r awdurdod gwasanaethau cymdeithasol lleol yw hwn fel arfer. </a:t>
            </a:r>
          </a:p>
          <a:p>
            <a:r>
              <a:rPr lang="cy" sz="1200" b="0" i="0" u="none" strike="noStrike" cap="none" baseline="0" dirty="0">
                <a:solidFill>
                  <a:srgbClr val="000000"/>
                </a:solidFill>
                <a:effectLst/>
                <a:uFillTx/>
                <a:latin typeface="+mn-lt"/>
              </a:rPr>
              <a:t>Mae gan yr awdurdod cyfrifol ddyletswyddau penodol mewn perthynas â’r cleifion hyn a’u hawl i wneud cais i Dribiwnlys Adolygu Iechyd Meddwl Cymru i’w hachos gael ei adolygu, gan gynnwys:</a:t>
            </a:r>
          </a:p>
          <a:p>
            <a:r>
              <a:rPr lang="cy" sz="1200" b="1" i="0" u="none" strike="noStrike" cap="none" baseline="0" dirty="0">
                <a:solidFill>
                  <a:srgbClr val="000000"/>
                </a:solidFill>
                <a:effectLst/>
                <a:uFillTx/>
                <a:latin typeface="+mn-lt"/>
              </a:rPr>
              <a:t>Ceisiadau: </a:t>
            </a:r>
            <a:r>
              <a:rPr lang="cy" sz="1200" b="0" i="0" u="none" strike="noStrike" cap="none" baseline="0" dirty="0">
                <a:solidFill>
                  <a:srgbClr val="000000"/>
                </a:solidFill>
                <a:effectLst/>
                <a:uFillTx/>
                <a:latin typeface="+mn-lt"/>
              </a:rPr>
              <a:t>sicrhau bod cleifion yn gwybod ac yn deall eu hawl i wneud cais i Dribiwnlys Adolygu Iechyd Meddwl Cymru i gael adolygiad o’u hachos.</a:t>
            </a:r>
          </a:p>
          <a:p>
            <a:r>
              <a:rPr lang="cy" sz="1200" b="1" i="0" u="none" strike="noStrike" cap="none" baseline="0" dirty="0">
                <a:solidFill>
                  <a:srgbClr val="000000"/>
                </a:solidFill>
                <a:effectLst/>
                <a:uFillTx/>
                <a:latin typeface="+mn-lt"/>
              </a:rPr>
              <a:t>Cyfeiriadau: </a:t>
            </a:r>
            <a:r>
              <a:rPr lang="cy" sz="1200" b="0" i="0" u="none" strike="noStrike" cap="none" baseline="0" dirty="0">
                <a:solidFill>
                  <a:srgbClr val="000000"/>
                </a:solidFill>
                <a:effectLst/>
                <a:uFillTx/>
                <a:latin typeface="+mn-lt"/>
              </a:rPr>
              <a:t>sicrhau bod y ddyletswydd ar yr awdurdod cyfrifol i atgyfeirio achosion i Dribiwnlys Adolygu Iechyd Meddwl Cymru i’w hadolygu yn cael ei bodloni neu fod y ddyletswydd i ofyn i weinidogion perthnasol y llywodraeth atgyfeirio achos i’w adolygu yn cael ei bodloni.</a:t>
            </a:r>
          </a:p>
          <a:p>
            <a:r>
              <a:rPr lang="cy" sz="1200" b="0" i="0" u="none" strike="noStrike" cap="none" baseline="0" dirty="0">
                <a:solidFill>
                  <a:srgbClr val="000000"/>
                </a:solidFill>
                <a:effectLst/>
                <a:uFillTx/>
                <a:latin typeface="+mn-lt"/>
              </a:rPr>
              <a:t>Ariennir Tribiwnlys Adolygu Iechyd Meddwl Cymru gan Lywodraeth Cymru, ond mae’n sefydliad statudol. </a:t>
            </a:r>
          </a:p>
          <a:p>
            <a:endParaRPr lang="en-US" b="1" u="sng" dirty="0"/>
          </a:p>
          <a:p>
            <a:r>
              <a:rPr lang="en-US" b="1" u="sng" dirty="0"/>
              <a:t>English:</a:t>
            </a:r>
          </a:p>
          <a:p>
            <a:r>
              <a:rPr lang="en-US" dirty="0"/>
              <a:t>1. </a:t>
            </a:r>
            <a:r>
              <a:rPr lang="en-US" sz="1200" b="0" i="0" kern="1200" dirty="0">
                <a:solidFill>
                  <a:schemeClr val="tx1"/>
                </a:solidFill>
                <a:effectLst/>
                <a:latin typeface="+mn-lt"/>
                <a:ea typeface="+mn-ea"/>
                <a:cs typeface="+mn-cs"/>
              </a:rPr>
              <a:t>A patient’s case can be referred automatically for review. The organisation that has responsibility for the patient has various duties to refer cases for review. There are also other instances when a case may be referred.</a:t>
            </a:r>
          </a:p>
          <a:p>
            <a:r>
              <a:rPr lang="en-US" sz="1200" b="0" i="0" kern="1200" dirty="0">
                <a:solidFill>
                  <a:schemeClr val="tx1"/>
                </a:solidFill>
                <a:effectLst/>
                <a:latin typeface="+mn-lt"/>
                <a:ea typeface="+mn-ea"/>
                <a:cs typeface="+mn-cs"/>
              </a:rPr>
              <a:t>2. The responsible authority is the organisation or individual that has responsibility for a patient who is detained or subject to an order made under the Mental Health Act. The responsible authority has certain legal duties in relation to patients and their right to have their case reviewed by the MHRT for Wales. This is usually the local health board or managers of the responsible hospital or the local social services authority. </a:t>
            </a:r>
          </a:p>
          <a:p>
            <a:r>
              <a:rPr lang="en-US" sz="1200" b="0" i="0" kern="1200" dirty="0">
                <a:solidFill>
                  <a:schemeClr val="tx1"/>
                </a:solidFill>
                <a:effectLst/>
                <a:latin typeface="+mn-lt"/>
                <a:ea typeface="+mn-ea"/>
                <a:cs typeface="+mn-cs"/>
              </a:rPr>
              <a:t>The responsible authority has certain duties in relation to these patients and their right to make an application to the Mental Health Review Tribunal for Wales to have their case reviewed, including:</a:t>
            </a:r>
          </a:p>
          <a:p>
            <a:r>
              <a:rPr lang="en-US" sz="1200" b="1" i="0" kern="1200" dirty="0">
                <a:solidFill>
                  <a:schemeClr val="tx1"/>
                </a:solidFill>
                <a:effectLst/>
                <a:latin typeface="+mn-lt"/>
                <a:ea typeface="+mn-ea"/>
                <a:cs typeface="+mn-cs"/>
              </a:rPr>
              <a:t>Applications:</a:t>
            </a:r>
            <a:r>
              <a:rPr lang="en-US" sz="1200" b="0" i="0" kern="1200" dirty="0">
                <a:solidFill>
                  <a:schemeClr val="tx1"/>
                </a:solidFill>
                <a:effectLst/>
                <a:latin typeface="+mn-lt"/>
                <a:ea typeface="+mn-ea"/>
                <a:cs typeface="+mn-cs"/>
              </a:rPr>
              <a:t> ensuring patients know about and understand their right to make an application to the Mental Health Review Tribunal for Wales to have their case reviewed.</a:t>
            </a:r>
          </a:p>
          <a:p>
            <a:r>
              <a:rPr lang="en-US" sz="1200" b="1" i="0" kern="1200" dirty="0">
                <a:solidFill>
                  <a:schemeClr val="tx1"/>
                </a:solidFill>
                <a:effectLst/>
                <a:latin typeface="+mn-lt"/>
                <a:ea typeface="+mn-ea"/>
                <a:cs typeface="+mn-cs"/>
              </a:rPr>
              <a:t>References:</a:t>
            </a:r>
            <a:r>
              <a:rPr lang="en-US" sz="1200" b="0" i="0" kern="1200" dirty="0">
                <a:solidFill>
                  <a:schemeClr val="tx1"/>
                </a:solidFill>
                <a:effectLst/>
                <a:latin typeface="+mn-lt"/>
                <a:ea typeface="+mn-ea"/>
                <a:cs typeface="+mn-cs"/>
              </a:rPr>
              <a:t> ensuring that the duty on the responsible authority to refer cases to the Mental Health Review Tribunal for Wales for review is met or that the duty to ask the relevant government ministers to refer a case for review is met.</a:t>
            </a:r>
          </a:p>
          <a:p>
            <a:r>
              <a:rPr lang="en-US" sz="1200" b="0" i="0" kern="1200" dirty="0">
                <a:solidFill>
                  <a:schemeClr val="tx1"/>
                </a:solidFill>
                <a:effectLst/>
                <a:latin typeface="+mn-lt"/>
                <a:ea typeface="+mn-ea"/>
                <a:cs typeface="+mn-cs"/>
              </a:rPr>
              <a:t>The MHRT for Wales</a:t>
            </a:r>
            <a:r>
              <a:rPr lang="en-US" sz="1200" b="0" i="0" kern="1200" baseline="0" dirty="0">
                <a:solidFill>
                  <a:schemeClr val="tx1"/>
                </a:solidFill>
                <a:effectLst/>
                <a:latin typeface="+mn-lt"/>
                <a:ea typeface="+mn-ea"/>
                <a:cs typeface="+mn-cs"/>
              </a:rPr>
              <a:t> is funded by Welsh Government, but is a statutory organisation. </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42</a:t>
            </a:fld>
            <a:endParaRPr lang="en-US"/>
          </a:p>
        </p:txBody>
      </p:sp>
    </p:spTree>
    <p:extLst>
      <p:ext uri="{BB962C8B-B14F-4D97-AF65-F5344CB8AC3E}">
        <p14:creationId xmlns:p14="http://schemas.microsoft.com/office/powerpoint/2010/main" val="1631225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a:solidFill>
                  <a:schemeClr val="tx1"/>
                </a:solidFill>
                <a:effectLst/>
                <a:latin typeface="+mn-lt"/>
                <a:ea typeface="+mn-ea"/>
                <a:cs typeface="+mn-cs"/>
              </a:rPr>
              <a:t>Welsh:</a:t>
            </a:r>
          </a:p>
          <a:p>
            <a:r>
              <a:rPr lang="cy" sz="1200" b="0" i="0" u="none" strike="noStrike" cap="none" baseline="0" dirty="0">
                <a:solidFill>
                  <a:srgbClr val="000000"/>
                </a:solidFill>
                <a:effectLst/>
                <a:uFillTx/>
                <a:latin typeface="+mn-lt"/>
              </a:rPr>
              <a:t>Sefyllfaoedd eraill sy'n effeithio ar bwy allai fod eich perthynas agosaf</a:t>
            </a:r>
          </a:p>
          <a:p>
            <a:pPr rtl="0"/>
            <a:r>
              <a:rPr lang="cy" sz="1200" b="0" i="0" u="none" strike="noStrike" cap="none" baseline="0" dirty="0">
                <a:solidFill>
                  <a:srgbClr val="000000"/>
                </a:solidFill>
                <a:effectLst/>
                <a:uFillTx/>
                <a:latin typeface="+mn-lt"/>
              </a:rPr>
              <a:t>Os ydych o dan 18 oed ac yn destun gorchymyn gofal, yr awdurdod lleol fydd eich perthynas agosaf, oni bai bod gennych ŵr, gwraig neu bartner sifil.</a:t>
            </a:r>
          </a:p>
          <a:p>
            <a:pPr rtl="0"/>
            <a:r>
              <a:rPr lang="cy" sz="1200" b="0" i="0" u="none" strike="noStrike" cap="none" baseline="0" dirty="0">
                <a:solidFill>
                  <a:srgbClr val="000000"/>
                </a:solidFill>
                <a:effectLst/>
                <a:uFillTx/>
                <a:latin typeface="+mn-lt"/>
              </a:rPr>
              <a:t>Os ydych wedi eich gwahanu'n barhaol oddi wrth eich partner, ni all ef/hi fod eich perthynas agosaf.</a:t>
            </a:r>
          </a:p>
          <a:p>
            <a:pPr rtl="0"/>
            <a:r>
              <a:rPr lang="cy" sz="1200" b="0" i="0" u="none" strike="noStrike" cap="none" baseline="0" dirty="0">
                <a:solidFill>
                  <a:srgbClr val="000000"/>
                </a:solidFill>
                <a:effectLst/>
                <a:uFillTx/>
                <a:latin typeface="+mn-lt"/>
              </a:rPr>
              <a:t>Os oes dau berson o’r un grŵp, y person hŷn yw’r perthynas agosaf. Felly, er enghraifft, os oes gennych ddau frawd neu chwaer, yr hynaf fyddai eich perthynas agosaf.</a:t>
            </a:r>
          </a:p>
          <a:p>
            <a:pPr rtl="0"/>
            <a:r>
              <a:rPr lang="cy" sz="1200" b="0" i="0" u="none" strike="noStrike" cap="none" baseline="0" dirty="0">
                <a:solidFill>
                  <a:srgbClr val="000000"/>
                </a:solidFill>
                <a:effectLst/>
                <a:uFillTx/>
                <a:latin typeface="+mn-lt"/>
              </a:rPr>
              <a:t>Os ydych chi wedi byw gyda pherthynas neu'n cael gofal gan un o'ch perthnasau, nhw fydd eich perthynas agosaf. Felly er enghraifft, os mai eich chwaer yw eich gofalwr ond bod gennych chi dad hefyd, yn y sefyllfa hon eich chwaer fyddai eich perthynas agosaf.</a:t>
            </a:r>
          </a:p>
          <a:p>
            <a:pPr rtl="0"/>
            <a:r>
              <a:rPr lang="cy" sz="1200" b="0" i="0" u="none" strike="noStrike" cap="none" baseline="0" dirty="0">
                <a:solidFill>
                  <a:srgbClr val="000000"/>
                </a:solidFill>
                <a:effectLst/>
                <a:uFillTx/>
                <a:latin typeface="+mn-lt"/>
              </a:rPr>
              <a:t>Os ydych wedi byw gyda rhywun nad yw'n perthyn i chi am fwy na 5 mlynedd, byddant yn cael eu hychwanegu at waelod eich rhestr o berthnasau ar ôl nith a nai. Felly, er enghraifft, os oes gennych ffrind sydd wedi byw gyda chi am 7 mlynedd byddant yn cael eu hychwanegu at y rhestr. Os oes gennych chi hefyd fam a brawd, yn y sefyllfa hon eich mam fyddai eich perthynas agosaf.</a:t>
            </a:r>
          </a:p>
          <a:p>
            <a:pPr rtl="0"/>
            <a:r>
              <a:rPr lang="cy" sz="1200" b="0" i="0" u="none" strike="noStrike" cap="none" baseline="0" dirty="0">
                <a:solidFill>
                  <a:srgbClr val="000000"/>
                </a:solidFill>
                <a:effectLst/>
                <a:uFillTx/>
                <a:latin typeface="+mn-lt"/>
              </a:rPr>
              <a:t>Os oes gennych berthnasau hanner gwaed (fel hanner brawd neu chwaer) yna gallant fod yn berthynas agosaf i chi. Ond bydd perthynas gwaed cyfan yn cael blaenoriaeth dros hanner gwaed. Felly, er enghraifft, os oes gennych frawd llawn sy’n 20 oed, a hanner chwaer sy’n 32 oed, fel arfer yr hynaf fyddai’r perthynas agosaf. Ond gan ei bod yn berthynas hanner gwaed, yn yr achos hwn eich brawd fyddai'ch perthynas agosaf atoch.</a:t>
            </a:r>
          </a:p>
          <a:p>
            <a:pPr rtl="0"/>
            <a:r>
              <a:rPr lang="cy" sz="1200" b="0" i="0" u="none" strike="noStrike" cap="none" baseline="0" dirty="0">
                <a:solidFill>
                  <a:srgbClr val="000000"/>
                </a:solidFill>
                <a:effectLst/>
                <a:uFillTx/>
                <a:latin typeface="+mn-lt"/>
              </a:rPr>
              <a:t>Os oes gennych berthnasoedd mabwysiadol (fel mam neu dad mabwysiadol) yna gallant fod yn berthynas agosaf i chi.</a:t>
            </a:r>
          </a:p>
          <a:p>
            <a:pPr rtl="0"/>
            <a:r>
              <a:rPr lang="cy" sz="1200" b="0" i="0" u="none" strike="noStrike" cap="none" baseline="0" dirty="0">
                <a:solidFill>
                  <a:srgbClr val="000000"/>
                </a:solidFill>
                <a:effectLst/>
                <a:uFillTx/>
                <a:latin typeface="+mn-lt"/>
              </a:rPr>
              <a:t>Os oes gennych lys-berthnasau (fel llysfam neu lys-dad) yna ni allant fod yn berthynas agosaf i chi.</a:t>
            </a:r>
          </a:p>
          <a:p>
            <a:pPr rtl="0"/>
            <a:r>
              <a:rPr lang="cy" sz="1200" b="0" i="0" u="none" strike="noStrike" cap="none" baseline="0" dirty="0">
                <a:solidFill>
                  <a:srgbClr val="000000"/>
                </a:solidFill>
                <a:effectLst/>
                <a:uFillTx/>
                <a:latin typeface="+mn-lt"/>
              </a:rPr>
              <a:t>Pa hawliau sydd gan fy mherthynas agosaf?</a:t>
            </a:r>
          </a:p>
          <a:p>
            <a:pPr rtl="0"/>
            <a:r>
              <a:rPr lang="cy" sz="1200" b="0" i="0" u="none" strike="noStrike" cap="none" baseline="0" dirty="0">
                <a:solidFill>
                  <a:srgbClr val="000000"/>
                </a:solidFill>
                <a:effectLst/>
                <a:uFillTx/>
                <a:latin typeface="+mn-lt"/>
              </a:rPr>
              <a:t>O dan y </a:t>
            </a:r>
            <a:r>
              <a:rPr lang="cy" sz="1200" b="0" i="0" u="sng" strike="noStrike" cap="none" baseline="0" dirty="0">
                <a:solidFill>
                  <a:srgbClr val="000000"/>
                </a:solidFill>
                <a:effectLst/>
                <a:uFill>
                  <a:solidFill>
                    <a:srgbClr val="000000"/>
                  </a:solidFill>
                </a:uFill>
                <a:latin typeface="+mn-lt"/>
                <a:hlinkClick r:id="rId3" history="0"/>
              </a:rPr>
              <a:t>Ddeddf Iechyd Meddwl</a:t>
            </a:r>
            <a:r>
              <a:rPr lang="cy" sz="1200" b="0" i="0" u="none" strike="noStrike" cap="none" baseline="0" dirty="0">
                <a:solidFill>
                  <a:srgbClr val="000000"/>
                </a:solidFill>
                <a:effectLst/>
                <a:uFillTx/>
                <a:latin typeface="+mn-lt"/>
              </a:rPr>
              <a:t>, mae eich </a:t>
            </a:r>
            <a:r>
              <a:rPr lang="cy" sz="1200" b="0" i="0" u="sng" strike="noStrike" cap="none" baseline="0" dirty="0">
                <a:solidFill>
                  <a:srgbClr val="000000"/>
                </a:solidFill>
                <a:effectLst/>
                <a:uFill>
                  <a:solidFill>
                    <a:srgbClr val="000000"/>
                  </a:solidFill>
                </a:uFill>
                <a:latin typeface="+mn-lt"/>
                <a:hlinkClick r:id="rId4" history="0"/>
              </a:rPr>
              <a:t>perthynas agosaf</a:t>
            </a:r>
            <a:r>
              <a:rPr lang="cy" sz="1200" b="0" i="0" u="sng" strike="noStrike" cap="none" baseline="0" dirty="0">
                <a:solidFill>
                  <a:srgbClr val="000000"/>
                </a:solidFill>
                <a:effectLst/>
                <a:uFill>
                  <a:solidFill>
                    <a:srgbClr val="000000"/>
                  </a:solidFill>
                </a:uFill>
                <a:latin typeface="+mn-lt"/>
              </a:rPr>
              <a:t> </a:t>
            </a:r>
            <a:r>
              <a:rPr lang="cy" sz="1200" b="0" i="0" u="none" strike="noStrike" cap="none" baseline="0" dirty="0">
                <a:solidFill>
                  <a:srgbClr val="000000"/>
                </a:solidFill>
                <a:effectLst/>
                <a:uFillTx/>
                <a:latin typeface="+mn-lt"/>
              </a:rPr>
              <a:t>yn gallu:</a:t>
            </a:r>
          </a:p>
          <a:p>
            <a:pPr rtl="0"/>
            <a:r>
              <a:rPr lang="cy" sz="1200" b="0" i="0" u="none" strike="noStrike" cap="none" baseline="0" dirty="0">
                <a:solidFill>
                  <a:srgbClr val="000000"/>
                </a:solidFill>
                <a:effectLst/>
                <a:uFillTx/>
                <a:latin typeface="+mn-lt"/>
              </a:rPr>
              <a:t>gwneud cais i'ch </a:t>
            </a:r>
            <a:r>
              <a:rPr lang="cy" sz="1200" b="0" i="0" u="sng" strike="noStrike" cap="none" baseline="0" dirty="0">
                <a:solidFill>
                  <a:srgbClr val="000000"/>
                </a:solidFill>
                <a:effectLst/>
                <a:uFill>
                  <a:solidFill>
                    <a:srgbClr val="000000"/>
                  </a:solidFill>
                </a:uFill>
                <a:latin typeface="+mn-lt"/>
                <a:hlinkClick r:id="rId5" history="0"/>
              </a:rPr>
              <a:t>secsiynu</a:t>
            </a:r>
            <a:r>
              <a:rPr lang="cy" sz="1200" b="0" i="0" u="none" strike="noStrike" cap="none" baseline="0" dirty="0">
                <a:solidFill>
                  <a:srgbClr val="000000"/>
                </a:solidFill>
                <a:effectLst/>
                <a:uFillTx/>
                <a:latin typeface="+mn-lt"/>
              </a:rPr>
              <a:t> chi neu eich gosod dan </a:t>
            </a:r>
            <a:r>
              <a:rPr lang="cy" sz="1200" b="0" i="0" u="sng" strike="noStrike" cap="none" baseline="0" dirty="0">
                <a:solidFill>
                  <a:srgbClr val="000000"/>
                </a:solidFill>
                <a:effectLst/>
                <a:uFill>
                  <a:solidFill>
                    <a:srgbClr val="000000"/>
                  </a:solidFill>
                </a:uFill>
                <a:latin typeface="+mn-lt"/>
                <a:hlinkClick r:id="rId6" history="0"/>
              </a:rPr>
              <a:t>warcheidiaeth</a:t>
            </a:r>
          </a:p>
          <a:p>
            <a:pPr rtl="0"/>
            <a:r>
              <a:rPr lang="cy" sz="1200" b="0" i="0" u="none" strike="noStrike" cap="none" baseline="0" dirty="0">
                <a:solidFill>
                  <a:srgbClr val="000000"/>
                </a:solidFill>
                <a:effectLst/>
                <a:uFillTx/>
                <a:latin typeface="+mn-lt"/>
              </a:rPr>
              <a:t>gwrthwynebu i chi gael eich secsiynu neu eich rhoi dan warcheidiaeth</a:t>
            </a:r>
          </a:p>
          <a:p>
            <a:pPr rtl="0"/>
            <a:r>
              <a:rPr lang="cy" sz="1200" b="0" i="0" u="none" strike="noStrike" cap="none" baseline="0" dirty="0">
                <a:solidFill>
                  <a:srgbClr val="000000"/>
                </a:solidFill>
                <a:effectLst/>
                <a:uFillTx/>
                <a:latin typeface="+mn-lt"/>
              </a:rPr>
              <a:t>eich rhyddhau os cewch eich secsiynu a gwneud cais i'r </a:t>
            </a:r>
            <a:r>
              <a:rPr lang="cy" sz="1200" b="0" i="0" u="sng" strike="noStrike" cap="none" baseline="0" dirty="0">
                <a:solidFill>
                  <a:srgbClr val="000000"/>
                </a:solidFill>
                <a:effectLst/>
                <a:uFill>
                  <a:solidFill>
                    <a:srgbClr val="000000"/>
                  </a:solidFill>
                </a:uFill>
                <a:latin typeface="+mn-lt"/>
                <a:hlinkClick r:id="rId7" history="0"/>
              </a:rPr>
              <a:t>Tribiwnlys Iechyd Meddwl</a:t>
            </a:r>
            <a:r>
              <a:rPr lang="cy" sz="1200" b="0" i="0" u="none" strike="noStrike" cap="none" baseline="0" dirty="0">
                <a:solidFill>
                  <a:srgbClr val="000000"/>
                </a:solidFill>
                <a:effectLst/>
                <a:uFillTx/>
                <a:latin typeface="+mn-lt"/>
              </a:rPr>
              <a:t> os gwrthodir hyn</a:t>
            </a:r>
          </a:p>
          <a:p>
            <a:pPr rtl="0"/>
            <a:r>
              <a:rPr lang="cy" sz="1200" b="0" i="0" u="none" strike="noStrike" cap="none" baseline="0" dirty="0">
                <a:solidFill>
                  <a:srgbClr val="000000"/>
                </a:solidFill>
                <a:effectLst/>
                <a:uFillTx/>
                <a:latin typeface="+mn-lt"/>
              </a:rPr>
              <a:t>gofyn am eiriolwr annibynnol i roi cymorth i chi</a:t>
            </a:r>
          </a:p>
          <a:p>
            <a:pPr rtl="0"/>
            <a:r>
              <a:rPr lang="cy" sz="1200" b="0" i="0" u="none" strike="noStrike" cap="none" baseline="0" dirty="0">
                <a:solidFill>
                  <a:srgbClr val="000000"/>
                </a:solidFill>
                <a:effectLst/>
                <a:uFillTx/>
                <a:latin typeface="+mn-lt"/>
              </a:rPr>
              <a:t>cael ei ymgynghori a/neu roi gwybodaeth amdanoch os cewch eich secsiynu</a:t>
            </a:r>
          </a:p>
          <a:p>
            <a:pPr rtl="0"/>
            <a:r>
              <a:rPr lang="cy" sz="1200" b="0" i="0" u="none" strike="noStrike" cap="none" baseline="0" dirty="0">
                <a:solidFill>
                  <a:srgbClr val="000000"/>
                </a:solidFill>
                <a:effectLst/>
                <a:uFillTx/>
                <a:latin typeface="+mn-lt"/>
              </a:rPr>
              <a:t>penodi rhywun arall i fod yn berthynas agosaf i chi.</a:t>
            </a:r>
          </a:p>
          <a:p>
            <a:endParaRPr lang="en-GB" sz="1200" b="0" i="0" u="none"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English:</a:t>
            </a:r>
          </a:p>
          <a:p>
            <a:r>
              <a:rPr lang="en-US" sz="1200" b="0" i="0" kern="1200" dirty="0">
                <a:solidFill>
                  <a:schemeClr val="tx1"/>
                </a:solidFill>
                <a:effectLst/>
                <a:latin typeface="+mn-lt"/>
                <a:ea typeface="+mn-ea"/>
                <a:cs typeface="+mn-cs"/>
              </a:rPr>
              <a:t>Other situations that affect who your nearest relative might be</a:t>
            </a:r>
          </a:p>
          <a:p>
            <a:pPr rtl="0"/>
            <a:r>
              <a:rPr lang="en-US" sz="1200" b="0" i="0" kern="1200" dirty="0">
                <a:solidFill>
                  <a:schemeClr val="tx1"/>
                </a:solidFill>
                <a:effectLst/>
                <a:latin typeface="+mn-lt"/>
                <a:ea typeface="+mn-ea"/>
                <a:cs typeface="+mn-cs"/>
              </a:rPr>
              <a:t>If you are under 18 and subject to a care order, the local authority will be your nearest relative, unless you have a husband, wife or civil partner.</a:t>
            </a:r>
          </a:p>
          <a:p>
            <a:pPr rtl="0"/>
            <a:r>
              <a:rPr lang="en-US" sz="1200" b="0" i="0" kern="1200" dirty="0">
                <a:solidFill>
                  <a:schemeClr val="tx1"/>
                </a:solidFill>
                <a:effectLst/>
                <a:latin typeface="+mn-lt"/>
                <a:ea typeface="+mn-ea"/>
                <a:cs typeface="+mn-cs"/>
              </a:rPr>
              <a:t>If you are permanently separated from your partner, they cannot be your nearest relative.</a:t>
            </a:r>
          </a:p>
          <a:p>
            <a:pPr rtl="0"/>
            <a:r>
              <a:rPr lang="en-US" sz="1200" b="0" i="0" kern="1200" dirty="0">
                <a:solidFill>
                  <a:schemeClr val="tx1"/>
                </a:solidFill>
                <a:effectLst/>
                <a:latin typeface="+mn-lt"/>
                <a:ea typeface="+mn-ea"/>
                <a:cs typeface="+mn-cs"/>
              </a:rPr>
              <a:t>If there are two people from the same group, the elder person is nearest relative. So for example, if you have two siblings, the elder one would be your nearest relative.</a:t>
            </a:r>
          </a:p>
          <a:p>
            <a:pPr rtl="0"/>
            <a:r>
              <a:rPr lang="en-US" sz="1200" b="0" i="0" kern="1200" dirty="0">
                <a:solidFill>
                  <a:schemeClr val="tx1"/>
                </a:solidFill>
                <a:effectLst/>
                <a:latin typeface="+mn-lt"/>
                <a:ea typeface="+mn-ea"/>
                <a:cs typeface="+mn-cs"/>
              </a:rPr>
              <a:t>If you have lived with a relative or are cared for by one of your relatives, they will become your nearest relative. So for example, if your sister is your carer but you also have a father, in this situation your sister would be your nearest relative.</a:t>
            </a:r>
          </a:p>
          <a:p>
            <a:pPr rtl="0"/>
            <a:r>
              <a:rPr lang="en-US" sz="1200" b="0" i="0" kern="1200" dirty="0">
                <a:solidFill>
                  <a:schemeClr val="tx1"/>
                </a:solidFill>
                <a:effectLst/>
                <a:latin typeface="+mn-lt"/>
                <a:ea typeface="+mn-ea"/>
                <a:cs typeface="+mn-cs"/>
              </a:rPr>
              <a:t>If you have lived with someone who is not related to you for more than 5 years, they will be added to the bottom of your list of relatives after niece and nephew. So for example, if you have a friend who has lived with you for 7 years they will be added to the list. If you also have a mother and a brother, in this situation your mother would be your nearest relative.</a:t>
            </a:r>
          </a:p>
          <a:p>
            <a:pPr rtl="0"/>
            <a:r>
              <a:rPr lang="en-US" sz="1200" b="0" i="0" kern="1200" dirty="0">
                <a:solidFill>
                  <a:schemeClr val="tx1"/>
                </a:solidFill>
                <a:effectLst/>
                <a:latin typeface="+mn-lt"/>
                <a:ea typeface="+mn-ea"/>
                <a:cs typeface="+mn-cs"/>
              </a:rPr>
              <a:t>If you have half blood relatives (like a half brother or sister) then they can be your nearest relative. But a whole blood relationship will take priority over half blood. So for example, if you have a full brother who is 20 years old, and a half-sister who is 32 years old, normally the elder would be the nearest relative. But because it is a half-blood relationship, here your brother would be your nearest relative.</a:t>
            </a:r>
          </a:p>
          <a:p>
            <a:pPr rtl="0"/>
            <a:r>
              <a:rPr lang="en-US" sz="1200" b="0" i="0" kern="1200" dirty="0">
                <a:solidFill>
                  <a:schemeClr val="tx1"/>
                </a:solidFill>
                <a:effectLst/>
                <a:latin typeface="+mn-lt"/>
                <a:ea typeface="+mn-ea"/>
                <a:cs typeface="+mn-cs"/>
              </a:rPr>
              <a:t>If you have adoptive relationships (like an adoptive mother or father) then they can be your nearest relative.</a:t>
            </a:r>
          </a:p>
          <a:p>
            <a:pPr rtl="0"/>
            <a:r>
              <a:rPr lang="en-US" sz="1200" b="0" i="0" kern="1200" dirty="0">
                <a:solidFill>
                  <a:schemeClr val="tx1"/>
                </a:solidFill>
                <a:effectLst/>
                <a:latin typeface="+mn-lt"/>
                <a:ea typeface="+mn-ea"/>
                <a:cs typeface="+mn-cs"/>
              </a:rPr>
              <a:t>If you have step-relationships (like a step-mother or step-father) then they cannot be your nearest relative.</a:t>
            </a:r>
          </a:p>
          <a:p>
            <a:endParaRPr lang="en-US" dirty="0"/>
          </a:p>
          <a:p>
            <a:r>
              <a:rPr lang="en-US" sz="1200" b="0" i="0" kern="1200" dirty="0">
                <a:solidFill>
                  <a:schemeClr val="tx1"/>
                </a:solidFill>
                <a:effectLst/>
                <a:latin typeface="+mn-lt"/>
                <a:ea typeface="+mn-ea"/>
                <a:cs typeface="+mn-cs"/>
              </a:rPr>
              <a:t>What rights does my nearest relative have?</a:t>
            </a:r>
            <a:endParaRPr lang="en-US" dirty="0">
              <a:cs typeface="Calibri" panose="020F0502020204030204"/>
            </a:endParaRPr>
          </a:p>
          <a:p>
            <a:pPr rtl="0"/>
            <a:r>
              <a:rPr lang="en-US" sz="1200" b="0" i="0" kern="1200" dirty="0">
                <a:solidFill>
                  <a:schemeClr val="tx1"/>
                </a:solidFill>
                <a:effectLst/>
                <a:latin typeface="+mn-lt"/>
                <a:ea typeface="+mn-ea"/>
                <a:cs typeface="+mn-cs"/>
              </a:rPr>
              <a:t>Under the </a:t>
            </a:r>
            <a:r>
              <a:rPr lang="en-US" sz="1200" b="0" i="0" u="sng" kern="1200" dirty="0">
                <a:solidFill>
                  <a:schemeClr val="tx1"/>
                </a:solidFill>
                <a:effectLst/>
                <a:latin typeface="+mn-lt"/>
                <a:ea typeface="+mn-ea"/>
                <a:cs typeface="+mn-cs"/>
                <a:hlinkClick r:id="rId3"/>
              </a:rPr>
              <a:t>Mental Health Act</a:t>
            </a:r>
            <a:r>
              <a:rPr lang="en-US" sz="1200" b="0" i="0" kern="1200" dirty="0">
                <a:solidFill>
                  <a:schemeClr val="tx1"/>
                </a:solidFill>
                <a:effectLst/>
                <a:latin typeface="+mn-lt"/>
                <a:ea typeface="+mn-ea"/>
                <a:cs typeface="+mn-cs"/>
              </a:rPr>
              <a:t>, your </a:t>
            </a:r>
            <a:r>
              <a:rPr lang="en-US" sz="1200" b="0" i="0" u="sng" kern="1200" dirty="0">
                <a:solidFill>
                  <a:schemeClr val="tx1"/>
                </a:solidFill>
                <a:effectLst/>
                <a:latin typeface="+mn-lt"/>
                <a:ea typeface="+mn-ea"/>
                <a:cs typeface="+mn-cs"/>
                <a:hlinkClick r:id="rId4"/>
              </a:rPr>
              <a:t>nearest relative</a:t>
            </a:r>
            <a:r>
              <a:rPr lang="en-US" sz="1200" b="0" i="0" kern="1200" dirty="0">
                <a:solidFill>
                  <a:schemeClr val="tx1"/>
                </a:solidFill>
                <a:effectLst/>
                <a:latin typeface="+mn-lt"/>
                <a:ea typeface="+mn-ea"/>
                <a:cs typeface="+mn-cs"/>
              </a:rPr>
              <a:t> can:</a:t>
            </a:r>
          </a:p>
          <a:p>
            <a:pPr rtl="0"/>
            <a:r>
              <a:rPr lang="en-US" sz="1200" b="0" i="0" kern="1200" dirty="0">
                <a:solidFill>
                  <a:schemeClr val="tx1"/>
                </a:solidFill>
                <a:effectLst/>
                <a:latin typeface="+mn-lt"/>
                <a:ea typeface="+mn-ea"/>
                <a:cs typeface="+mn-cs"/>
              </a:rPr>
              <a:t>apply to </a:t>
            </a:r>
            <a:r>
              <a:rPr lang="en-US" sz="1200" b="0" i="0" u="sng" kern="1200" dirty="0">
                <a:solidFill>
                  <a:schemeClr val="tx1"/>
                </a:solidFill>
                <a:effectLst/>
                <a:latin typeface="+mn-lt"/>
                <a:ea typeface="+mn-ea"/>
                <a:cs typeface="+mn-cs"/>
                <a:hlinkClick r:id="rId5"/>
              </a:rPr>
              <a:t>section</a:t>
            </a:r>
            <a:r>
              <a:rPr lang="en-US" sz="1200" b="0" i="0" kern="1200" dirty="0">
                <a:solidFill>
                  <a:schemeClr val="tx1"/>
                </a:solidFill>
                <a:effectLst/>
                <a:latin typeface="+mn-lt"/>
                <a:ea typeface="+mn-ea"/>
                <a:cs typeface="+mn-cs"/>
              </a:rPr>
              <a:t> you or place you under a </a:t>
            </a:r>
            <a:r>
              <a:rPr lang="en-US" sz="1200" b="0" i="0" u="sng" kern="1200" dirty="0">
                <a:solidFill>
                  <a:schemeClr val="tx1"/>
                </a:solidFill>
                <a:effectLst/>
                <a:latin typeface="+mn-lt"/>
                <a:ea typeface="+mn-ea"/>
                <a:cs typeface="+mn-cs"/>
                <a:hlinkClick r:id="rId6"/>
              </a:rPr>
              <a:t>guardianship</a:t>
            </a:r>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object to you being sectioned or placed under a guardianship</a:t>
            </a:r>
          </a:p>
          <a:p>
            <a:pPr rtl="0"/>
            <a:r>
              <a:rPr lang="en-US" sz="1200" b="0" i="0" kern="1200" dirty="0">
                <a:solidFill>
                  <a:schemeClr val="tx1"/>
                </a:solidFill>
                <a:effectLst/>
                <a:latin typeface="+mn-lt"/>
                <a:ea typeface="+mn-ea"/>
                <a:cs typeface="+mn-cs"/>
              </a:rPr>
              <a:t>discharge you if you are sectioned and apply to the </a:t>
            </a:r>
            <a:r>
              <a:rPr lang="en-US" sz="1200" b="0" i="0" u="sng" kern="1200" dirty="0">
                <a:solidFill>
                  <a:schemeClr val="tx1"/>
                </a:solidFill>
                <a:effectLst/>
                <a:latin typeface="+mn-lt"/>
                <a:ea typeface="+mn-ea"/>
                <a:cs typeface="+mn-cs"/>
                <a:hlinkClick r:id="rId7"/>
              </a:rPr>
              <a:t>Mental Health Tribunal</a:t>
            </a:r>
            <a:r>
              <a:rPr lang="en-US" sz="1200" b="0" i="0" kern="1200" dirty="0">
                <a:solidFill>
                  <a:schemeClr val="tx1"/>
                </a:solidFill>
                <a:effectLst/>
                <a:latin typeface="+mn-lt"/>
                <a:ea typeface="+mn-ea"/>
                <a:cs typeface="+mn-cs"/>
              </a:rPr>
              <a:t> if this is refused</a:t>
            </a:r>
          </a:p>
          <a:p>
            <a:pPr rtl="0"/>
            <a:r>
              <a:rPr lang="en-US" sz="1200" b="0" i="0" kern="1200" dirty="0">
                <a:solidFill>
                  <a:schemeClr val="tx1"/>
                </a:solidFill>
                <a:effectLst/>
                <a:latin typeface="+mn-lt"/>
                <a:ea typeface="+mn-ea"/>
                <a:cs typeface="+mn-cs"/>
              </a:rPr>
              <a:t>ask for an independent advocate to give you support</a:t>
            </a:r>
          </a:p>
          <a:p>
            <a:pPr rtl="0"/>
            <a:r>
              <a:rPr lang="en-US" sz="1200" b="0" i="0" kern="1200" dirty="0">
                <a:solidFill>
                  <a:schemeClr val="tx1"/>
                </a:solidFill>
                <a:effectLst/>
                <a:latin typeface="+mn-lt"/>
                <a:ea typeface="+mn-ea"/>
                <a:cs typeface="+mn-cs"/>
              </a:rPr>
              <a:t>be consulted and/or given information about you if you are sectioned</a:t>
            </a:r>
          </a:p>
          <a:p>
            <a:pPr rtl="0"/>
            <a:r>
              <a:rPr lang="en-US" sz="1200" b="0" i="0" kern="1200" dirty="0">
                <a:solidFill>
                  <a:schemeClr val="tx1"/>
                </a:solidFill>
                <a:effectLst/>
                <a:latin typeface="+mn-lt"/>
                <a:ea typeface="+mn-ea"/>
                <a:cs typeface="+mn-cs"/>
              </a:rPr>
              <a:t>appoint someone else to be your nearest relative.</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43</a:t>
            </a:fld>
            <a:endParaRPr lang="en-US"/>
          </a:p>
        </p:txBody>
      </p:sp>
    </p:spTree>
    <p:extLst>
      <p:ext uri="{BB962C8B-B14F-4D97-AF65-F5344CB8AC3E}">
        <p14:creationId xmlns:p14="http://schemas.microsoft.com/office/powerpoint/2010/main" val="2637749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sng" kern="1200" dirty="0">
                <a:solidFill>
                  <a:schemeClr val="tx1"/>
                </a:solidFill>
                <a:effectLst/>
                <a:latin typeface="+mn-lt"/>
                <a:ea typeface="+mn-ea"/>
                <a:cs typeface="+mn-cs"/>
              </a:rPr>
              <a:t>Welsh:</a:t>
            </a:r>
          </a:p>
          <a:p>
            <a:pPr rtl="0"/>
            <a:r>
              <a:rPr lang="cy" sz="1200" b="0" i="0" u="none" strike="noStrike" cap="none" baseline="0" dirty="0">
                <a:solidFill>
                  <a:srgbClr val="000000"/>
                </a:solidFill>
                <a:effectLst/>
                <a:uFillTx/>
                <a:latin typeface="+mn-lt"/>
              </a:rPr>
              <a:t>Rhaid iddynt gynnal adolygiad os:</a:t>
            </a:r>
          </a:p>
          <a:p>
            <a:pPr rtl="0"/>
            <a:r>
              <a:rPr lang="cy" b="0" i="0" u="none" strike="noStrike" cap="none" baseline="0" dirty="0">
                <a:effectLst/>
                <a:uFillTx/>
              </a:rPr>
              <a:t>mae eich </a:t>
            </a:r>
            <a:r>
              <a:rPr lang="cy" sz="1200" b="0" i="0" u="sng" strike="noStrike" cap="none" baseline="0" dirty="0">
                <a:solidFill>
                  <a:srgbClr val="000000"/>
                </a:solidFill>
                <a:effectLst/>
                <a:uFill>
                  <a:solidFill>
                    <a:srgbClr val="000000"/>
                  </a:solidFill>
                </a:uFill>
                <a:latin typeface="+mn-lt"/>
                <a:hlinkClick r:id="rId3" history="0"/>
              </a:rPr>
              <a:t>clinigydd cyfrifol</a:t>
            </a:r>
            <a:r>
              <a:rPr lang="cy" sz="1200" b="0" i="0" u="none" strike="noStrike" cap="none" baseline="0" dirty="0">
                <a:solidFill>
                  <a:srgbClr val="000000"/>
                </a:solidFill>
                <a:effectLst/>
                <a:uFillTx/>
                <a:latin typeface="+mn-lt"/>
              </a:rPr>
              <a:t> yn anfon adroddiad yn adnewyddu eich secsiwn cadw neu CTO, hyd yn oed os nad ydych wedi herio'r adnewyddiad. Rhaid iddynt ystyried a ddylech gael eich rhyddhau beth bynnag.</a:t>
            </a:r>
          </a:p>
          <a:p>
            <a:pPr rtl="0"/>
            <a:r>
              <a:rPr lang="cy" sz="1200" b="0" i="0" u="none" strike="noStrike" cap="none" baseline="0" dirty="0">
                <a:solidFill>
                  <a:srgbClr val="000000"/>
                </a:solidFill>
                <a:effectLst/>
                <a:uFillTx/>
                <a:latin typeface="+mn-lt"/>
              </a:rPr>
              <a:t>Dylent ystyried cynnal adolygiad os:</a:t>
            </a:r>
          </a:p>
          <a:p>
            <a:pPr rtl="0"/>
            <a:r>
              <a:rPr lang="cy" sz="1200" b="0" i="0" u="none" strike="noStrike" cap="none" baseline="0" dirty="0">
                <a:solidFill>
                  <a:srgbClr val="000000"/>
                </a:solidFill>
                <a:effectLst/>
                <a:uFillTx/>
                <a:latin typeface="+mn-lt"/>
              </a:rPr>
              <a:t>rydych chi'n gofyn am un. Os ydych o dan secsiwn cadw, gwarcheidiaeth, neu CTO, gallwch</a:t>
            </a:r>
            <a:r>
              <a:rPr lang="cy" sz="1200" b="0" i="0" u="sng" strike="noStrike" cap="none" baseline="0" dirty="0">
                <a:solidFill>
                  <a:srgbClr val="000000"/>
                </a:solidFill>
                <a:effectLst/>
                <a:uFill>
                  <a:solidFill>
                    <a:srgbClr val="000000"/>
                  </a:solidFill>
                </a:uFill>
                <a:latin typeface="+mn-lt"/>
                <a:hlinkClick r:id="rId4" history="0"/>
              </a:rPr>
              <a:t> ofyn i'r rheolwyr eich rhyddhau</a:t>
            </a:r>
            <a:r>
              <a:rPr lang="cy" sz="1200" b="0" i="0" u="none" strike="noStrike" cap="none" baseline="0" dirty="0">
                <a:solidFill>
                  <a:srgbClr val="000000"/>
                </a:solidFill>
                <a:effectLst/>
                <a:uFillTx/>
                <a:latin typeface="+mn-lt"/>
              </a:rPr>
              <a:t>.</a:t>
            </a:r>
          </a:p>
          <a:p>
            <a:pPr rtl="0"/>
            <a:r>
              <a:rPr lang="cy" sz="1200" b="0" i="0" u="none" strike="noStrike" cap="none" baseline="0" dirty="0">
                <a:solidFill>
                  <a:srgbClr val="000000"/>
                </a:solidFill>
                <a:effectLst/>
                <a:uFillTx/>
                <a:latin typeface="+mn-lt"/>
              </a:rPr>
              <a:t>mae eich clinigydd â chyfrifoldeb wedi gwneud adroddiad iddynt. Gelwir hyn yn '</a:t>
            </a:r>
            <a:r>
              <a:rPr lang="cy" sz="1200" b="0" i="0" u="sng" strike="noStrike" cap="none" baseline="0" dirty="0">
                <a:solidFill>
                  <a:srgbClr val="000000"/>
                </a:solidFill>
                <a:effectLst/>
                <a:uFill>
                  <a:solidFill>
                    <a:srgbClr val="000000"/>
                  </a:solidFill>
                </a:uFill>
                <a:latin typeface="+mn-lt"/>
                <a:hlinkClick r:id="rId5" history="0"/>
              </a:rPr>
              <a:t>adroddiad gwahardd</a:t>
            </a:r>
            <a:r>
              <a:rPr lang="cy" sz="1200" b="0" i="0" u="none" strike="noStrike" cap="none" baseline="0" dirty="0">
                <a:solidFill>
                  <a:srgbClr val="000000"/>
                </a:solidFill>
                <a:effectLst/>
                <a:uFillTx/>
                <a:latin typeface="+mn-lt"/>
              </a:rPr>
              <a:t>', ac mae'n rhwystro hawl eich perthynas agosaf i'ch rhyddhau. I gael rhagor o wybodaeth am hyn gweler ein tudalennau ar y </a:t>
            </a:r>
            <a:r>
              <a:rPr lang="cy" sz="1200" b="0" i="0" u="sng" strike="noStrike" cap="none" baseline="0" dirty="0">
                <a:solidFill>
                  <a:srgbClr val="000000"/>
                </a:solidFill>
                <a:effectLst/>
                <a:uFill>
                  <a:solidFill>
                    <a:srgbClr val="000000"/>
                  </a:solidFill>
                </a:uFill>
                <a:latin typeface="+mn-lt"/>
                <a:hlinkClick r:id="rId6" tooltip="Sectioning and guardianships" history="0"/>
              </a:rPr>
              <a:t>perthynas agosaf</a:t>
            </a:r>
            <a:r>
              <a:rPr lang="cy" sz="1200" b="0" i="0" u="none" strike="noStrike" cap="none" baseline="0" dirty="0">
                <a:solidFill>
                  <a:srgbClr val="000000"/>
                </a:solidFill>
                <a:effectLst/>
                <a:uFillTx/>
                <a:latin typeface="+mn-lt"/>
              </a:rPr>
              <a:t>.</a:t>
            </a:r>
          </a:p>
          <a:p>
            <a:pPr rtl="0"/>
            <a:r>
              <a:rPr lang="cy" sz="1200" b="0" i="0" u="none" strike="noStrike" cap="none" baseline="0" dirty="0">
                <a:solidFill>
                  <a:srgbClr val="000000"/>
                </a:solidFill>
                <a:effectLst/>
                <a:uFillTx/>
                <a:latin typeface="+mn-lt"/>
              </a:rPr>
              <a:t>mae eich secsiwn neu CTO yn dod i ben, ac nid yw eich clinigydd â chyfrifoldeb wedi cynnal adolygiad.</a:t>
            </a:r>
          </a:p>
          <a:p>
            <a:pPr rtl="0"/>
            <a:r>
              <a:rPr lang="cy" sz="1200" b="0" i="0" u="none" strike="noStrike" cap="none" baseline="0" dirty="0">
                <a:solidFill>
                  <a:srgbClr val="000000"/>
                </a:solidFill>
                <a:effectLst/>
                <a:uFillTx/>
                <a:latin typeface="+mn-lt"/>
              </a:rPr>
              <a:t>Ni all rheolwyr yr ysbyty eich rhyddhau os:</a:t>
            </a:r>
          </a:p>
          <a:p>
            <a:pPr rtl="0"/>
            <a:r>
              <a:rPr lang="cy" sz="1200" b="0" i="0" u="none" strike="noStrike" cap="none" baseline="0" dirty="0">
                <a:solidFill>
                  <a:srgbClr val="000000"/>
                </a:solidFill>
                <a:effectLst/>
                <a:uFillTx/>
                <a:latin typeface="+mn-lt"/>
              </a:rPr>
              <a:t>rydych wedi cael eich anfon i’r ysbyty gan lys o dan adrannau 35, 36, neu 38</a:t>
            </a:r>
          </a:p>
          <a:p>
            <a:pPr rtl="0"/>
            <a:r>
              <a:rPr lang="cy" sz="1200" b="0" i="0" u="none" strike="noStrike" cap="none" baseline="0" dirty="0">
                <a:solidFill>
                  <a:srgbClr val="000000"/>
                </a:solidFill>
                <a:effectLst/>
                <a:uFillTx/>
                <a:latin typeface="+mn-lt"/>
              </a:rPr>
              <a:t>yn cael eich cadw yn yr ysbyty o dan adran 5</a:t>
            </a:r>
          </a:p>
          <a:p>
            <a:pPr rtl="0"/>
            <a:r>
              <a:rPr lang="cy" sz="1200" b="0" i="0" u="none" strike="noStrike" cap="none" baseline="0" dirty="0">
                <a:solidFill>
                  <a:srgbClr val="000000"/>
                </a:solidFill>
                <a:effectLst/>
                <a:uFillTx/>
                <a:latin typeface="+mn-lt"/>
              </a:rPr>
              <a:t>mewn ysbyty neu fan diogel o dan adrannau 135 neu 136</a:t>
            </a:r>
          </a:p>
          <a:p>
            <a:pPr rtl="0"/>
            <a:r>
              <a:rPr lang="cy" sz="1200" b="0" i="0" u="none" strike="noStrike" cap="none" baseline="0" dirty="0">
                <a:solidFill>
                  <a:srgbClr val="000000"/>
                </a:solidFill>
                <a:effectLst/>
                <a:uFillTx/>
                <a:latin typeface="+mn-lt"/>
              </a:rPr>
              <a:t>Gallant eich rhyddhau yn </a:t>
            </a:r>
            <a:r>
              <a:rPr lang="cy" sz="1200" b="0" i="0" u="sng" strike="noStrike" cap="none" baseline="0" dirty="0">
                <a:solidFill>
                  <a:srgbClr val="000000"/>
                </a:solidFill>
                <a:effectLst/>
                <a:uFill>
                  <a:solidFill>
                    <a:srgbClr val="000000"/>
                  </a:solidFill>
                </a:uFill>
                <a:latin typeface="+mn-lt"/>
                <a:hlinkClick r:id="rId7" history="0"/>
              </a:rPr>
              <a:t>yr un ffordd â'ch clinigydd â chyfrifoldeb</a:t>
            </a:r>
            <a:r>
              <a:rPr lang="cy" sz="1200" b="0" i="0" u="none" strike="noStrike" cap="none" baseline="0" dirty="0">
                <a:solidFill>
                  <a:srgbClr val="000000"/>
                </a:solidFill>
                <a:effectLst/>
                <a:uFillTx/>
                <a:latin typeface="+mn-lt"/>
              </a:rPr>
              <a:t>.</a:t>
            </a:r>
          </a:p>
          <a:p>
            <a:pPr rtl="0"/>
            <a:r>
              <a:rPr lang="cy" sz="1200" b="0" i="0" u="none" strike="noStrike" cap="none" baseline="0" dirty="0">
                <a:solidFill>
                  <a:srgbClr val="000000"/>
                </a:solidFill>
                <a:effectLst/>
                <a:uFillTx/>
                <a:latin typeface="+mn-lt"/>
              </a:rPr>
              <a:t>Mae ganddynt hefyd ddyletswydd i ystyried materion penodol yn annibynnol ar y clinigydd â chyfrifoldeb a staff y ward, megis problemau a allai fod wedi codi yn ystod eich amser dan secsiwn.</a:t>
            </a:r>
          </a:p>
          <a:p>
            <a:pPr rtl="0"/>
            <a:r>
              <a:rPr lang="cy" sz="1200" b="0" i="0" u="none" strike="noStrike" cap="none" baseline="0" dirty="0">
                <a:solidFill>
                  <a:srgbClr val="000000"/>
                </a:solidFill>
                <a:effectLst/>
                <a:uFillTx/>
                <a:latin typeface="+mn-lt"/>
              </a:rPr>
              <a:t>Ond nid oes ganddynt y pŵer i:</a:t>
            </a:r>
          </a:p>
          <a:p>
            <a:pPr rtl="0"/>
            <a:r>
              <a:rPr lang="cy" sz="1200" b="0" i="0" u="none" strike="noStrike" cap="none" baseline="0" dirty="0">
                <a:solidFill>
                  <a:srgbClr val="000000"/>
                </a:solidFill>
                <a:effectLst/>
                <a:uFillTx/>
                <a:latin typeface="+mn-lt"/>
              </a:rPr>
              <a:t>eich rhyddhau i'r gymuned i CTO neu ryddhad amodol</a:t>
            </a:r>
          </a:p>
          <a:p>
            <a:pPr rtl="0"/>
            <a:r>
              <a:rPr lang="cy" sz="1200" b="0" i="0" u="none" strike="noStrike" cap="none" baseline="0" dirty="0">
                <a:solidFill>
                  <a:srgbClr val="000000"/>
                </a:solidFill>
                <a:effectLst/>
                <a:uFillTx/>
                <a:latin typeface="+mn-lt"/>
              </a:rPr>
              <a:t>rhoi seibiant o’r ysbyty i chi, neu ganiatâd i adael y ward a’r ysbyty am gyfnod byr, tra’ch bod yn dal i fod dan y secsiwn</a:t>
            </a:r>
          </a:p>
          <a:p>
            <a:pPr rtl="0"/>
            <a:r>
              <a:rPr lang="cy" sz="1200" b="0" i="0" u="none" strike="noStrike" cap="none" baseline="0" dirty="0">
                <a:solidFill>
                  <a:srgbClr val="000000"/>
                </a:solidFill>
                <a:effectLst/>
                <a:uFillTx/>
                <a:latin typeface="+mn-lt"/>
              </a:rPr>
              <a:t>Dim ond eich clinigydd cyfrifol fyddai'n gallu gwneud y pethau hyn.</a:t>
            </a:r>
          </a:p>
          <a:p>
            <a:r>
              <a:rPr lang="cy" sz="1200" b="0" i="0" u="none" strike="noStrike" cap="none" baseline="0" dirty="0">
                <a:solidFill>
                  <a:srgbClr val="000000"/>
                </a:solidFill>
                <a:effectLst/>
                <a:uFillTx/>
                <a:latin typeface="+mn-lt"/>
              </a:rPr>
              <a:t>Os ydych ar secsiwn</a:t>
            </a:r>
          </a:p>
          <a:p>
            <a:pPr rtl="0"/>
            <a:r>
              <a:rPr lang="cy" sz="1200" b="0" i="0" u="none" strike="noStrike" cap="none" baseline="0" dirty="0">
                <a:solidFill>
                  <a:srgbClr val="000000"/>
                </a:solidFill>
                <a:effectLst/>
                <a:uFillTx/>
                <a:latin typeface="+mn-lt"/>
              </a:rPr>
              <a:t>Gallant eich rhyddhau os nad yw’r rhesymau dros eich secsiynu bellach yn berthnasol, a dylent ystyried:</a:t>
            </a:r>
          </a:p>
          <a:p>
            <a:pPr rtl="0"/>
            <a:r>
              <a:rPr lang="cy" sz="1200" b="0" i="0" u="none" strike="noStrike" cap="none" baseline="0" dirty="0">
                <a:solidFill>
                  <a:srgbClr val="000000"/>
                </a:solidFill>
                <a:effectLst/>
                <a:uFillTx/>
                <a:latin typeface="+mn-lt"/>
              </a:rPr>
              <a:t>a oes gennych broblem iechyd meddwl o hyd</a:t>
            </a:r>
          </a:p>
          <a:p>
            <a:pPr rtl="0"/>
            <a:r>
              <a:rPr lang="cy" sz="1200" b="0" i="0" u="none" strike="noStrike" cap="none" baseline="0" dirty="0">
                <a:solidFill>
                  <a:srgbClr val="000000"/>
                </a:solidFill>
                <a:effectLst/>
                <a:uFillTx/>
                <a:latin typeface="+mn-lt"/>
              </a:rPr>
              <a:t>rydych dal angen asesiad a thriniaeth neu driniaeth yn yr ysbyty</a:t>
            </a:r>
          </a:p>
          <a:p>
            <a:pPr rtl="0"/>
            <a:r>
              <a:rPr lang="cy" sz="1200" b="0" i="0" u="none" strike="noStrike" cap="none" baseline="0" dirty="0">
                <a:solidFill>
                  <a:srgbClr val="000000"/>
                </a:solidFill>
                <a:effectLst/>
                <a:uFillTx/>
                <a:latin typeface="+mn-lt"/>
              </a:rPr>
              <a:t>byddai eich iechyd mewn perygl, neu byddai eich diogelwch chi neu rywun arall mewn perygl petaech yn cael eich rhyddhau o’ch secsiwn a/neu’n gadael yr ysbyty</a:t>
            </a:r>
          </a:p>
          <a:p>
            <a:pPr rtl="0"/>
            <a:r>
              <a:rPr lang="cy" sz="1200" b="0" i="0" u="none" strike="noStrike" cap="none" baseline="0" dirty="0">
                <a:solidFill>
                  <a:srgbClr val="000000"/>
                </a:solidFill>
                <a:effectLst/>
                <a:uFillTx/>
                <a:latin typeface="+mn-lt"/>
              </a:rPr>
              <a:t>a oes gennych chi opsiynau eraill, fel a allwch chi gael eich trin am eich problem iechyd meddwl yn y gymuned, a bydd </a:t>
            </a:r>
            <a:r>
              <a:rPr lang="cy" sz="1200" b="0" i="0" u="sng" strike="noStrike" cap="none" baseline="0" dirty="0">
                <a:solidFill>
                  <a:srgbClr val="000000"/>
                </a:solidFill>
                <a:effectLst/>
                <a:uFill>
                  <a:solidFill>
                    <a:srgbClr val="000000"/>
                  </a:solidFill>
                </a:uFill>
                <a:latin typeface="+mn-lt"/>
                <a:hlinkClick r:id="rId8" history="0"/>
              </a:rPr>
              <a:t>triniaeth briodol</a:t>
            </a:r>
            <a:r>
              <a:rPr lang="cy" sz="1200" b="0" i="0" u="sng" strike="noStrike" cap="none" baseline="0" dirty="0">
                <a:solidFill>
                  <a:srgbClr val="000000"/>
                </a:solidFill>
                <a:effectLst/>
                <a:uFill>
                  <a:solidFill>
                    <a:srgbClr val="000000"/>
                  </a:solidFill>
                </a:uFill>
                <a:latin typeface="+mn-lt"/>
              </a:rPr>
              <a:t> </a:t>
            </a:r>
            <a:r>
              <a:rPr lang="cy" sz="1200" b="0" i="0" u="none" strike="noStrike" cap="none" baseline="0" dirty="0">
                <a:solidFill>
                  <a:srgbClr val="000000"/>
                </a:solidFill>
                <a:effectLst/>
                <a:uFillTx/>
                <a:latin typeface="+mn-lt"/>
              </a:rPr>
              <a:t>yn dal ar gael i chi</a:t>
            </a:r>
          </a:p>
          <a:p>
            <a:pPr rtl="0"/>
            <a:r>
              <a:rPr lang="cy" sz="1200" b="0" i="0" u="none" strike="noStrike" cap="none" baseline="0" dirty="0">
                <a:solidFill>
                  <a:srgbClr val="000000"/>
                </a:solidFill>
                <a:effectLst/>
                <a:uFillTx/>
                <a:latin typeface="+mn-lt"/>
              </a:rPr>
              <a:t>Maent yn debygol o edrych ar adroddiadau gan eich:</a:t>
            </a:r>
          </a:p>
          <a:p>
            <a:pPr rtl="0"/>
            <a:r>
              <a:rPr lang="cy" sz="1200" b="0" i="0" u="none" strike="noStrike" cap="none" baseline="0" dirty="0">
                <a:solidFill>
                  <a:srgbClr val="000000"/>
                </a:solidFill>
                <a:effectLst/>
                <a:uFillTx/>
                <a:latin typeface="+mn-lt"/>
              </a:rPr>
              <a:t>clinigydd cyfrifol</a:t>
            </a:r>
          </a:p>
          <a:p>
            <a:pPr rtl="0"/>
            <a:r>
              <a:rPr lang="cy" sz="1200" b="0" i="0" u="sng" strike="noStrike" cap="none" baseline="0" dirty="0">
                <a:solidFill>
                  <a:srgbClr val="000000"/>
                </a:solidFill>
                <a:effectLst/>
                <a:uFill>
                  <a:solidFill>
                    <a:srgbClr val="000000"/>
                  </a:solidFill>
                </a:uFill>
                <a:latin typeface="+mn-lt"/>
                <a:hlinkClick r:id="rId9" history="0"/>
              </a:rPr>
              <a:t>cydlynydd gofal</a:t>
            </a:r>
          </a:p>
          <a:p>
            <a:pPr rtl="0"/>
            <a:r>
              <a:rPr lang="cy" sz="1200" b="0" i="0" u="none" strike="noStrike" cap="none" baseline="0" dirty="0">
                <a:solidFill>
                  <a:srgbClr val="000000"/>
                </a:solidFill>
                <a:effectLst/>
                <a:uFillTx/>
                <a:latin typeface="+mn-lt"/>
              </a:rPr>
              <a:t>nyrs a enwir</a:t>
            </a:r>
          </a:p>
          <a:p>
            <a:pPr rtl="0"/>
            <a:r>
              <a:rPr lang="cy" sz="1200" b="0" i="0" u="none" strike="noStrike" cap="none" baseline="0" dirty="0">
                <a:solidFill>
                  <a:srgbClr val="000000"/>
                </a:solidFill>
                <a:effectLst/>
                <a:uFillTx/>
                <a:latin typeface="+mn-lt"/>
              </a:rPr>
              <a:t>gweithwyr gofal iechyd proffesiynol eraill sy'n ymwneud â'ch gofal</a:t>
            </a:r>
          </a:p>
          <a:p>
            <a:pPr rtl="0"/>
            <a:r>
              <a:rPr lang="cy" sz="1200" b="0" i="0" u="none" strike="noStrike" cap="none" baseline="0" dirty="0">
                <a:solidFill>
                  <a:srgbClr val="000000"/>
                </a:solidFill>
                <a:effectLst/>
                <a:uFillTx/>
                <a:latin typeface="+mn-lt"/>
              </a:rPr>
              <a:t>Mae hyn oherwydd y bydd angen i reolwyr edrych ar eich hanes gofal a thriniaeth yn y gorffennol a manylion unrhyw gynlluniau ar gyfer y dyfodol. Bydd hyn yn cynnwys eich cynllun gofal o dan y </a:t>
            </a:r>
            <a:r>
              <a:rPr lang="cy" sz="1200" b="0" i="0" u="sng" strike="noStrike" cap="none" baseline="0" dirty="0">
                <a:solidFill>
                  <a:srgbClr val="000000"/>
                </a:solidFill>
                <a:effectLst/>
                <a:uFill>
                  <a:solidFill>
                    <a:srgbClr val="000000"/>
                  </a:solidFill>
                </a:uFill>
                <a:latin typeface="+mn-lt"/>
                <a:hlinkClick r:id="rId10" history="0"/>
              </a:rPr>
              <a:t>Dull Cynllun Gofal </a:t>
            </a:r>
            <a:r>
              <a:rPr lang="cy" sz="1200" b="0" i="0" u="none" strike="noStrike" cap="none" baseline="0" dirty="0">
                <a:solidFill>
                  <a:srgbClr val="000000"/>
                </a:solidFill>
                <a:effectLst/>
                <a:uFillTx/>
                <a:latin typeface="+mn-lt"/>
              </a:rPr>
              <a:t>neu</a:t>
            </a:r>
            <a:r>
              <a:rPr lang="cy" sz="1200" b="0" i="0" u="sng" strike="noStrike" cap="none" baseline="0" dirty="0">
                <a:solidFill>
                  <a:srgbClr val="000000"/>
                </a:solidFill>
                <a:effectLst/>
                <a:uFill>
                  <a:solidFill>
                    <a:srgbClr val="000000"/>
                  </a:solidFill>
                </a:uFill>
                <a:latin typeface="+mn-lt"/>
                <a:hlinkClick r:id="rId11" history="0"/>
              </a:rPr>
              <a:t> Gynllun Gofal a Thriniaeth</a:t>
            </a:r>
            <a:r>
              <a:rPr lang="cy" sz="1200" b="0" i="0" u="none" strike="noStrike" cap="none" baseline="0" dirty="0">
                <a:solidFill>
                  <a:srgbClr val="000000"/>
                </a:solidFill>
                <a:effectLst/>
                <a:uFillTx/>
                <a:latin typeface="+mn-lt"/>
              </a:rPr>
              <a:t>, os oes gennych chi un.</a:t>
            </a:r>
          </a:p>
          <a:p>
            <a:pPr rtl="0"/>
            <a:r>
              <a:rPr lang="cy" sz="1200" b="0" i="0" u="none" strike="noStrike" cap="none" baseline="0" dirty="0">
                <a:solidFill>
                  <a:srgbClr val="000000"/>
                </a:solidFill>
                <a:effectLst/>
                <a:uFillTx/>
                <a:latin typeface="+mn-lt"/>
              </a:rPr>
              <a:t>Byddant yn canolbwyntio'n arbennig ar unrhyw asesiad risg diweddar neu gynllun rheoli risg, ac unrhyw wybodaeth eich bod wedi hunan-niweidio yn y gorffennol neu wedi defnyddio trais yn erbyn unrhyw un arall.</a:t>
            </a:r>
          </a:p>
          <a:p>
            <a:pPr rtl="0"/>
            <a:r>
              <a:rPr lang="cy" sz="1200" b="0" i="0" u="none" strike="noStrike" cap="none" baseline="0" dirty="0">
                <a:solidFill>
                  <a:srgbClr val="000000"/>
                </a:solidFill>
                <a:effectLst/>
                <a:uFillTx/>
                <a:latin typeface="+mn-lt"/>
              </a:rPr>
              <a:t>Dylech allu gweld yr adroddiadau, oni bai bod y rheolwyr yn meddwl bod hyn yn debygol o achosi niwed difrifol i'ch iechyd corfforol neu feddyliol neu i rywun arall. Os mai dyna yw eu penderfyniad, bydd angen iddynt roi rhesymau.</a:t>
            </a:r>
          </a:p>
          <a:p>
            <a:pPr rtl="0"/>
            <a:r>
              <a:rPr lang="cy" sz="1200" b="0" i="0" u="none" strike="noStrike" cap="none" baseline="0" dirty="0">
                <a:solidFill>
                  <a:srgbClr val="000000"/>
                </a:solidFill>
                <a:effectLst/>
                <a:uFillTx/>
                <a:latin typeface="+mn-lt"/>
              </a:rPr>
              <a:t>Pobl eraill a allai gael copi o’r adroddiadau yw eich:</a:t>
            </a:r>
          </a:p>
          <a:p>
            <a:pPr rtl="0"/>
            <a:r>
              <a:rPr lang="cy" sz="1200" b="0" i="0" u="none" strike="noStrike" cap="none" baseline="0" dirty="0">
                <a:solidFill>
                  <a:srgbClr val="000000"/>
                </a:solidFill>
                <a:effectLst/>
                <a:uFillTx/>
                <a:latin typeface="+mn-lt"/>
              </a:rPr>
              <a:t>cynrychiolydd cyfreithiol neu gynrychiolydd arall – fel eich </a:t>
            </a:r>
            <a:r>
              <a:rPr lang="cy" sz="1200" b="0" i="0" u="sng" strike="noStrike" cap="none" baseline="0" dirty="0">
                <a:solidFill>
                  <a:srgbClr val="000000"/>
                </a:solidFill>
                <a:effectLst/>
                <a:uFill>
                  <a:solidFill>
                    <a:srgbClr val="000000"/>
                  </a:solidFill>
                </a:uFill>
                <a:latin typeface="+mn-lt"/>
                <a:hlinkClick r:id="rId12" history="0"/>
              </a:rPr>
              <a:t>atwrnai</a:t>
            </a:r>
            <a:r>
              <a:rPr lang="cy" sz="1200" b="0" i="0" u="none" strike="noStrike" cap="none" baseline="0" dirty="0">
                <a:solidFill>
                  <a:srgbClr val="000000"/>
                </a:solidFill>
                <a:effectLst/>
                <a:uFillTx/>
                <a:latin typeface="+mn-lt"/>
              </a:rPr>
              <a:t> neu</a:t>
            </a:r>
            <a:r>
              <a:rPr lang="cy" sz="1200" b="0" i="0" u="sng" strike="noStrike" cap="none" baseline="0" dirty="0">
                <a:solidFill>
                  <a:srgbClr val="000000"/>
                </a:solidFill>
                <a:effectLst/>
                <a:uFill>
                  <a:solidFill>
                    <a:srgbClr val="000000"/>
                  </a:solidFill>
                </a:uFill>
                <a:latin typeface="+mn-lt"/>
                <a:hlinkClick r:id="rId13" history="0"/>
              </a:rPr>
              <a:t> ddirprwy</a:t>
            </a:r>
          </a:p>
          <a:p>
            <a:pPr rtl="0"/>
            <a:r>
              <a:rPr lang="cy" sz="1200" b="0" i="0" u="sng" strike="noStrike" cap="none" baseline="0" dirty="0">
                <a:solidFill>
                  <a:srgbClr val="000000"/>
                </a:solidFill>
                <a:effectLst/>
                <a:uFill>
                  <a:solidFill>
                    <a:srgbClr val="000000"/>
                  </a:solidFill>
                </a:uFill>
                <a:latin typeface="+mn-lt"/>
                <a:hlinkClick r:id="rId14" history="0"/>
              </a:rPr>
              <a:t>IMHA</a:t>
            </a:r>
          </a:p>
          <a:p>
            <a:pPr rtl="0"/>
            <a:r>
              <a:rPr lang="cy" sz="1200" b="0" i="0" u="sng" strike="noStrike" cap="none" baseline="0" dirty="0">
                <a:solidFill>
                  <a:srgbClr val="000000"/>
                </a:solidFill>
                <a:effectLst/>
                <a:uFill>
                  <a:solidFill>
                    <a:srgbClr val="000000"/>
                  </a:solidFill>
                </a:uFill>
                <a:latin typeface="+mn-lt"/>
                <a:hlinkClick r:id="rId15" history="0"/>
              </a:rPr>
              <a:t>perthynas agosaf </a:t>
            </a:r>
            <a:r>
              <a:rPr lang="cy" sz="1200" b="0" i="0" u="none" strike="noStrike" cap="none" baseline="0" dirty="0">
                <a:solidFill>
                  <a:srgbClr val="000000"/>
                </a:solidFill>
                <a:effectLst/>
                <a:uFillTx/>
                <a:latin typeface="+mn-lt"/>
              </a:rPr>
              <a:t>(os ydych yn cytuno)</a:t>
            </a:r>
          </a:p>
          <a:p>
            <a:pPr rtl="0"/>
            <a:r>
              <a:rPr lang="cy" sz="1200" b="0" i="0" u="none" strike="noStrike" cap="none" baseline="0" dirty="0">
                <a:solidFill>
                  <a:srgbClr val="000000"/>
                </a:solidFill>
                <a:effectLst/>
                <a:uFillTx/>
                <a:latin typeface="+mn-lt"/>
              </a:rPr>
              <a:t>gofalwr (os ydych yn cytuno)</a:t>
            </a:r>
          </a:p>
          <a:p>
            <a:pPr rtl="0"/>
            <a:r>
              <a:rPr lang="cy" sz="1200" b="0" i="0" u="none" strike="noStrike" cap="none" baseline="0" dirty="0">
                <a:solidFill>
                  <a:srgbClr val="000000"/>
                </a:solidFill>
                <a:effectLst/>
                <a:uFillTx/>
                <a:latin typeface="+mn-lt"/>
              </a:rPr>
              <a:t>Mae’n rhaid i’r rheolwyr ystyried y ffactorau hyn wrth wneud penderfyniad ynghylch a ddylid eich rhyddhau, ond mae ganddynt ddisgresiwn i’ch rhyddhau beth bynnag os ydynt yn teimlo y byddai eich amgylchiadau unigol yn cyfiawnhau hynny. Dylent ystyried yr opsiwn lleiaf rhwystrol i chi gael triniaeth a'r ffordd orau o wneud y mwyaf o'ch annibyniaeth.</a:t>
            </a:r>
          </a:p>
          <a:p>
            <a:pPr rtl="0"/>
            <a:endParaRPr lang="en-US" sz="1200" b="1" i="0" u="sng" kern="1200" dirty="0">
              <a:solidFill>
                <a:schemeClr val="tx1"/>
              </a:solidFill>
              <a:effectLst/>
              <a:latin typeface="+mn-lt"/>
              <a:ea typeface="+mn-ea"/>
              <a:cs typeface="+mn-cs"/>
            </a:endParaRPr>
          </a:p>
          <a:p>
            <a:pPr rtl="0"/>
            <a:r>
              <a:rPr lang="en-US" sz="1200" b="1" i="0" u="sng" kern="1200" dirty="0">
                <a:solidFill>
                  <a:schemeClr val="tx1"/>
                </a:solidFill>
                <a:effectLst/>
                <a:latin typeface="+mn-lt"/>
                <a:ea typeface="+mn-ea"/>
                <a:cs typeface="+mn-cs"/>
              </a:rPr>
              <a:t>English:</a:t>
            </a:r>
          </a:p>
          <a:p>
            <a:pPr rtl="0"/>
            <a:r>
              <a:rPr lang="en-US" sz="1200" b="0" i="0" kern="1200" dirty="0">
                <a:solidFill>
                  <a:schemeClr val="tx1"/>
                </a:solidFill>
                <a:effectLst/>
                <a:latin typeface="+mn-lt"/>
                <a:ea typeface="+mn-ea"/>
                <a:cs typeface="+mn-cs"/>
              </a:rPr>
              <a:t>They must hold a review if:</a:t>
            </a:r>
          </a:p>
          <a:p>
            <a:pPr rtl="0"/>
            <a:r>
              <a:rPr lang="en-US" sz="1200" b="0" i="0" kern="1200" dirty="0">
                <a:solidFill>
                  <a:schemeClr val="tx1"/>
                </a:solidFill>
                <a:effectLst/>
                <a:latin typeface="+mn-lt"/>
                <a:ea typeface="+mn-ea"/>
                <a:cs typeface="+mn-cs"/>
              </a:rPr>
              <a:t>your </a:t>
            </a:r>
            <a:r>
              <a:rPr lang="en-US" sz="1200" b="0" i="0" u="sng" kern="1200" dirty="0">
                <a:solidFill>
                  <a:schemeClr val="tx1"/>
                </a:solidFill>
                <a:effectLst/>
                <a:latin typeface="+mn-lt"/>
                <a:ea typeface="+mn-ea"/>
                <a:cs typeface="+mn-cs"/>
                <a:hlinkClick r:id="rId3"/>
              </a:rPr>
              <a:t>responsible clinician</a:t>
            </a:r>
            <a:r>
              <a:rPr lang="en-US" sz="1200" b="0" i="0" kern="1200" dirty="0">
                <a:solidFill>
                  <a:schemeClr val="tx1"/>
                </a:solidFill>
                <a:effectLst/>
                <a:latin typeface="+mn-lt"/>
                <a:ea typeface="+mn-ea"/>
                <a:cs typeface="+mn-cs"/>
              </a:rPr>
              <a:t> sends them a report renewing your detention section or CTO, even if you have not challenged the renewal. They must consider whether you should be discharged anyway.</a:t>
            </a:r>
          </a:p>
          <a:p>
            <a:pPr rtl="0"/>
            <a:r>
              <a:rPr lang="en-US" sz="1200" b="0" i="0" kern="1200" dirty="0">
                <a:solidFill>
                  <a:schemeClr val="tx1"/>
                </a:solidFill>
                <a:effectLst/>
                <a:latin typeface="+mn-lt"/>
                <a:ea typeface="+mn-ea"/>
                <a:cs typeface="+mn-cs"/>
              </a:rPr>
              <a:t>They should consider holding a review if:</a:t>
            </a:r>
          </a:p>
          <a:p>
            <a:pPr rtl="0"/>
            <a:r>
              <a:rPr lang="en-US" sz="1200" b="0" i="0" kern="1200" dirty="0">
                <a:solidFill>
                  <a:schemeClr val="tx1"/>
                </a:solidFill>
                <a:effectLst/>
                <a:latin typeface="+mn-lt"/>
                <a:ea typeface="+mn-ea"/>
                <a:cs typeface="+mn-cs"/>
              </a:rPr>
              <a:t>you request one. If you are under a detention section, guardianship, or a CTO, you can </a:t>
            </a:r>
            <a:r>
              <a:rPr lang="en-US" sz="1200" b="0" i="0" u="sng" kern="1200" dirty="0">
                <a:solidFill>
                  <a:schemeClr val="tx1"/>
                </a:solidFill>
                <a:effectLst/>
                <a:latin typeface="+mn-lt"/>
                <a:ea typeface="+mn-ea"/>
                <a:cs typeface="+mn-cs"/>
                <a:hlinkClick r:id="rId4"/>
              </a:rPr>
              <a:t>ask the managers to discharge you</a:t>
            </a:r>
            <a:r>
              <a:rPr lang="en-US" sz="1200" b="0" i="0" kern="1200" dirty="0">
                <a:solidFill>
                  <a:schemeClr val="tx1"/>
                </a:solidFill>
                <a:effectLst/>
                <a:latin typeface="+mn-lt"/>
                <a:ea typeface="+mn-ea"/>
                <a:cs typeface="+mn-cs"/>
              </a:rPr>
              <a:t>.</a:t>
            </a:r>
          </a:p>
          <a:p>
            <a:pPr rtl="0"/>
            <a:r>
              <a:rPr lang="en-US" sz="1200" b="0" i="0" kern="1200" dirty="0">
                <a:solidFill>
                  <a:schemeClr val="tx1"/>
                </a:solidFill>
                <a:effectLst/>
                <a:latin typeface="+mn-lt"/>
                <a:ea typeface="+mn-ea"/>
                <a:cs typeface="+mn-cs"/>
              </a:rPr>
              <a:t>your responsible clinician has made a report to them. This is called a '</a:t>
            </a:r>
            <a:r>
              <a:rPr lang="en-US" sz="1200" b="0" i="0" u="sng" kern="1200" dirty="0">
                <a:solidFill>
                  <a:schemeClr val="tx1"/>
                </a:solidFill>
                <a:effectLst/>
                <a:latin typeface="+mn-lt"/>
                <a:ea typeface="+mn-ea"/>
                <a:cs typeface="+mn-cs"/>
                <a:hlinkClick r:id="rId5"/>
              </a:rPr>
              <a:t>barring report</a:t>
            </a:r>
            <a:r>
              <a:rPr lang="en-US" sz="1200" b="0" i="0" kern="1200" dirty="0">
                <a:solidFill>
                  <a:schemeClr val="tx1"/>
                </a:solidFill>
                <a:effectLst/>
                <a:latin typeface="+mn-lt"/>
                <a:ea typeface="+mn-ea"/>
                <a:cs typeface="+mn-cs"/>
              </a:rPr>
              <a:t>', and it blocks your nearest relative's right to discharge you. For more information on this see our pages on the </a:t>
            </a:r>
            <a:r>
              <a:rPr lang="en-US" sz="1200" b="0" i="0" u="sng" kern="1200" dirty="0">
                <a:solidFill>
                  <a:schemeClr val="tx1"/>
                </a:solidFill>
                <a:effectLst/>
                <a:latin typeface="+mn-lt"/>
                <a:ea typeface="+mn-ea"/>
                <a:cs typeface="+mn-cs"/>
                <a:hlinkClick r:id="rId6" tooltip="Sectioning and guardianships"/>
              </a:rPr>
              <a:t>nearest relative</a:t>
            </a:r>
            <a:r>
              <a:rPr lang="en-US" sz="1200" b="0" i="0" kern="1200" dirty="0">
                <a:solidFill>
                  <a:schemeClr val="tx1"/>
                </a:solidFill>
                <a:effectLst/>
                <a:latin typeface="+mn-lt"/>
                <a:ea typeface="+mn-ea"/>
                <a:cs typeface="+mn-cs"/>
              </a:rPr>
              <a:t>.</a:t>
            </a:r>
          </a:p>
          <a:p>
            <a:pPr rtl="0"/>
            <a:r>
              <a:rPr lang="en-US" sz="1200" b="0" i="0" kern="1200" dirty="0">
                <a:solidFill>
                  <a:schemeClr val="tx1"/>
                </a:solidFill>
                <a:effectLst/>
                <a:latin typeface="+mn-lt"/>
                <a:ea typeface="+mn-ea"/>
                <a:cs typeface="+mn-cs"/>
              </a:rPr>
              <a:t>your section or CTO is coming to an end, and your responsible clinician has not held a review.</a:t>
            </a:r>
          </a:p>
          <a:p>
            <a:pPr rtl="0"/>
            <a:r>
              <a:rPr lang="en-US" sz="1200" b="0" i="0" kern="1200" dirty="0">
                <a:solidFill>
                  <a:schemeClr val="tx1"/>
                </a:solidFill>
                <a:effectLst/>
                <a:latin typeface="+mn-lt"/>
                <a:ea typeface="+mn-ea"/>
                <a:cs typeface="+mn-cs"/>
              </a:rPr>
              <a:t>The hospital managers can't discharge you if you:</a:t>
            </a:r>
          </a:p>
          <a:p>
            <a:pPr rtl="0"/>
            <a:r>
              <a:rPr lang="en-US" sz="1200" b="0" i="0" kern="1200" dirty="0">
                <a:solidFill>
                  <a:schemeClr val="tx1"/>
                </a:solidFill>
                <a:effectLst/>
                <a:latin typeface="+mn-lt"/>
                <a:ea typeface="+mn-ea"/>
                <a:cs typeface="+mn-cs"/>
              </a:rPr>
              <a:t>have been sent to hospital by a court under sections 35, 36, or 38</a:t>
            </a:r>
          </a:p>
          <a:p>
            <a:pPr rtl="0"/>
            <a:r>
              <a:rPr lang="en-US" sz="1200" b="0" i="0" kern="1200" dirty="0">
                <a:solidFill>
                  <a:schemeClr val="tx1"/>
                </a:solidFill>
                <a:effectLst/>
                <a:latin typeface="+mn-lt"/>
                <a:ea typeface="+mn-ea"/>
                <a:cs typeface="+mn-cs"/>
              </a:rPr>
              <a:t>are being held in hospital under a section 5</a:t>
            </a:r>
          </a:p>
          <a:p>
            <a:pPr rtl="0"/>
            <a:r>
              <a:rPr lang="en-US" sz="1200" b="0" i="0" kern="1200" dirty="0">
                <a:solidFill>
                  <a:schemeClr val="tx1"/>
                </a:solidFill>
                <a:effectLst/>
                <a:latin typeface="+mn-lt"/>
                <a:ea typeface="+mn-ea"/>
                <a:cs typeface="+mn-cs"/>
              </a:rPr>
              <a:t>are in a hospital or place of safety under sections 135 or 136</a:t>
            </a:r>
          </a:p>
          <a:p>
            <a:pPr rtl="0"/>
            <a:r>
              <a:rPr lang="en-US" sz="1200" b="0" i="0" kern="1200" dirty="0">
                <a:solidFill>
                  <a:schemeClr val="tx1"/>
                </a:solidFill>
                <a:effectLst/>
                <a:latin typeface="+mn-lt"/>
                <a:ea typeface="+mn-ea"/>
                <a:cs typeface="+mn-cs"/>
              </a:rPr>
              <a:t>They can discharge you in the </a:t>
            </a:r>
            <a:r>
              <a:rPr lang="en-US" sz="1200" b="0" i="0" u="sng" kern="1200" dirty="0">
                <a:solidFill>
                  <a:schemeClr val="tx1"/>
                </a:solidFill>
                <a:effectLst/>
                <a:latin typeface="+mn-lt"/>
                <a:ea typeface="+mn-ea"/>
                <a:cs typeface="+mn-cs"/>
                <a:hlinkClick r:id="rId7"/>
              </a:rPr>
              <a:t>same way as your responsible clinician</a:t>
            </a:r>
            <a:r>
              <a:rPr lang="en-US" sz="1200" b="0" i="0" kern="1200" dirty="0">
                <a:solidFill>
                  <a:schemeClr val="tx1"/>
                </a:solidFill>
                <a:effectLst/>
                <a:latin typeface="+mn-lt"/>
                <a:ea typeface="+mn-ea"/>
                <a:cs typeface="+mn-cs"/>
              </a:rPr>
              <a:t>.</a:t>
            </a:r>
          </a:p>
          <a:p>
            <a:pPr rtl="0"/>
            <a:r>
              <a:rPr lang="en-US" sz="1200" b="0" i="0" kern="1200" dirty="0">
                <a:solidFill>
                  <a:schemeClr val="tx1"/>
                </a:solidFill>
                <a:effectLst/>
                <a:latin typeface="+mn-lt"/>
                <a:ea typeface="+mn-ea"/>
                <a:cs typeface="+mn-cs"/>
              </a:rPr>
              <a:t>They also have a duty to consider certain matters independently of the responsible clinician and ward staff, such as problems that may have arisen during your time under section.</a:t>
            </a:r>
          </a:p>
          <a:p>
            <a:pPr rtl="0"/>
            <a:r>
              <a:rPr lang="en-US" sz="1200" b="0" i="0" kern="1200" dirty="0">
                <a:solidFill>
                  <a:schemeClr val="tx1"/>
                </a:solidFill>
                <a:effectLst/>
                <a:latin typeface="+mn-lt"/>
                <a:ea typeface="+mn-ea"/>
                <a:cs typeface="+mn-cs"/>
              </a:rPr>
              <a:t>But they don't have the power to:</a:t>
            </a:r>
          </a:p>
          <a:p>
            <a:pPr rtl="0"/>
            <a:r>
              <a:rPr lang="en-US" sz="1200" b="0" i="0" kern="1200" dirty="0">
                <a:solidFill>
                  <a:schemeClr val="tx1"/>
                </a:solidFill>
                <a:effectLst/>
                <a:latin typeface="+mn-lt"/>
                <a:ea typeface="+mn-ea"/>
                <a:cs typeface="+mn-cs"/>
              </a:rPr>
              <a:t>discharge you into the community onto a CTO or onto conditional discharge</a:t>
            </a:r>
          </a:p>
          <a:p>
            <a:pPr rtl="0"/>
            <a:r>
              <a:rPr lang="en-US" sz="1200" b="0" i="0" kern="1200" dirty="0">
                <a:solidFill>
                  <a:schemeClr val="tx1"/>
                </a:solidFill>
                <a:effectLst/>
                <a:latin typeface="+mn-lt"/>
                <a:ea typeface="+mn-ea"/>
                <a:cs typeface="+mn-cs"/>
              </a:rPr>
              <a:t>give you hospital leave, or permission to leave the ward and hospital for a short time, while you are still under section</a:t>
            </a:r>
          </a:p>
          <a:p>
            <a:pPr rtl="0"/>
            <a:r>
              <a:rPr lang="en-US" sz="1200" b="0" i="0" kern="1200" dirty="0">
                <a:solidFill>
                  <a:schemeClr val="tx1"/>
                </a:solidFill>
                <a:effectLst/>
                <a:latin typeface="+mn-lt"/>
                <a:ea typeface="+mn-ea"/>
                <a:cs typeface="+mn-cs"/>
              </a:rPr>
              <a:t>Only your responsible clinician would be able to do these things.</a:t>
            </a:r>
          </a:p>
          <a:p>
            <a:r>
              <a:rPr lang="en-US" sz="1200" b="0" i="0" kern="1200" dirty="0">
                <a:solidFill>
                  <a:schemeClr val="tx1"/>
                </a:solidFill>
                <a:effectLst/>
                <a:latin typeface="+mn-lt"/>
                <a:ea typeface="+mn-ea"/>
                <a:cs typeface="+mn-cs"/>
              </a:rPr>
              <a:t>If you are on a section</a:t>
            </a:r>
          </a:p>
          <a:p>
            <a:pPr rtl="0"/>
            <a:r>
              <a:rPr lang="en-US" sz="1200" b="0" i="0" kern="1200" dirty="0">
                <a:solidFill>
                  <a:schemeClr val="tx1"/>
                </a:solidFill>
                <a:effectLst/>
                <a:latin typeface="+mn-lt"/>
                <a:ea typeface="+mn-ea"/>
                <a:cs typeface="+mn-cs"/>
              </a:rPr>
              <a:t>They can discharge you if the reasons for your sectioning no longer apply, and should consider whether:</a:t>
            </a:r>
          </a:p>
          <a:p>
            <a:pPr rtl="0"/>
            <a:r>
              <a:rPr lang="en-US" sz="1200" b="0" i="0" kern="1200" dirty="0">
                <a:solidFill>
                  <a:schemeClr val="tx1"/>
                </a:solidFill>
                <a:effectLst/>
                <a:latin typeface="+mn-lt"/>
                <a:ea typeface="+mn-ea"/>
                <a:cs typeface="+mn-cs"/>
              </a:rPr>
              <a:t>you still have a mental health problem</a:t>
            </a:r>
          </a:p>
          <a:p>
            <a:pPr rtl="0"/>
            <a:r>
              <a:rPr lang="en-US" sz="1200" b="0" i="0" kern="1200" dirty="0">
                <a:solidFill>
                  <a:schemeClr val="tx1"/>
                </a:solidFill>
                <a:effectLst/>
                <a:latin typeface="+mn-lt"/>
                <a:ea typeface="+mn-ea"/>
                <a:cs typeface="+mn-cs"/>
              </a:rPr>
              <a:t>you still need assessment and treatment or treatment in hospital</a:t>
            </a:r>
          </a:p>
          <a:p>
            <a:pPr rtl="0"/>
            <a:r>
              <a:rPr lang="en-US" sz="1200" b="0" i="0" kern="1200" dirty="0">
                <a:solidFill>
                  <a:schemeClr val="tx1"/>
                </a:solidFill>
                <a:effectLst/>
                <a:latin typeface="+mn-lt"/>
                <a:ea typeface="+mn-ea"/>
                <a:cs typeface="+mn-cs"/>
              </a:rPr>
              <a:t>your health would be at risk, or your safety or someone else's would be at risk if you were discharged from your section and/or left hospital</a:t>
            </a:r>
          </a:p>
          <a:p>
            <a:pPr rtl="0"/>
            <a:r>
              <a:rPr lang="en-US" sz="1200" b="0" i="0" kern="1200" dirty="0">
                <a:solidFill>
                  <a:schemeClr val="tx1"/>
                </a:solidFill>
                <a:effectLst/>
                <a:latin typeface="+mn-lt"/>
                <a:ea typeface="+mn-ea"/>
                <a:cs typeface="+mn-cs"/>
              </a:rPr>
              <a:t>you have other options, such as whether you can be treated for your mental health problem in the community, and </a:t>
            </a:r>
            <a:r>
              <a:rPr lang="en-US" sz="1200" b="0" i="0" u="sng" kern="1200" dirty="0">
                <a:solidFill>
                  <a:schemeClr val="tx1"/>
                </a:solidFill>
                <a:effectLst/>
                <a:latin typeface="+mn-lt"/>
                <a:ea typeface="+mn-ea"/>
                <a:cs typeface="+mn-cs"/>
                <a:hlinkClick r:id="rId8"/>
              </a:rPr>
              <a:t>appropriate treatment</a:t>
            </a:r>
            <a:r>
              <a:rPr lang="en-US" sz="1200" b="0" i="0" kern="1200" dirty="0">
                <a:solidFill>
                  <a:schemeClr val="tx1"/>
                </a:solidFill>
                <a:effectLst/>
                <a:latin typeface="+mn-lt"/>
                <a:ea typeface="+mn-ea"/>
                <a:cs typeface="+mn-cs"/>
              </a:rPr>
              <a:t> will still be available to you</a:t>
            </a:r>
          </a:p>
          <a:p>
            <a:pPr rtl="0"/>
            <a:r>
              <a:rPr lang="en-US" sz="1200" b="0" i="0" kern="1200" dirty="0">
                <a:solidFill>
                  <a:schemeClr val="tx1"/>
                </a:solidFill>
                <a:effectLst/>
                <a:latin typeface="+mn-lt"/>
                <a:ea typeface="+mn-ea"/>
                <a:cs typeface="+mn-cs"/>
              </a:rPr>
              <a:t>They are likely to look at reports from your:</a:t>
            </a:r>
          </a:p>
          <a:p>
            <a:pPr rtl="0"/>
            <a:r>
              <a:rPr lang="en-US" sz="1200" b="0" i="0" kern="1200" dirty="0">
                <a:solidFill>
                  <a:schemeClr val="tx1"/>
                </a:solidFill>
                <a:effectLst/>
                <a:latin typeface="+mn-lt"/>
                <a:ea typeface="+mn-ea"/>
                <a:cs typeface="+mn-cs"/>
              </a:rPr>
              <a:t>responsible clinician</a:t>
            </a:r>
          </a:p>
          <a:p>
            <a:pPr rtl="0"/>
            <a:r>
              <a:rPr lang="en-US" sz="1200" b="0" i="0" u="sng" kern="1200" dirty="0">
                <a:solidFill>
                  <a:schemeClr val="tx1"/>
                </a:solidFill>
                <a:effectLst/>
                <a:latin typeface="+mn-lt"/>
                <a:ea typeface="+mn-ea"/>
                <a:cs typeface="+mn-cs"/>
                <a:hlinkClick r:id="rId9"/>
              </a:rPr>
              <a:t>care coordinator</a:t>
            </a:r>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named nurse</a:t>
            </a:r>
          </a:p>
          <a:p>
            <a:pPr rtl="0"/>
            <a:r>
              <a:rPr lang="en-US" sz="1200" b="0" i="0" kern="1200" dirty="0">
                <a:solidFill>
                  <a:schemeClr val="tx1"/>
                </a:solidFill>
                <a:effectLst/>
                <a:latin typeface="+mn-lt"/>
                <a:ea typeface="+mn-ea"/>
                <a:cs typeface="+mn-cs"/>
              </a:rPr>
              <a:t>other healthcare professionals involved in your care</a:t>
            </a:r>
          </a:p>
          <a:p>
            <a:pPr rtl="0"/>
            <a:r>
              <a:rPr lang="en-US" sz="1200" b="0" i="0" kern="1200" dirty="0">
                <a:solidFill>
                  <a:schemeClr val="tx1"/>
                </a:solidFill>
                <a:effectLst/>
                <a:latin typeface="+mn-lt"/>
                <a:ea typeface="+mn-ea"/>
                <a:cs typeface="+mn-cs"/>
              </a:rPr>
              <a:t>This is because the managers will need to look at your past history of care and treatment and details of any future plans. This will include your care plan under the </a:t>
            </a:r>
            <a:r>
              <a:rPr lang="en-US" sz="1200" b="0" i="0" u="sng" kern="1200" dirty="0">
                <a:solidFill>
                  <a:schemeClr val="tx1"/>
                </a:solidFill>
                <a:effectLst/>
                <a:latin typeface="+mn-lt"/>
                <a:ea typeface="+mn-ea"/>
                <a:cs typeface="+mn-cs"/>
                <a:hlinkClick r:id="rId10"/>
              </a:rPr>
              <a:t>Care Plan Approach</a:t>
            </a:r>
            <a:r>
              <a:rPr lang="en-US" sz="1200" b="0" i="0" kern="1200" dirty="0">
                <a:solidFill>
                  <a:schemeClr val="tx1"/>
                </a:solidFill>
                <a:effectLst/>
                <a:latin typeface="+mn-lt"/>
                <a:ea typeface="+mn-ea"/>
                <a:cs typeface="+mn-cs"/>
              </a:rPr>
              <a:t> or </a:t>
            </a:r>
            <a:r>
              <a:rPr lang="en-US" sz="1200" b="0" i="0" u="sng" kern="1200" dirty="0">
                <a:solidFill>
                  <a:schemeClr val="tx1"/>
                </a:solidFill>
                <a:effectLst/>
                <a:latin typeface="+mn-lt"/>
                <a:ea typeface="+mn-ea"/>
                <a:cs typeface="+mn-cs"/>
                <a:hlinkClick r:id="rId11"/>
              </a:rPr>
              <a:t>Care and Treatment Plan</a:t>
            </a:r>
            <a:r>
              <a:rPr lang="en-US" sz="1200" b="0" i="0" kern="1200" dirty="0">
                <a:solidFill>
                  <a:schemeClr val="tx1"/>
                </a:solidFill>
                <a:effectLst/>
                <a:latin typeface="+mn-lt"/>
                <a:ea typeface="+mn-ea"/>
                <a:cs typeface="+mn-cs"/>
              </a:rPr>
              <a:t>, if you have one.</a:t>
            </a:r>
          </a:p>
          <a:p>
            <a:pPr rtl="0"/>
            <a:r>
              <a:rPr lang="en-US" sz="1200" b="0" i="0" kern="1200" dirty="0">
                <a:solidFill>
                  <a:schemeClr val="tx1"/>
                </a:solidFill>
                <a:effectLst/>
                <a:latin typeface="+mn-lt"/>
                <a:ea typeface="+mn-ea"/>
                <a:cs typeface="+mn-cs"/>
              </a:rPr>
              <a:t>They will focus especially on any recent risk assessment or risk management plan, and any information that you have self-harmed in the past or used violence against anyone else.</a:t>
            </a:r>
          </a:p>
          <a:p>
            <a:pPr rtl="0"/>
            <a:r>
              <a:rPr lang="en-US" sz="1200" b="0" i="0" kern="1200" dirty="0">
                <a:solidFill>
                  <a:schemeClr val="tx1"/>
                </a:solidFill>
                <a:effectLst/>
                <a:latin typeface="+mn-lt"/>
                <a:ea typeface="+mn-ea"/>
                <a:cs typeface="+mn-cs"/>
              </a:rPr>
              <a:t>You should be able to see the reports, unless the managers think that this is likely to cause serious harm to your physical or mental health or to someone else's. If that is their decision, they will need to give reasons.</a:t>
            </a:r>
          </a:p>
          <a:p>
            <a:pPr rtl="0"/>
            <a:r>
              <a:rPr lang="en-US" sz="1200" b="0" i="0" kern="1200" dirty="0">
                <a:solidFill>
                  <a:schemeClr val="tx1"/>
                </a:solidFill>
                <a:effectLst/>
                <a:latin typeface="+mn-lt"/>
                <a:ea typeface="+mn-ea"/>
                <a:cs typeface="+mn-cs"/>
              </a:rPr>
              <a:t>Other people who may get a copy of the reports are your:</a:t>
            </a:r>
          </a:p>
          <a:p>
            <a:pPr rtl="0"/>
            <a:r>
              <a:rPr lang="en-US" sz="1200" b="0" i="0" kern="1200" dirty="0">
                <a:solidFill>
                  <a:schemeClr val="tx1"/>
                </a:solidFill>
                <a:effectLst/>
                <a:latin typeface="+mn-lt"/>
                <a:ea typeface="+mn-ea"/>
                <a:cs typeface="+mn-cs"/>
              </a:rPr>
              <a:t>legal or other representative – such as your </a:t>
            </a:r>
            <a:r>
              <a:rPr lang="en-US" sz="1200" b="0" i="0" u="sng" kern="1200" dirty="0">
                <a:solidFill>
                  <a:schemeClr val="tx1"/>
                </a:solidFill>
                <a:effectLst/>
                <a:latin typeface="+mn-lt"/>
                <a:ea typeface="+mn-ea"/>
                <a:cs typeface="+mn-cs"/>
                <a:hlinkClick r:id="rId12"/>
              </a:rPr>
              <a:t>attorney</a:t>
            </a:r>
            <a:r>
              <a:rPr lang="en-US" sz="1200" b="0" i="0" kern="1200" dirty="0">
                <a:solidFill>
                  <a:schemeClr val="tx1"/>
                </a:solidFill>
                <a:effectLst/>
                <a:latin typeface="+mn-lt"/>
                <a:ea typeface="+mn-ea"/>
                <a:cs typeface="+mn-cs"/>
              </a:rPr>
              <a:t> or </a:t>
            </a:r>
            <a:r>
              <a:rPr lang="en-US" sz="1200" b="0" i="0" u="sng" kern="1200" dirty="0">
                <a:solidFill>
                  <a:schemeClr val="tx1"/>
                </a:solidFill>
                <a:effectLst/>
                <a:latin typeface="+mn-lt"/>
                <a:ea typeface="+mn-ea"/>
                <a:cs typeface="+mn-cs"/>
                <a:hlinkClick r:id="rId13"/>
              </a:rPr>
              <a:t>deputy</a:t>
            </a:r>
            <a:endParaRPr lang="en-US" sz="1200" b="0" i="0" kern="1200" dirty="0">
              <a:solidFill>
                <a:schemeClr val="tx1"/>
              </a:solidFill>
              <a:effectLst/>
              <a:latin typeface="+mn-lt"/>
              <a:ea typeface="+mn-ea"/>
              <a:cs typeface="+mn-cs"/>
            </a:endParaRPr>
          </a:p>
          <a:p>
            <a:pPr rtl="0"/>
            <a:r>
              <a:rPr lang="en-US" sz="1200" b="0" i="0" u="sng" kern="1200" dirty="0">
                <a:solidFill>
                  <a:schemeClr val="tx1"/>
                </a:solidFill>
                <a:effectLst/>
                <a:latin typeface="+mn-lt"/>
                <a:ea typeface="+mn-ea"/>
                <a:cs typeface="+mn-cs"/>
                <a:hlinkClick r:id="rId14"/>
              </a:rPr>
              <a:t>IMHA</a:t>
            </a:r>
            <a:endParaRPr lang="en-US" sz="1200" b="0" i="0" kern="1200" dirty="0">
              <a:solidFill>
                <a:schemeClr val="tx1"/>
              </a:solidFill>
              <a:effectLst/>
              <a:latin typeface="+mn-lt"/>
              <a:ea typeface="+mn-ea"/>
              <a:cs typeface="+mn-cs"/>
            </a:endParaRPr>
          </a:p>
          <a:p>
            <a:pPr rtl="0"/>
            <a:r>
              <a:rPr lang="en-US" sz="1200" b="0" i="0" u="sng" kern="1200" dirty="0">
                <a:solidFill>
                  <a:schemeClr val="tx1"/>
                </a:solidFill>
                <a:effectLst/>
                <a:latin typeface="+mn-lt"/>
                <a:ea typeface="+mn-ea"/>
                <a:cs typeface="+mn-cs"/>
                <a:hlinkClick r:id="rId15"/>
              </a:rPr>
              <a:t>nearest relative</a:t>
            </a:r>
            <a:r>
              <a:rPr lang="en-US" sz="1200" b="0" i="0" kern="1200" dirty="0">
                <a:solidFill>
                  <a:schemeClr val="tx1"/>
                </a:solidFill>
                <a:effectLst/>
                <a:latin typeface="+mn-lt"/>
                <a:ea typeface="+mn-ea"/>
                <a:cs typeface="+mn-cs"/>
              </a:rPr>
              <a:t> (if you agree)</a:t>
            </a:r>
          </a:p>
          <a:p>
            <a:pPr rtl="0"/>
            <a:r>
              <a:rPr lang="en-US" sz="1200" b="0" i="0" kern="1200" dirty="0">
                <a:solidFill>
                  <a:schemeClr val="tx1"/>
                </a:solidFill>
                <a:effectLst/>
                <a:latin typeface="+mn-lt"/>
                <a:ea typeface="+mn-ea"/>
                <a:cs typeface="+mn-cs"/>
              </a:rPr>
              <a:t>carer (if you agree)</a:t>
            </a:r>
          </a:p>
          <a:p>
            <a:pPr rtl="0"/>
            <a:r>
              <a:rPr lang="en-US" sz="1200" b="0" i="0" kern="1200" dirty="0">
                <a:solidFill>
                  <a:schemeClr val="tx1"/>
                </a:solidFill>
                <a:effectLst/>
                <a:latin typeface="+mn-lt"/>
                <a:ea typeface="+mn-ea"/>
                <a:cs typeface="+mn-cs"/>
              </a:rPr>
              <a:t>The managers have to consider these factors when coming to a decision about whether to discharge you, but have a discretion to discharge you anyway if they feel your individual circumstances would justify it. They should consider the least restrictive option for you getting treatment and how best to </a:t>
            </a:r>
            <a:r>
              <a:rPr lang="en-US" sz="1200" b="0" i="0" kern="1200" dirty="0" err="1">
                <a:solidFill>
                  <a:schemeClr val="tx1"/>
                </a:solidFill>
                <a:effectLst/>
                <a:latin typeface="+mn-lt"/>
                <a:ea typeface="+mn-ea"/>
                <a:cs typeface="+mn-cs"/>
              </a:rPr>
              <a:t>maximise</a:t>
            </a:r>
            <a:r>
              <a:rPr lang="en-US" sz="1200" b="0" i="0" kern="1200" dirty="0">
                <a:solidFill>
                  <a:schemeClr val="tx1"/>
                </a:solidFill>
                <a:effectLst/>
                <a:latin typeface="+mn-lt"/>
                <a:ea typeface="+mn-ea"/>
                <a:cs typeface="+mn-cs"/>
              </a:rPr>
              <a:t> your independence.</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44</a:t>
            </a:fld>
            <a:endParaRPr lang="en-US"/>
          </a:p>
        </p:txBody>
      </p:sp>
    </p:spTree>
    <p:extLst>
      <p:ext uri="{BB962C8B-B14F-4D97-AF65-F5344CB8AC3E}">
        <p14:creationId xmlns:p14="http://schemas.microsoft.com/office/powerpoint/2010/main" val="1394600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sng" kern="1200" dirty="0">
                <a:solidFill>
                  <a:schemeClr val="tx1"/>
                </a:solidFill>
                <a:effectLst/>
                <a:latin typeface="+mn-lt"/>
                <a:ea typeface="+mn-ea"/>
                <a:cs typeface="+mn-cs"/>
              </a:rPr>
              <a:t>Welsh:</a:t>
            </a:r>
          </a:p>
          <a:p>
            <a:pPr rtl="0"/>
            <a:r>
              <a:rPr lang="cy" sz="1200" b="0" i="0" u="none" strike="noStrike" cap="none" baseline="0" dirty="0">
                <a:solidFill>
                  <a:srgbClr val="000000"/>
                </a:solidFill>
                <a:effectLst/>
                <a:uFillTx/>
                <a:latin typeface="+mn-lt"/>
              </a:rPr>
              <a:t>Nid oes gan reolwyr ysbyty'r pŵer i: eich rhyddhau i'r gymuned i CTO neu ryddhad amodol.</a:t>
            </a:r>
          </a:p>
          <a:p>
            <a:pPr rtl="0"/>
            <a:r>
              <a:rPr lang="cy" sz="1200" b="0" i="0" u="none" strike="noStrike" cap="none" baseline="0" dirty="0">
                <a:solidFill>
                  <a:srgbClr val="000000"/>
                </a:solidFill>
                <a:effectLst/>
                <a:uFillTx/>
                <a:latin typeface="+mn-lt"/>
              </a:rPr>
              <a:t>Rhoi seibiant o’r ysbyty i chi, neu ganiatâd i adael y ward a’r ysbyty am gyfnod byr, tra’ch bod yn dal i fod dan y secsiwn</a:t>
            </a:r>
          </a:p>
          <a:p>
            <a:pPr rtl="0"/>
            <a:r>
              <a:rPr lang="cy" sz="1200" b="0" i="0" u="none" strike="noStrike" cap="none" baseline="0" dirty="0">
                <a:solidFill>
                  <a:srgbClr val="000000"/>
                </a:solidFill>
                <a:effectLst/>
                <a:uFillTx/>
                <a:latin typeface="+mn-lt"/>
              </a:rPr>
              <a:t>Dim ond eich clinigydd cyfrifol fyddai'n gallu gwneud y pethau hyn.</a:t>
            </a:r>
          </a:p>
          <a:p>
            <a:pPr rtl="0"/>
            <a:r>
              <a:rPr lang="cy" sz="1200" b="0" i="0" u="none" strike="noStrike" cap="none" baseline="0" dirty="0">
                <a:solidFill>
                  <a:srgbClr val="000000"/>
                </a:solidFill>
                <a:effectLst/>
                <a:uFillTx/>
                <a:latin typeface="+mn-lt"/>
              </a:rPr>
              <a:t>Dylai'r rheolwyr eich cefnogi i gymryd rhan yn y broses cyn belled ag y bo modd, a dylech gael digon o wybodaeth fel y gallwch ddeall y broses a'i defnyddio mor llawn ag y gallwch.</a:t>
            </a:r>
          </a:p>
          <a:p>
            <a:pPr rtl="0"/>
            <a:r>
              <a:rPr lang="cy" sz="1200" b="0" i="0" u="none" strike="noStrike" cap="none" baseline="0" dirty="0">
                <a:solidFill>
                  <a:srgbClr val="000000"/>
                </a:solidFill>
                <a:effectLst/>
                <a:uFillTx/>
                <a:latin typeface="+mn-lt"/>
              </a:rPr>
              <a:t>Gallwch gael cymorth ychwanegol os dymunwch. Dylai rheolwyr drefnu gwrandawiadau a rhoi digon o rybudd fel y gallwch gael rhywun yno i'ch cefnogi.</a:t>
            </a:r>
          </a:p>
          <a:p>
            <a:pPr rtl="0"/>
            <a:r>
              <a:rPr lang="cy" sz="1200" b="0" i="0" u="none" strike="noStrike" cap="none" baseline="0" dirty="0">
                <a:solidFill>
                  <a:srgbClr val="000000"/>
                </a:solidFill>
                <a:effectLst/>
                <a:uFillTx/>
                <a:latin typeface="+mn-lt"/>
              </a:rPr>
              <a:t>Mae hyn yn golygu y gallwch chi gael:</a:t>
            </a:r>
          </a:p>
          <a:p>
            <a:pPr rtl="0"/>
            <a:r>
              <a:rPr lang="cy" sz="1200" b="0" i="0" u="none" strike="noStrike" cap="none" baseline="0" dirty="0">
                <a:solidFill>
                  <a:srgbClr val="000000"/>
                </a:solidFill>
                <a:effectLst/>
                <a:uFillTx/>
                <a:latin typeface="+mn-lt"/>
              </a:rPr>
              <a:t>cynrychiolydd o’ch dewis eich hun i’ch helpu i fynegi eich barn i’r panel – gallai hwn fod yn gynghorydd cyfreithiol neu’n gyfreithiwr</a:t>
            </a:r>
          </a:p>
          <a:p>
            <a:pPr rtl="0"/>
            <a:r>
              <a:rPr lang="cy" sz="1200" b="0" i="0" u="none" strike="noStrike" cap="none" baseline="0" dirty="0">
                <a:solidFill>
                  <a:srgbClr val="000000"/>
                </a:solidFill>
                <a:effectLst/>
                <a:uFillTx/>
                <a:latin typeface="+mn-lt"/>
              </a:rPr>
              <a:t>perthynas, ffrind, gofalwr neu </a:t>
            </a:r>
            <a:r>
              <a:rPr lang="cy" sz="1200" b="0" i="0" u="sng" strike="noStrike" cap="none" baseline="0" dirty="0">
                <a:solidFill>
                  <a:srgbClr val="000000"/>
                </a:solidFill>
                <a:effectLst/>
                <a:uFill>
                  <a:solidFill>
                    <a:srgbClr val="000000"/>
                  </a:solidFill>
                </a:uFill>
                <a:latin typeface="+mn-lt"/>
                <a:hlinkClick r:id="rId3" history="0"/>
              </a:rPr>
              <a:t>eiriolwr</a:t>
            </a:r>
            <a:r>
              <a:rPr lang="cy" sz="1200" b="0" i="0" u="none" strike="noStrike" cap="none" baseline="0" dirty="0">
                <a:solidFill>
                  <a:srgbClr val="000000"/>
                </a:solidFill>
                <a:effectLst/>
                <a:uFillTx/>
                <a:latin typeface="+mn-lt"/>
              </a:rPr>
              <a:t> i'ch cefnogi</a:t>
            </a:r>
          </a:p>
          <a:p>
            <a:pPr rtl="0"/>
            <a:r>
              <a:rPr lang="cy" sz="1200" b="0" i="0" u="none" strike="noStrike" cap="none" baseline="0" dirty="0">
                <a:solidFill>
                  <a:srgbClr val="000000"/>
                </a:solidFill>
                <a:effectLst/>
                <a:uFillTx/>
                <a:latin typeface="+mn-lt"/>
              </a:rPr>
              <a:t>y cyfle i siarad â’r panel ar eich pen eich hun os dymunwch, gyda neu heb eich cynrychiolydd neu unrhyw un arall yr ydych wedi gofyn i’ch cefnogi yn y gwrandawiad. Yr unig eithriad yw os ystyrir bod hyn yn rhy anniogel.</a:t>
            </a:r>
          </a:p>
          <a:p>
            <a:pPr rtl="0"/>
            <a:endParaRPr lang="en-US" sz="1200" b="1" i="0" u="sng" kern="1200" dirty="0">
              <a:solidFill>
                <a:schemeClr val="tx1"/>
              </a:solidFill>
              <a:effectLst/>
              <a:latin typeface="+mn-lt"/>
              <a:ea typeface="+mn-ea"/>
              <a:cs typeface="+mn-cs"/>
            </a:endParaRPr>
          </a:p>
          <a:p>
            <a:pPr rtl="0"/>
            <a:r>
              <a:rPr lang="en-US" sz="1200" b="1" i="0" u="sng" kern="1200" dirty="0">
                <a:solidFill>
                  <a:schemeClr val="tx1"/>
                </a:solidFill>
                <a:effectLst/>
                <a:latin typeface="+mn-lt"/>
                <a:ea typeface="+mn-ea"/>
                <a:cs typeface="+mn-cs"/>
              </a:rPr>
              <a:t>English:</a:t>
            </a:r>
          </a:p>
          <a:p>
            <a:pPr rtl="0"/>
            <a:r>
              <a:rPr lang="en-US" sz="1200" b="0" i="0" kern="1200" dirty="0">
                <a:solidFill>
                  <a:schemeClr val="tx1"/>
                </a:solidFill>
                <a:effectLst/>
                <a:latin typeface="+mn-lt"/>
                <a:ea typeface="+mn-ea"/>
                <a:cs typeface="+mn-cs"/>
              </a:rPr>
              <a:t>Hospital</a:t>
            </a:r>
            <a:r>
              <a:rPr lang="en-US" sz="1200" b="0" i="0" kern="1200" baseline="0" dirty="0">
                <a:solidFill>
                  <a:schemeClr val="tx1"/>
                </a:solidFill>
                <a:effectLst/>
                <a:latin typeface="+mn-lt"/>
                <a:ea typeface="+mn-ea"/>
                <a:cs typeface="+mn-cs"/>
              </a:rPr>
              <a:t> managers do not </a:t>
            </a:r>
            <a:r>
              <a:rPr lang="en-US" sz="1200" b="0" i="0" kern="1200" dirty="0">
                <a:solidFill>
                  <a:schemeClr val="tx1"/>
                </a:solidFill>
                <a:effectLst/>
                <a:latin typeface="+mn-lt"/>
                <a:ea typeface="+mn-ea"/>
                <a:cs typeface="+mn-cs"/>
              </a:rPr>
              <a:t>have the power to:</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discharge you into the community onto a CTO or onto conditional discharge.</a:t>
            </a:r>
          </a:p>
          <a:p>
            <a:pPr rtl="0"/>
            <a:r>
              <a:rPr lang="en-US" sz="1200" b="0" i="0" kern="1200" dirty="0">
                <a:solidFill>
                  <a:schemeClr val="tx1"/>
                </a:solidFill>
                <a:effectLst/>
                <a:latin typeface="+mn-lt"/>
                <a:ea typeface="+mn-ea"/>
                <a:cs typeface="+mn-cs"/>
              </a:rPr>
              <a:t>Give you hospital leave, or permission to leave the ward and hospital for a short time, while you are still under section.</a:t>
            </a:r>
          </a:p>
          <a:p>
            <a:pPr rtl="0"/>
            <a:r>
              <a:rPr lang="en-US" sz="1200" b="0" i="0" kern="1200" dirty="0">
                <a:solidFill>
                  <a:schemeClr val="tx1"/>
                </a:solidFill>
                <a:effectLst/>
                <a:latin typeface="+mn-lt"/>
                <a:ea typeface="+mn-ea"/>
                <a:cs typeface="+mn-cs"/>
              </a:rPr>
              <a:t>Only your responsible clinician would be able to do these things.</a:t>
            </a:r>
          </a:p>
          <a:p>
            <a:pPr rtl="0"/>
            <a:r>
              <a:rPr lang="en-US" sz="1200" b="0" i="0" kern="1200" dirty="0">
                <a:solidFill>
                  <a:schemeClr val="tx1"/>
                </a:solidFill>
                <a:effectLst/>
                <a:latin typeface="+mn-lt"/>
                <a:ea typeface="+mn-ea"/>
                <a:cs typeface="+mn-cs"/>
              </a:rPr>
              <a:t>The managers should support you to take part in the process as far as possible, and you should be given enough information so that you can understand the process and use it as fully as you can.</a:t>
            </a:r>
          </a:p>
          <a:p>
            <a:pPr rtl="0"/>
            <a:r>
              <a:rPr lang="en-US" sz="1200" b="0" i="0" kern="1200" dirty="0">
                <a:solidFill>
                  <a:schemeClr val="tx1"/>
                </a:solidFill>
                <a:effectLst/>
                <a:latin typeface="+mn-lt"/>
                <a:ea typeface="+mn-ea"/>
                <a:cs typeface="+mn-cs"/>
              </a:rPr>
              <a:t>You can have extra support if you want. Managers should arrange hearings and give enough notice so that you can have someone there to support you.</a:t>
            </a:r>
          </a:p>
          <a:p>
            <a:pPr rtl="0"/>
            <a:r>
              <a:rPr lang="en-US" sz="1200" b="0" i="0" kern="1200" dirty="0">
                <a:solidFill>
                  <a:schemeClr val="tx1"/>
                </a:solidFill>
                <a:effectLst/>
                <a:latin typeface="+mn-lt"/>
                <a:ea typeface="+mn-ea"/>
                <a:cs typeface="+mn-cs"/>
              </a:rPr>
              <a:t>This means you can have:</a:t>
            </a:r>
          </a:p>
          <a:p>
            <a:pPr rtl="0"/>
            <a:r>
              <a:rPr lang="en-US" sz="1200" b="0" i="0" kern="1200" dirty="0">
                <a:solidFill>
                  <a:schemeClr val="tx1"/>
                </a:solidFill>
                <a:effectLst/>
                <a:latin typeface="+mn-lt"/>
                <a:ea typeface="+mn-ea"/>
                <a:cs typeface="+mn-cs"/>
              </a:rPr>
              <a:t>a representative of your own choice to help you put your views to the panel – this could be a legal adviser or solicitor</a:t>
            </a:r>
          </a:p>
          <a:p>
            <a:pPr rtl="0"/>
            <a:r>
              <a:rPr lang="en-US" sz="1200" b="0" i="0" kern="1200" dirty="0">
                <a:solidFill>
                  <a:schemeClr val="tx1"/>
                </a:solidFill>
                <a:effectLst/>
                <a:latin typeface="+mn-lt"/>
                <a:ea typeface="+mn-ea"/>
                <a:cs typeface="+mn-cs"/>
              </a:rPr>
              <a:t>a relative, friend, carer or </a:t>
            </a:r>
            <a:r>
              <a:rPr lang="en-US" sz="1200" b="0" i="0" u="sng" kern="1200" dirty="0">
                <a:solidFill>
                  <a:schemeClr val="tx1"/>
                </a:solidFill>
                <a:effectLst/>
                <a:latin typeface="+mn-lt"/>
                <a:ea typeface="+mn-ea"/>
                <a:cs typeface="+mn-cs"/>
                <a:hlinkClick r:id="rId3"/>
              </a:rPr>
              <a:t>advocate</a:t>
            </a:r>
            <a:r>
              <a:rPr lang="en-US" sz="1200" b="0" i="0" kern="1200" dirty="0">
                <a:solidFill>
                  <a:schemeClr val="tx1"/>
                </a:solidFill>
                <a:effectLst/>
                <a:latin typeface="+mn-lt"/>
                <a:ea typeface="+mn-ea"/>
                <a:cs typeface="+mn-cs"/>
              </a:rPr>
              <a:t> to support you</a:t>
            </a:r>
          </a:p>
          <a:p>
            <a:pPr rtl="0"/>
            <a:r>
              <a:rPr lang="en-US" sz="1200" b="0" i="0" kern="1200" dirty="0">
                <a:solidFill>
                  <a:schemeClr val="tx1"/>
                </a:solidFill>
                <a:effectLst/>
                <a:latin typeface="+mn-lt"/>
                <a:ea typeface="+mn-ea"/>
                <a:cs typeface="+mn-cs"/>
              </a:rPr>
              <a:t>the chance to speak to the panel alone if you want to, with or without your representative or anyone else you have asked to support you at the hearing. The only exception is if this is considered too unsafe.</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45</a:t>
            </a:fld>
            <a:endParaRPr lang="en-US"/>
          </a:p>
        </p:txBody>
      </p:sp>
    </p:spTree>
    <p:extLst>
      <p:ext uri="{BB962C8B-B14F-4D97-AF65-F5344CB8AC3E}">
        <p14:creationId xmlns:p14="http://schemas.microsoft.com/office/powerpoint/2010/main" val="1384985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Mae'r Gwasanaeth SOAD yn cael ei gefnogi gan dîm ymroddedig o staff AGIC sy'n derbyn ceisiadau am ail farn gan ddarparwyr ac yn gweithio gyda SOAD i ddyrannu ceisiadau'n brydlon.</a:t>
            </a:r>
          </a:p>
          <a:p>
            <a:r>
              <a:rPr lang="cy" sz="1200" b="0" i="0" u="none" strike="noStrike" cap="none" baseline="0" dirty="0">
                <a:solidFill>
                  <a:srgbClr val="000000"/>
                </a:solidFill>
                <a:effectLst/>
                <a:uFillTx/>
                <a:latin typeface="Arial"/>
              </a:rPr>
              <a:t>Mae'r rhai sydd wedi dod yn SOAD yn deall pwysigrwydd eu rôl fel amddiffyniad i gleifion sy'n cael eu cadw a'r gwahaniaeth y gallant ei wneud i gleifion a gwasanaethau eraill trwy eu cysylltiad â chleifion a staff ysbytai. </a:t>
            </a:r>
          </a:p>
          <a:p>
            <a:r>
              <a:rPr lang="cy" sz="1200" b="0" i="0" u="none" strike="noStrike" cap="none" baseline="0" dirty="0">
                <a:solidFill>
                  <a:srgbClr val="000000"/>
                </a:solidFill>
                <a:effectLst/>
                <a:uFillTx/>
                <a:latin typeface="Arial"/>
              </a:rPr>
              <a:t>Disgwylir i SOAD weithio yn unol â thargedau perfformiad AGIC y cytunwyd arnynt ac ymgymryd â phob agwedd ar y rôl sy’n ymwneud ag Adran 58, Adran 58a a Thriniaeth Gymunedol dan Oruchwyliaeth a rhaid iddynt: Cyfweld y claf yn breifat (lle bynnag y bo modd), darllen nodiadau'r claf, darllen cynllun triniaeth y Clinigydd Cyfrifol (RC). Siarad â'r RC a'r staff nyrsio. </a:t>
            </a:r>
          </a:p>
          <a:p>
            <a:r>
              <a:rPr lang="cy" sz="1200" b="0" i="0" u="none" strike="noStrike" cap="none" baseline="0" dirty="0">
                <a:solidFill>
                  <a:srgbClr val="000000"/>
                </a:solidFill>
                <a:effectLst/>
                <a:uFillTx/>
                <a:latin typeface="Arial"/>
              </a:rPr>
              <a:t>Mae'n ofynnol i SOAD wneud penderfyniadau, yn seiliedig ar eu barn annibynnol eu hunain, gan ystyried y rhesymeg glinigol, buddiannau a dewis y claf, Deddf Iechyd Meddwl 1983, Deddf Galluedd Meddyliol 2005 a'r Cod Ymarfer.</a:t>
            </a:r>
          </a:p>
          <a:p>
            <a:endParaRPr lang="en-US" b="1" u="sng" dirty="0"/>
          </a:p>
          <a:p>
            <a:r>
              <a:rPr lang="en-US" b="1" u="sng" dirty="0"/>
              <a:t>English:</a:t>
            </a:r>
          </a:p>
          <a:p>
            <a:r>
              <a:rPr lang="en-US" dirty="0"/>
              <a:t>The SOAD Service is supported by HIW's dedicated team of staff who receive</a:t>
            </a:r>
            <a:r>
              <a:rPr lang="en-US" baseline="0" dirty="0"/>
              <a:t> </a:t>
            </a:r>
            <a:r>
              <a:rPr lang="en-US" dirty="0"/>
              <a:t>the requests for second opinions from providers and works with SOADs to allocate requests promptly.</a:t>
            </a:r>
          </a:p>
          <a:p>
            <a:r>
              <a:rPr lang="en-US" dirty="0"/>
              <a:t>Those who have become SOADs understand the importance of their role as a safeguard for detained patients and the difference they can make to patients and other services through their contact with patients and hospital staff. </a:t>
            </a:r>
          </a:p>
          <a:p>
            <a:r>
              <a:rPr lang="en-US" dirty="0"/>
              <a:t>SOADs are expected to work to agreed HIW performance targets and undertake all aspects of the role relating to Section 58, Section 58a and Supervised Community Treatment and must: Interview the patient in private (wherever possible),</a:t>
            </a:r>
            <a:r>
              <a:rPr lang="en-US" baseline="0" dirty="0"/>
              <a:t> r</a:t>
            </a:r>
            <a:r>
              <a:rPr lang="en-US" dirty="0"/>
              <a:t>ead the patient’s notes,</a:t>
            </a:r>
            <a:r>
              <a:rPr lang="en-US" baseline="0" dirty="0"/>
              <a:t> r</a:t>
            </a:r>
            <a:r>
              <a:rPr lang="en-US" dirty="0"/>
              <a:t>ead the Responsible Clinician (RC)’s treatment plan. Talk to the RC and nursing staff. </a:t>
            </a:r>
          </a:p>
          <a:p>
            <a:r>
              <a:rPr lang="en-US" dirty="0"/>
              <a:t>A SOAD is required to make decisions, based on their own independent judgement, taking into consideration clinical rationale, the interests and preference of the patient, the Mental Health Act 1983, the Mental Capacity Act 2005 and the Code of Practice.</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46</a:t>
            </a:fld>
            <a:endParaRPr lang="en-US"/>
          </a:p>
        </p:txBody>
      </p:sp>
    </p:spTree>
    <p:extLst>
      <p:ext uri="{BB962C8B-B14F-4D97-AF65-F5344CB8AC3E}">
        <p14:creationId xmlns:p14="http://schemas.microsoft.com/office/powerpoint/2010/main" val="30016089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800" b="0" i="0" u="none" strike="noStrike" cap="none" baseline="0" dirty="0">
                <a:solidFill>
                  <a:srgbClr val="000000"/>
                </a:solidFill>
                <a:effectLst/>
                <a:uFillTx/>
                <a:latin typeface="Arial"/>
              </a:rPr>
              <a:t>Gallai atebion gynnwys: </a:t>
            </a:r>
          </a:p>
          <a:p>
            <a:r>
              <a:rPr lang="cy" sz="1200" b="0" i="0" u="none" strike="noStrike" cap="none" baseline="0" dirty="0">
                <a:solidFill>
                  <a:srgbClr val="000000"/>
                </a:solidFill>
                <a:effectLst/>
                <a:uFillTx/>
                <a:latin typeface="+mn-lt"/>
              </a:rPr>
              <a:t>Ail farn os ydych yn anghytuno â'ch diagnosis neu driniaeth.</a:t>
            </a:r>
          </a:p>
          <a:p>
            <a:r>
              <a:rPr lang="cy" sz="1200" b="0" i="0" u="none" strike="noStrike" cap="none" baseline="0" dirty="0">
                <a:solidFill>
                  <a:srgbClr val="000000"/>
                </a:solidFill>
                <a:effectLst/>
                <a:uFillTx/>
                <a:latin typeface="+mn-lt"/>
              </a:rPr>
              <a:t>Cadarnhau y farn gyntaf. </a:t>
            </a:r>
          </a:p>
          <a:p>
            <a:r>
              <a:rPr lang="cy" sz="1200" b="0" i="0" u="none" strike="noStrike" cap="none" baseline="0" dirty="0">
                <a:solidFill>
                  <a:srgbClr val="000000"/>
                </a:solidFill>
                <a:effectLst/>
                <a:uFillTx/>
                <a:latin typeface="+mn-lt"/>
              </a:rPr>
              <a:t>Eisiau asesiad mwy arbenigol os ydych chi'n teimlo nad yw hyn wedi'i wneud yn y lle cyntaf.</a:t>
            </a:r>
          </a:p>
          <a:p>
            <a:r>
              <a:rPr lang="cy" sz="1200" b="0" i="0" u="none" strike="noStrike" cap="none" baseline="0" dirty="0">
                <a:solidFill>
                  <a:srgbClr val="000000"/>
                </a:solidFill>
                <a:effectLst/>
                <a:uFillTx/>
                <a:latin typeface="+mn-lt"/>
              </a:rPr>
              <a:t>Cyfleu gwybodaeth neu dystiolaeth na fyddai efallai wedi bod ar gael neu wedi’i hystyried gyntaf -</a:t>
            </a:r>
          </a:p>
          <a:p>
            <a:r>
              <a:rPr lang="cy" sz="1200" b="0" i="0" u="none" strike="noStrike" cap="none" baseline="0" dirty="0">
                <a:solidFill>
                  <a:srgbClr val="000000"/>
                </a:solidFill>
                <a:effectLst/>
                <a:uFillTx/>
                <a:latin typeface="+mn-lt"/>
              </a:rPr>
              <a:t>at ddiben herio triniaeth a gofal a ddarperir o dan y diagnosis cyntaf.  </a:t>
            </a:r>
          </a:p>
          <a:p>
            <a:r>
              <a:rPr lang="cy" sz="1200" b="0" i="0" u="none" strike="noStrike" cap="none" baseline="0" dirty="0">
                <a:solidFill>
                  <a:srgbClr val="000000"/>
                </a:solidFill>
                <a:effectLst/>
                <a:uFillTx/>
                <a:latin typeface="+mn-lt"/>
              </a:rPr>
              <a:t>Anghytuno â meddyginiaethau rhagnodedig (gan gynnwys sgîl-effeithiau). </a:t>
            </a:r>
          </a:p>
          <a:p>
            <a:endParaRPr lang="en-US" b="1" u="sng" dirty="0"/>
          </a:p>
          <a:p>
            <a:r>
              <a:rPr lang="en-US" b="1" u="sng" dirty="0"/>
              <a:t>English:</a:t>
            </a:r>
          </a:p>
          <a:p>
            <a:r>
              <a:rPr lang="en-US" dirty="0"/>
              <a:t>Answers might include: </a:t>
            </a:r>
          </a:p>
          <a:p>
            <a:r>
              <a:rPr lang="en-US" sz="1200" b="0" i="0" kern="1200" dirty="0">
                <a:solidFill>
                  <a:schemeClr val="tx1"/>
                </a:solidFill>
                <a:effectLst/>
                <a:latin typeface="+mn-lt"/>
                <a:ea typeface="+mn-ea"/>
                <a:cs typeface="+mn-cs"/>
              </a:rPr>
              <a:t>A</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second opinion if you disagree with your diagnosis or treatment.</a:t>
            </a:r>
          </a:p>
          <a:p>
            <a:r>
              <a:rPr lang="en-US" sz="1200" b="0" i="0" kern="1200" dirty="0">
                <a:solidFill>
                  <a:schemeClr val="tx1"/>
                </a:solidFill>
                <a:effectLst/>
                <a:latin typeface="+mn-lt"/>
                <a:ea typeface="+mn-ea"/>
                <a:cs typeface="+mn-cs"/>
              </a:rPr>
              <a:t>Have</a:t>
            </a:r>
            <a:r>
              <a:rPr lang="en-US" sz="1200" b="0" i="0" kern="1200" baseline="0" dirty="0">
                <a:solidFill>
                  <a:schemeClr val="tx1"/>
                </a:solidFill>
                <a:effectLst/>
                <a:latin typeface="+mn-lt"/>
                <a:ea typeface="+mn-ea"/>
                <a:cs typeface="+mn-cs"/>
              </a:rPr>
              <a:t> the first opinion confirmed. </a:t>
            </a:r>
          </a:p>
          <a:p>
            <a:r>
              <a:rPr lang="en-US" sz="1200" b="0" i="0" kern="1200" baseline="0" dirty="0">
                <a:solidFill>
                  <a:schemeClr val="tx1"/>
                </a:solidFill>
                <a:effectLst/>
                <a:latin typeface="+mn-lt"/>
                <a:ea typeface="+mn-ea"/>
                <a:cs typeface="+mn-cs"/>
              </a:rPr>
              <a:t>Want a more specialist assessment if you feel this has not been undertaken in the first instance.</a:t>
            </a:r>
          </a:p>
          <a:p>
            <a:r>
              <a:rPr lang="en-US" sz="1200" b="0" i="0" kern="1200" baseline="0" dirty="0">
                <a:solidFill>
                  <a:schemeClr val="tx1"/>
                </a:solidFill>
                <a:effectLst/>
                <a:latin typeface="+mn-lt"/>
                <a:ea typeface="+mn-ea"/>
                <a:cs typeface="+mn-cs"/>
              </a:rPr>
              <a:t>Convey information or evidence that might not have been first available or considered-</a:t>
            </a:r>
          </a:p>
          <a:p>
            <a:r>
              <a:rPr lang="en-US" sz="1200" b="0" i="0" kern="1200" baseline="0" dirty="0">
                <a:solidFill>
                  <a:schemeClr val="tx1"/>
                </a:solidFill>
                <a:effectLst/>
                <a:latin typeface="+mn-lt"/>
                <a:ea typeface="+mn-ea"/>
                <a:cs typeface="+mn-cs"/>
              </a:rPr>
              <a:t>for the purpose of challenging treatment and care provided under the first diagnosis.  </a:t>
            </a:r>
          </a:p>
          <a:p>
            <a:r>
              <a:rPr lang="en-US" sz="1200" b="0" i="0" kern="1200" baseline="0" dirty="0">
                <a:solidFill>
                  <a:schemeClr val="tx1"/>
                </a:solidFill>
                <a:effectLst/>
                <a:latin typeface="+mn-lt"/>
                <a:ea typeface="+mn-ea"/>
                <a:cs typeface="+mn-cs"/>
              </a:rPr>
              <a:t>Disagreeing with prescribed medications (including side-effects). </a:t>
            </a:r>
          </a:p>
          <a:p>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47</a:t>
            </a:fld>
            <a:endParaRPr lang="en-US"/>
          </a:p>
        </p:txBody>
      </p:sp>
    </p:spTree>
    <p:extLst>
      <p:ext uri="{BB962C8B-B14F-4D97-AF65-F5344CB8AC3E}">
        <p14:creationId xmlns:p14="http://schemas.microsoft.com/office/powerpoint/2010/main" val="3840159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a:solidFill>
                  <a:schemeClr val="tx1"/>
                </a:solidFill>
                <a:effectLst/>
                <a:latin typeface="+mn-lt"/>
                <a:ea typeface="+mn-ea"/>
                <a:cs typeface="+mn-cs"/>
              </a:rPr>
              <a:t>Welsh:</a:t>
            </a:r>
          </a:p>
          <a:p>
            <a:r>
              <a:rPr lang="cy" sz="1200" b="0" i="0" u="none" strike="noStrike" cap="none" baseline="0" dirty="0">
                <a:solidFill>
                  <a:srgbClr val="000000"/>
                </a:solidFill>
                <a:effectLst/>
                <a:uFillTx/>
                <a:latin typeface="+mn-lt"/>
              </a:rPr>
              <a:t>Gallwch wneud cwyn am eich gofal iechyd p'un a ydych yn ei dderbyn mewn: cartref gofal, eich cartref eich hun, llety â chymorth ac ysbyty, gan gynnwys cael eich cadw dan y Ddeddf Iechyd Meddwl.</a:t>
            </a:r>
          </a:p>
          <a:p>
            <a:endParaRPr lang="en-US" sz="1200" b="1" i="0" u="sng"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English:</a:t>
            </a:r>
          </a:p>
          <a:p>
            <a:r>
              <a:rPr lang="en-US" sz="1200" b="0" i="0" kern="1200" dirty="0">
                <a:solidFill>
                  <a:schemeClr val="tx1"/>
                </a:solidFill>
                <a:effectLst/>
                <a:latin typeface="+mn-lt"/>
                <a:ea typeface="+mn-ea"/>
                <a:cs typeface="+mn-cs"/>
              </a:rPr>
              <a:t>You can make a complaint about your health care whether you are receiving it in: a care home,  your own home, supported accommodation and a hospital</a:t>
            </a:r>
            <a:r>
              <a:rPr lang="en-US" sz="1200" b="0" i="0" kern="1200" baseline="0" dirty="0">
                <a:solidFill>
                  <a:schemeClr val="tx1"/>
                </a:solidFill>
                <a:effectLst/>
                <a:latin typeface="+mn-lt"/>
                <a:ea typeface="+mn-ea"/>
                <a:cs typeface="+mn-cs"/>
              </a:rPr>
              <a:t>, including being detained under the Mental Health Act.</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48</a:t>
            </a:fld>
            <a:endParaRPr lang="en-US"/>
          </a:p>
        </p:txBody>
      </p:sp>
    </p:spTree>
    <p:extLst>
      <p:ext uri="{BB962C8B-B14F-4D97-AF65-F5344CB8AC3E}">
        <p14:creationId xmlns:p14="http://schemas.microsoft.com/office/powerpoint/2010/main" val="3089564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Welsh:</a:t>
            </a:r>
          </a:p>
          <a:p>
            <a:r>
              <a:rPr lang="cy" b="0" i="0" u="none" strike="noStrike" cap="none" baseline="0" dirty="0">
                <a:effectLst/>
                <a:uFillTx/>
              </a:rPr>
              <a:t>Urddas a pharch: Dylai ymarferwyr sy’n cyflawni swyddogaethau o dan y Ddeddf barchu hawliau ac urddas cleifion a’u teuluoedd a’u gofalwyr, gan sicrhau hefyd eu diogelwch hwy a diogelwch eraill. Dylid parchu cleifion, teuluoedd a gofalwyr, a dylid gwrando arnynt a dylid gwerthfawrogi eu barn yn gadarnhaol, ei chofnodi a’i hystyried wrth wneud penderfyniadau.</a:t>
            </a:r>
          </a:p>
          <a:p>
            <a:r>
              <a:rPr lang="cy" sz="1200" b="1" i="0" u="none" strike="noStrike" cap="none" baseline="0" dirty="0">
                <a:solidFill>
                  <a:srgbClr val="000000"/>
                </a:solidFill>
                <a:effectLst/>
                <a:uFillTx/>
                <a:latin typeface="Arial"/>
              </a:rPr>
              <a:t>Yr opsiwn lleiaf cyfyngol a mwyafu annibyniaeth: </a:t>
            </a:r>
            <a:r>
              <a:rPr lang="cy" sz="1200" b="0" i="0" u="none" strike="noStrike" cap="none" baseline="0" dirty="0">
                <a:solidFill>
                  <a:srgbClr val="000000"/>
                </a:solidFill>
                <a:effectLst/>
                <a:uFillTx/>
                <a:latin typeface="Arial"/>
              </a:rPr>
              <a:t>Dylid darparu gwasanaethau yn unol â'r rhagdybiaeth o alluedd, dylai fod yr opsiwn lleiaf cyfyngol, bod er lles pennaf y person a mwyafu annibyniaeth. Dylai cadw annibyniaeth a hybu adferiad y claf fod yn ganolog i bob ymyriad o dan y Ddeddf. Dylid ystyried yr opsiynau lleiaf cyfyngol bob amser a dylid ymchwilio i ddewisiadau eraill i osgoi defnyddio pwerau gorfodol cyn gwneud cais am le. Pan fo modd trin claf yn ddiogel ac yn gyfreithlon heb ei gadw dan y Ddeddf, ni ddylid cadw’r claf.</a:t>
            </a:r>
          </a:p>
          <a:p>
            <a:r>
              <a:rPr lang="cy" sz="1200" b="1" i="0" u="none" strike="noStrike" cap="none" baseline="0" dirty="0">
                <a:solidFill>
                  <a:srgbClr val="000000"/>
                </a:solidFill>
                <a:effectLst/>
                <a:uFillTx/>
                <a:latin typeface="Arial"/>
              </a:rPr>
              <a:t>Tegwch, cydraddoldeb a chyfiawnder: </a:t>
            </a:r>
            <a:r>
              <a:rPr lang="cy" sz="1200" b="0" i="0" u="none" strike="noStrike" cap="none" baseline="0" dirty="0">
                <a:solidFill>
                  <a:srgbClr val="000000"/>
                </a:solidFill>
                <a:effectLst/>
                <a:uFillTx/>
                <a:latin typeface="Arial"/>
              </a:rPr>
              <a:t>Rhaid i bobl sy’n gwneud penderfyniadau o dan y Ddeddf gydnabod a pharchu anghenion, gwerthoedd ac amgylchiadau amrywiol pob claf, gan gynnwys eu hoedran, anabledd, ailbennu rhywedd, priodas a phartneriaeth sifil, beichiogrwydd a mamolaeth, hil, crefydd neu gred, rhyw a chyfeiriadedd rhywiol a diwylliant, neu unrhyw gyfuniad o'r rhain. Ni ddylai fod unrhyw wahaniaethu anghyfreithlon a rhaid gwneud addasiadau rhesymol. Dylid ystyried nodweddion gwarchodedig unigolion a dilyn arferion da ym mhob agwedd ar gynllunio a gweithredu gofal a thriniaeth.</a:t>
            </a:r>
          </a:p>
          <a:p>
            <a:r>
              <a:rPr lang="cy" sz="1200" b="1" i="0" u="none" strike="noStrike" cap="none" baseline="0" dirty="0">
                <a:solidFill>
                  <a:srgbClr val="000000"/>
                </a:solidFill>
                <a:effectLst/>
                <a:uFillTx/>
                <a:latin typeface="Arial"/>
              </a:rPr>
              <a:t>Grymuso a chynnwys: </a:t>
            </a:r>
            <a:r>
              <a:rPr lang="cy" sz="1200" b="0" i="0" u="none" strike="noStrike" cap="none" baseline="0" dirty="0">
                <a:solidFill>
                  <a:srgbClr val="000000"/>
                </a:solidFill>
                <a:effectLst/>
                <a:uFillTx/>
                <a:latin typeface="Arial"/>
              </a:rPr>
              <a:t>Dylid galluogi pob claf a rhoi cyfle iddynt gymryd rhan mewn cynllunio, datblygu ac adolygu ei ofal a'i driniaeth ei hun. Dylid cynnwys teuluoedd, gofalwyr a phobl eraill berthnasol pan fo hynny'n ymarferol. Dylai cynllunio gofal a thriniaeth ddefnyddio cryfderau cleifion ac adeiladu arnynt a dylai geisio galluogi cleifion i symud tuag at adferiad ac ailsefydlu neu fwyafu annibyniaeth cyn gynted ag y bo'n ddiogel ymarferol. Lle bynnag y bo modd, dylai gofal a thriniaeth annog ymdeimlad o obaith a dyhead. Dylai cleifion hefyd gael cymorth i reoli cymaint o agweddau eraill ar eu bywydau â phosibl, yn unol â'u dymuniadau.</a:t>
            </a:r>
          </a:p>
          <a:p>
            <a:r>
              <a:rPr lang="cy" sz="1200" b="1" i="0" u="none" strike="noStrike" cap="none" baseline="0" dirty="0">
                <a:solidFill>
                  <a:srgbClr val="000000"/>
                </a:solidFill>
                <a:effectLst/>
                <a:uFillTx/>
                <a:latin typeface="Arial"/>
              </a:rPr>
              <a:t>Cadw pobl yn ddiogel: </a:t>
            </a:r>
            <a:r>
              <a:rPr lang="cy" sz="1200" b="0" i="0" u="none" strike="noStrike" cap="none" baseline="0" dirty="0">
                <a:solidFill>
                  <a:srgbClr val="000000"/>
                </a:solidFill>
                <a:effectLst/>
                <a:uFillTx/>
                <a:latin typeface="Arial"/>
              </a:rPr>
              <a:t>Dylai lles a diogelwch cleifion fod wrth wraidd yr holl benderfyniadau a wneir o dan y Ddeddf. Dylai hyn fod yn gyson â sicrhau llesiant a diogelwch eraill pan fo angen. Dylai cleifion, eu teuluoedd a/neu ofalwyr ac unigolion perthnasol eraill, lle bo'n briodol, gymryd rhan weithredol yn y gwaith o asesu'r risgiau i iechyd a diogelwch y claf ac eraill. Lle bo hynny'n ymarferol, dylai cleifion gael eu cynnwys yn y gwaith o greu a gweithredu cynllun rheoli risg.</a:t>
            </a:r>
          </a:p>
          <a:p>
            <a:r>
              <a:rPr lang="cy" sz="1200" b="1" i="0" u="none" strike="noStrike" cap="none" baseline="0" dirty="0">
                <a:solidFill>
                  <a:srgbClr val="000000"/>
                </a:solidFill>
                <a:effectLst/>
                <a:uFillTx/>
                <a:latin typeface="Arial"/>
              </a:rPr>
              <a:t>Effeithiolrwydd ac effeithlonrwydd: </a:t>
            </a:r>
            <a:r>
              <a:rPr lang="cy" sz="1200" b="0" i="0" u="none" strike="noStrike" cap="none" baseline="0" dirty="0">
                <a:solidFill>
                  <a:srgbClr val="000000"/>
                </a:solidFill>
                <a:effectLst/>
                <a:uFillTx/>
                <a:latin typeface="Arial"/>
              </a:rPr>
              <a:t>Rhaid darparu asesiad a/neu driniaeth a gofal priodol i unrhyw un a wneir yn ddarostyngedig i orfodaeth o dan y Ddeddf, a dylai'r dibenion hyn fod fel a ganlyn: sefydlu presenoldeb; lleddfu; lleihau'r niwed a achosir gan; neu atal gwaethygu eu hanhwylder meddwl, neu unrhyw un o'i symptomau neu amlygiadau. Dylai asiantaethau iechyd, gofal cymdeithasol ac asiantaethau perthnasol eraill gydweithio i sicrhau bod cleifion yn cael amrywiaeth o wasanaethau iechyd meddwl sy’n effeithiol, yn hygyrch, yn ymatebol ac o ansawdd uchel.</a:t>
            </a:r>
          </a:p>
          <a:p>
            <a:endParaRPr lang="en-GB" b="1" u="sng" dirty="0"/>
          </a:p>
          <a:p>
            <a:r>
              <a:rPr lang="en-GB" b="1" u="sng" dirty="0"/>
              <a:t>English:</a:t>
            </a:r>
          </a:p>
          <a:p>
            <a:r>
              <a:rPr lang="en-GB" b="1" dirty="0"/>
              <a:t>Dignity and respect</a:t>
            </a:r>
            <a:r>
              <a:rPr lang="en-GB" b="0" dirty="0"/>
              <a:t>:</a:t>
            </a:r>
            <a:r>
              <a:rPr lang="en-GB" b="0" baseline="0" dirty="0"/>
              <a:t> </a:t>
            </a:r>
            <a:r>
              <a:rPr lang="en-US" dirty="0"/>
              <a:t>Practitioners performing functions under the Act should respect the rights and dignity of patients and their families and carers, while also ensuring their safety and that of others.</a:t>
            </a:r>
            <a:r>
              <a:rPr lang="en-US" baseline="0" dirty="0"/>
              <a:t> </a:t>
            </a:r>
            <a:r>
              <a:rPr lang="en-US" dirty="0"/>
              <a:t>Patients, families and carers should be respected, listened to and their views positively valued, recorded and taken into account when decisions are made.</a:t>
            </a:r>
          </a:p>
          <a:p>
            <a:r>
              <a:rPr lang="en-US" b="1" dirty="0"/>
              <a:t>Least restrictive option and maximising independence: </a:t>
            </a:r>
            <a:r>
              <a:rPr lang="en-US" dirty="0"/>
              <a:t>Services should be provided in line with the presumption of capacity, be the least restrictive option, serve a person’s best interests and </a:t>
            </a:r>
            <a:r>
              <a:rPr lang="en-US" dirty="0" err="1"/>
              <a:t>maximise</a:t>
            </a:r>
            <a:r>
              <a:rPr lang="en-US" dirty="0"/>
              <a:t> independence. Retaining independence and promoting the patient’s recovery should be central to all interventions under the Act. The least restrictive options should always be considered and alternatives to avoid the use of compulsory powers should be explored before making an application for admission. Where it is possible to treat a patient safely and lawfully without detaining them under the Act, the patient should not be detained.</a:t>
            </a:r>
          </a:p>
          <a:p>
            <a:r>
              <a:rPr lang="en-GB" b="1" dirty="0"/>
              <a:t>Fairness, equality and equity: </a:t>
            </a:r>
            <a:r>
              <a:rPr lang="en-US" dirty="0"/>
              <a:t>People taking decisions under the Act must recognise and respect the diverse needs, values and circumstances of each patient, including their age, disability, gender reassignment, marriage and civil partnership, pregnancy and maternity, race, religion or belief, sex and sexual orientation and culture, or any combination of these. There must be no unlawful discrimination and reasonable adjustments must be made. Individuals’ protected characteristics should be taken into account and good practice followed in all aspects of care and treatment planning and implementation.</a:t>
            </a:r>
          </a:p>
          <a:p>
            <a:r>
              <a:rPr lang="en-GB" b="1" dirty="0"/>
              <a:t>Empowerment and involvement:</a:t>
            </a:r>
            <a:r>
              <a:rPr lang="en-GB" b="1" baseline="0" dirty="0"/>
              <a:t> </a:t>
            </a:r>
            <a:r>
              <a:rPr lang="en-US" dirty="0"/>
              <a:t>All patients should be enabled and given the opportunity to participate in planning, developing and reviewing their own care and treatment. Families, carers and relevant others should be involved when practicable. Care and treatment planning should draw on and build on patients’ strengths and should seek to enable patients to progress towards recovery and to re-establish or </a:t>
            </a:r>
            <a:r>
              <a:rPr lang="en-US" dirty="0" err="1"/>
              <a:t>maximise</a:t>
            </a:r>
            <a:r>
              <a:rPr lang="en-US" dirty="0"/>
              <a:t> independence as soon as is safely practicable. Whenever possible, care and treatment should encourage a sense of hope and aspiration. Patients should also be supported to manage, in accordance with their wishes, as many other aspects of their lives as possible.</a:t>
            </a:r>
          </a:p>
          <a:p>
            <a:r>
              <a:rPr lang="en-GB" b="1" dirty="0"/>
              <a:t>Keeping people safe : </a:t>
            </a:r>
            <a:r>
              <a:rPr lang="en-US" dirty="0"/>
              <a:t>Patient well-being and safety should be at the heart of all decision-making under the Act. This should be consistent with ensuring the well-being and safety of others when needed. Patients, their families and/or carers and other relevant individuals should, where appropriate, be actively involved in assessing the risks posed to the health and safety of the patient and others. Patients should, wherever practicable, be involved in creating and implementing a risk management plan.</a:t>
            </a:r>
          </a:p>
          <a:p>
            <a:r>
              <a:rPr lang="en-GB" b="1" dirty="0"/>
              <a:t>Effectiveness and efficiency: </a:t>
            </a:r>
            <a:r>
              <a:rPr lang="en-US" dirty="0"/>
              <a:t>6 Anyone made subject to compulsion under the Act must be provided with appropriate assessment and/or treatment and care, the purpose of which should be: to establish the presence of; to alleviate; to minimise the harm caused by; or prevent a worsening of, their mental disorder, or any of its symptoms or manifestations. Health, social care and other relevant agencies should work together to ensure patients are provided with a range of mental health services that are effective, accessible, responsive and of high quality.</a:t>
            </a:r>
            <a:endParaRPr lang="en-GB" b="1"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9</a:t>
            </a:fld>
            <a:endParaRPr lang="en-US"/>
          </a:p>
        </p:txBody>
      </p:sp>
    </p:spTree>
    <p:extLst>
      <p:ext uri="{BB962C8B-B14F-4D97-AF65-F5344CB8AC3E}">
        <p14:creationId xmlns:p14="http://schemas.microsoft.com/office/powerpoint/2010/main" val="1356657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49</a:t>
            </a:fld>
            <a:endParaRPr lang="en-US"/>
          </a:p>
        </p:txBody>
      </p:sp>
    </p:spTree>
    <p:extLst>
      <p:ext uri="{BB962C8B-B14F-4D97-AF65-F5344CB8AC3E}">
        <p14:creationId xmlns:p14="http://schemas.microsoft.com/office/powerpoint/2010/main" val="3285916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50</a:t>
            </a:fld>
            <a:endParaRPr lang="en-US"/>
          </a:p>
        </p:txBody>
      </p:sp>
    </p:spTree>
    <p:extLst>
      <p:ext uri="{BB962C8B-B14F-4D97-AF65-F5344CB8AC3E}">
        <p14:creationId xmlns:p14="http://schemas.microsoft.com/office/powerpoint/2010/main" val="138375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800" b="1" i="0" u="none" strike="noStrike" cap="none" baseline="0" dirty="0">
                <a:solidFill>
                  <a:srgbClr val="000000"/>
                </a:solidFill>
                <a:effectLst/>
                <a:uFillTx/>
                <a:latin typeface="Arial"/>
              </a:rPr>
              <a:t>Claf Gwirfoddol: </a:t>
            </a:r>
            <a:r>
              <a:rPr lang="cy" sz="1800" b="0" i="0" u="none" strike="noStrike" cap="none" baseline="0" dirty="0">
                <a:solidFill>
                  <a:srgbClr val="000000"/>
                </a:solidFill>
                <a:effectLst/>
                <a:uFillTx/>
                <a:latin typeface="Arial"/>
              </a:rPr>
              <a:t>Dylai fod gan y person </a:t>
            </a:r>
            <a:r>
              <a:rPr lang="cy" sz="1200" b="0" i="0" u="none" strike="noStrike" cap="none" baseline="0" dirty="0">
                <a:solidFill>
                  <a:srgbClr val="000000"/>
                </a:solidFill>
                <a:effectLst/>
                <a:uFillTx/>
                <a:latin typeface="+mn-lt"/>
              </a:rPr>
              <a:t>y galluedd i ddeall ei fod yn mynd i'r ysbyty a chytuno i driniaeth ar gyfer ei broblem iechyd meddwl.</a:t>
            </a:r>
          </a:p>
          <a:p>
            <a:endParaRPr lang="en-US" b="0" u="none" dirty="0"/>
          </a:p>
          <a:p>
            <a:r>
              <a:rPr lang="en-US" b="1" u="sng" dirty="0"/>
              <a:t>English</a:t>
            </a:r>
            <a:r>
              <a:rPr lang="en-US" b="1" u="sng" baseline="0" dirty="0"/>
              <a:t>:</a:t>
            </a:r>
          </a:p>
          <a:p>
            <a:r>
              <a:rPr lang="en-US" dirty="0"/>
              <a:t>A </a:t>
            </a:r>
            <a:r>
              <a:rPr lang="en-US" b="1" dirty="0"/>
              <a:t>Voluntary Patient: </a:t>
            </a:r>
            <a:r>
              <a:rPr lang="en-US" dirty="0"/>
              <a:t>The person</a:t>
            </a:r>
            <a:r>
              <a:rPr lang="en-US" baseline="0" dirty="0"/>
              <a:t> </a:t>
            </a:r>
            <a:r>
              <a:rPr lang="en-US" sz="1200" b="0" i="0" kern="1200" dirty="0">
                <a:solidFill>
                  <a:schemeClr val="tx1"/>
                </a:solidFill>
                <a:effectLst/>
                <a:latin typeface="+mn-lt"/>
                <a:ea typeface="+mn-ea"/>
                <a:cs typeface="+mn-cs"/>
              </a:rPr>
              <a:t>should have capacity to understand that they are going into hospital and agree to treatment for their mental health problem.</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314819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u="sng" dirty="0"/>
              <a:t>Welsh:</a:t>
            </a:r>
          </a:p>
          <a:p>
            <a:pPr rtl="0"/>
            <a:r>
              <a:rPr lang="cy" sz="1200" b="0" i="0" u="none" strike="noStrike" cap="none" baseline="0" dirty="0">
                <a:solidFill>
                  <a:srgbClr val="000000"/>
                </a:solidFill>
                <a:effectLst/>
                <a:uFillTx/>
                <a:latin typeface="Arial"/>
              </a:rPr>
              <a:t>AMHP: Gweithiwr Proffesiynol Iechyd Meddwl Cymeradwy. Bydd y AMHP yn penderfynu a fydd yn bwrw ymlaen â’r cais i’r person gael ei secsiynu. Dylai hefyd ddweud hyn wrth:</a:t>
            </a:r>
          </a:p>
          <a:p>
            <a:pPr rtl="0"/>
            <a:r>
              <a:rPr lang="cy" sz="1000" b="0" i="0" u="none" strike="noStrike" cap="none" baseline="0" dirty="0">
                <a:solidFill>
                  <a:srgbClr val="000000"/>
                </a:solidFill>
                <a:effectLst/>
                <a:uFillTx/>
                <a:latin typeface="+mn-lt"/>
              </a:rPr>
              <a:t>- Y perthynas agosaf.</a:t>
            </a:r>
          </a:p>
          <a:p>
            <a:pPr marL="171450" indent="-171450" rtl="0">
              <a:buFontTx/>
              <a:buChar char="-"/>
            </a:pPr>
            <a:r>
              <a:rPr lang="cy" sz="1000" b="0" i="0" u="none" strike="noStrike" cap="none" baseline="0" dirty="0">
                <a:solidFill>
                  <a:srgbClr val="000000"/>
                </a:solidFill>
                <a:effectLst/>
                <a:uFillTx/>
                <a:latin typeface="+mn-lt"/>
              </a:rPr>
              <a:t>Y meddygon sydd wedi asesu.</a:t>
            </a:r>
          </a:p>
          <a:p>
            <a:pPr marL="171450" indent="-171450" rtl="0">
              <a:buFontTx/>
              <a:buChar char="-"/>
            </a:pPr>
            <a:r>
              <a:rPr lang="cy" sz="1000" b="0" i="0" u="none" strike="noStrike" cap="none" baseline="0" dirty="0">
                <a:solidFill>
                  <a:srgbClr val="000000"/>
                </a:solidFill>
                <a:effectLst/>
                <a:uFillTx/>
                <a:latin typeface="+mn-lt"/>
              </a:rPr>
              <a:t>-Cydlynydd gofal, os oes un.</a:t>
            </a:r>
          </a:p>
          <a:p>
            <a:pPr rtl="0"/>
            <a:r>
              <a:rPr lang="cy" sz="1000" b="0" i="0" u="none" strike="noStrike" cap="none" baseline="0" dirty="0">
                <a:solidFill>
                  <a:srgbClr val="000000"/>
                </a:solidFill>
                <a:effectLst/>
                <a:uFillTx/>
                <a:latin typeface="+mn-lt"/>
              </a:rPr>
              <a:t>- Meddyg Teulu'r person, os nad oedd yn rhan o'r asesiad.</a:t>
            </a:r>
          </a:p>
          <a:p>
            <a:pPr rtl="0"/>
            <a:endParaRPr lang="en-US" b="1" u="sng" dirty="0"/>
          </a:p>
          <a:p>
            <a:pPr rtl="0"/>
            <a:r>
              <a:rPr lang="en-US" b="1" u="sng" dirty="0"/>
              <a:t>English:</a:t>
            </a:r>
          </a:p>
          <a:p>
            <a:pPr rtl="0"/>
            <a:r>
              <a:rPr lang="en-US" dirty="0"/>
              <a:t>AMHP: “</a:t>
            </a:r>
            <a:r>
              <a:rPr lang="en-GB" sz="1200" b="0" i="0" kern="1200" dirty="0">
                <a:solidFill>
                  <a:schemeClr val="tx1"/>
                </a:solidFill>
                <a:effectLst/>
                <a:latin typeface="+mn-lt"/>
                <a:ea typeface="+mn-ea"/>
                <a:cs typeface="+mn-cs"/>
              </a:rPr>
              <a:t>Approved Mental Health Professional”. The AMHP will decide whether to go ahead with the application for the person to be sectioned. </a:t>
            </a:r>
            <a:r>
              <a:rPr lang="en-US" sz="1200" b="0" i="0" kern="1200" dirty="0">
                <a:solidFill>
                  <a:schemeClr val="tx1"/>
                </a:solidFill>
                <a:effectLst/>
                <a:latin typeface="+mn-lt"/>
                <a:ea typeface="+mn-ea"/>
                <a:cs typeface="+mn-cs"/>
              </a:rPr>
              <a:t>They should also tell this to:</a:t>
            </a:r>
          </a:p>
          <a:p>
            <a:pPr rtl="0"/>
            <a:r>
              <a:rPr lang="en-US" sz="1200" b="0" i="0" kern="1200" dirty="0">
                <a:solidFill>
                  <a:schemeClr val="tx1"/>
                </a:solidFill>
                <a:effectLst/>
                <a:latin typeface="+mn-lt"/>
                <a:ea typeface="+mn-ea"/>
                <a:cs typeface="+mn-cs"/>
              </a:rPr>
              <a:t>- The</a:t>
            </a:r>
            <a:r>
              <a:rPr lang="en-US" sz="1200" b="0" i="0" kern="1200" baseline="0" dirty="0">
                <a:solidFill>
                  <a:schemeClr val="tx1"/>
                </a:solidFill>
                <a:effectLst/>
                <a:latin typeface="+mn-lt"/>
                <a:ea typeface="+mn-ea"/>
                <a:cs typeface="+mn-cs"/>
              </a:rPr>
              <a:t> nearest relative.</a:t>
            </a:r>
            <a:endParaRPr lang="en-US" sz="1200" b="0" i="0" kern="1200" dirty="0">
              <a:solidFill>
                <a:schemeClr val="tx1"/>
              </a:solidFill>
              <a:effectLst/>
              <a:latin typeface="+mn-lt"/>
              <a:ea typeface="+mn-ea"/>
              <a:cs typeface="+mn-cs"/>
            </a:endParaRPr>
          </a:p>
          <a:p>
            <a:r>
              <a:rPr lang="en-US" dirty="0"/>
              <a:t>- </a:t>
            </a:r>
            <a:r>
              <a:rPr lang="en-US" sz="1200" b="0" i="0" kern="1200" baseline="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he doctors who have assessed.</a:t>
            </a:r>
            <a:endParaRPr lang="en-US" sz="1200" b="0" i="0" kern="1200">
              <a:solidFill>
                <a:schemeClr val="tx1"/>
              </a:solidFill>
              <a:effectLst/>
              <a:latin typeface="+mn-lt"/>
              <a:cs typeface="Calibri" panose="020F0502020204030204"/>
            </a:endParaRPr>
          </a:p>
          <a:p>
            <a:r>
              <a:rPr lang="en-US" dirty="0"/>
              <a:t>- </a:t>
            </a:r>
            <a:r>
              <a:rPr lang="en-US" sz="1200" b="0" i="0" kern="1200" baseline="0" dirty="0">
                <a:solidFill>
                  <a:schemeClr val="tx1"/>
                </a:solidFill>
                <a:effectLst/>
                <a:latin typeface="+mn-lt"/>
                <a:ea typeface="+mn-ea"/>
                <a:cs typeface="+mn-cs"/>
              </a:rPr>
              <a:t>A </a:t>
            </a:r>
            <a:r>
              <a:rPr lang="en-US" sz="1200" b="0" i="0" kern="1200" dirty="0">
                <a:solidFill>
                  <a:schemeClr val="tx1"/>
                </a:solidFill>
                <a:effectLst/>
                <a:latin typeface="+mn-lt"/>
                <a:ea typeface="+mn-ea"/>
                <a:cs typeface="+mn-cs"/>
              </a:rPr>
              <a:t>care coordinator, if there is one.</a:t>
            </a:r>
            <a:endParaRPr lang="en-US" sz="1200" b="0" i="0" kern="1200" dirty="0">
              <a:solidFill>
                <a:schemeClr val="tx1"/>
              </a:solidFill>
              <a:effectLst/>
              <a:latin typeface="+mn-lt"/>
              <a:cs typeface="Calibri" panose="020F0502020204030204"/>
            </a:endParaRPr>
          </a:p>
          <a:p>
            <a:pPr rtl="0"/>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The person’s </a:t>
            </a:r>
            <a:r>
              <a:rPr lang="en-US" sz="1200" b="0" i="0" kern="1200" dirty="0">
                <a:solidFill>
                  <a:schemeClr val="tx1"/>
                </a:solidFill>
                <a:effectLst/>
                <a:latin typeface="+mn-lt"/>
                <a:ea typeface="+mn-ea"/>
                <a:cs typeface="+mn-cs"/>
              </a:rPr>
              <a:t>GP, if they were not involved in the assessment.</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12</a:t>
            </a:fld>
            <a:endParaRPr lang="en-US"/>
          </a:p>
        </p:txBody>
      </p:sp>
    </p:spTree>
    <p:extLst>
      <p:ext uri="{BB962C8B-B14F-4D97-AF65-F5344CB8AC3E}">
        <p14:creationId xmlns:p14="http://schemas.microsoft.com/office/powerpoint/2010/main" val="2700897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Mae’r Cod yn rhoi canllawiau i unigolion penodol gan gynnwys ymarferwyr meddygol cofrestredig (‘meddygon’), clinigwyr cymeradwy, rheolwyr a staff ysbytai, ysbytai annibynnol a chartrefi gofal, eiriolwyr iechyd meddwl annibynnol a gweithwyr iechyd meddwl proffesiynol cymeradwy ar sut y dylent fwrw ymlaen wrth gyflawni swyddogaethau a dyletswyddau o dan y Ddeddf. Mae hefyd yn rhoi arweiniad i feddygon a gweithwyr proffesiynol eraill ar agweddau penodol ar driniaeth feddygol ar gyfer anhwylder meddwl yn fwy cyffredinol. </a:t>
            </a:r>
          </a:p>
          <a:p>
            <a:r>
              <a:rPr lang="cy" sz="1200" b="0" i="0" u="none" strike="noStrike" cap="none" baseline="0" dirty="0">
                <a:solidFill>
                  <a:srgbClr val="000000"/>
                </a:solidFill>
                <a:effectLst/>
                <a:uFillTx/>
                <a:latin typeface="Arial"/>
              </a:rPr>
              <a:t>Nid yw'r </a:t>
            </a:r>
            <a:r>
              <a:rPr lang="cy" sz="1200" b="1" i="0" u="none" strike="noStrike" cap="none" baseline="0" dirty="0">
                <a:solidFill>
                  <a:srgbClr val="000000"/>
                </a:solidFill>
                <a:effectLst/>
                <a:uFillTx/>
                <a:latin typeface="Arial"/>
              </a:rPr>
              <a:t>Cod Ymarfer </a:t>
            </a:r>
            <a:r>
              <a:rPr lang="cy" sz="1200" b="0" i="0" u="none" strike="noStrike" cap="none" baseline="0" dirty="0">
                <a:solidFill>
                  <a:srgbClr val="000000"/>
                </a:solidFill>
                <a:effectLst/>
                <a:uFillTx/>
                <a:latin typeface="Arial"/>
              </a:rPr>
              <a:t>yn </a:t>
            </a:r>
            <a:r>
              <a:rPr lang="cy" sz="1200" b="1" i="0" u="none" strike="noStrike" cap="none" baseline="0" dirty="0">
                <a:solidFill>
                  <a:srgbClr val="000000"/>
                </a:solidFill>
                <a:effectLst/>
                <a:uFillTx/>
                <a:latin typeface="Arial"/>
              </a:rPr>
              <a:t>gyfraith </a:t>
            </a:r>
            <a:r>
              <a:rPr lang="cy" sz="1200" b="0" i="0" u="none" strike="noStrike" cap="none" baseline="0" dirty="0">
                <a:solidFill>
                  <a:srgbClr val="000000"/>
                </a:solidFill>
                <a:effectLst/>
                <a:uFillTx/>
                <a:latin typeface="Arial"/>
              </a:rPr>
              <a:t>y mae'n rhaid </a:t>
            </a:r>
            <a:r>
              <a:rPr lang="cy" sz="1200" b="1" i="0" u="none" strike="noStrike" cap="none" baseline="0" dirty="0">
                <a:solidFill>
                  <a:srgbClr val="000000"/>
                </a:solidFill>
                <a:effectLst/>
                <a:uFillTx/>
                <a:latin typeface="Arial"/>
              </a:rPr>
              <a:t>ei dilyn yn awtomatig</a:t>
            </a:r>
            <a:r>
              <a:rPr lang="cy" sz="1200" b="0" i="0" u="none" strike="noStrike" cap="none" baseline="0" dirty="0">
                <a:solidFill>
                  <a:srgbClr val="000000"/>
                </a:solidFill>
                <a:effectLst/>
                <a:uFillTx/>
                <a:latin typeface="Arial"/>
              </a:rPr>
              <a:t>, ond mae'n ddogfen bwysig gan ei bod yn cynnig </a:t>
            </a:r>
            <a:r>
              <a:rPr lang="cy" sz="1200" b="1" i="0" u="none" strike="noStrike" cap="none" baseline="0" dirty="0">
                <a:solidFill>
                  <a:srgbClr val="000000"/>
                </a:solidFill>
                <a:effectLst/>
                <a:uFillTx/>
                <a:latin typeface="Arial"/>
              </a:rPr>
              <a:t>“arweiniad statudol”</a:t>
            </a:r>
            <a:r>
              <a:rPr lang="cy" sz="1200" b="0" i="0" u="none" strike="noStrike" cap="none" baseline="0" dirty="0">
                <a:solidFill>
                  <a:srgbClr val="000000"/>
                </a:solidFill>
                <a:effectLst/>
                <a:uFillTx/>
                <a:latin typeface="Arial"/>
              </a:rPr>
              <a:t>, a gall gweithwyr proffesiynol nad ydynt yn dilyn y canllawiau hyn gael eu herio yn y llys. </a:t>
            </a:r>
          </a:p>
          <a:p>
            <a:endParaRPr lang="en-US" b="1" u="sng" dirty="0"/>
          </a:p>
          <a:p>
            <a:r>
              <a:rPr lang="en-US" b="1" u="sng" dirty="0"/>
              <a:t>English:</a:t>
            </a:r>
          </a:p>
          <a:p>
            <a:r>
              <a:rPr lang="en-US" dirty="0"/>
              <a:t>The Code provides guidance to particular individuals including registered medical practitioners (‘doctors’), approved clinicians, managers and staff of hospitals, independent hospitals and care homes, independent mental health advocates and approved mental health professionals on how they should proceed when undertaking functions and duties under the Act. It also gives guidance to doctors and other professionals about certain aspects of medical treatment for mental disorder more generally. </a:t>
            </a:r>
          </a:p>
          <a:p>
            <a:r>
              <a:rPr lang="en-US" dirty="0"/>
              <a:t>The </a:t>
            </a:r>
            <a:r>
              <a:rPr lang="en-US" b="1" dirty="0"/>
              <a:t>Code of Practice </a:t>
            </a:r>
            <a:r>
              <a:rPr lang="en-US" dirty="0"/>
              <a:t>is </a:t>
            </a:r>
            <a:r>
              <a:rPr lang="en-US" b="1" dirty="0"/>
              <a:t>not law </a:t>
            </a:r>
            <a:r>
              <a:rPr lang="en-US" dirty="0"/>
              <a:t>which must </a:t>
            </a:r>
            <a:r>
              <a:rPr lang="en-US" b="1" dirty="0"/>
              <a:t>be automatically</a:t>
            </a:r>
            <a:r>
              <a:rPr lang="en-US" dirty="0"/>
              <a:t> followed, but it is an important document as it offers </a:t>
            </a:r>
            <a:r>
              <a:rPr lang="en-US" b="1" dirty="0"/>
              <a:t>“statutory guidance”</a:t>
            </a:r>
            <a:r>
              <a:rPr lang="en-US" dirty="0"/>
              <a:t>, and professionals who do not follow this guidance can be challenged in court.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1680035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1" i="0" u="none" strike="noStrike" cap="none" baseline="0" dirty="0">
                <a:solidFill>
                  <a:srgbClr val="000000"/>
                </a:solidFill>
                <a:effectLst/>
                <a:uFillTx/>
                <a:latin typeface="Arial"/>
              </a:rPr>
              <a:t>Anableddau dysgu:  </a:t>
            </a:r>
            <a:r>
              <a:rPr lang="cy" sz="1200" b="0" i="0" u="none" strike="noStrike" cap="none" baseline="0" dirty="0">
                <a:solidFill>
                  <a:srgbClr val="000000"/>
                </a:solidFill>
                <a:effectLst/>
                <a:uFillTx/>
                <a:latin typeface="Arial"/>
              </a:rPr>
              <a:t>ni all rhywun ag anabledd dysgu a dim ffurf arall ar anhwylder meddwl gael ei gadw ar gyfer triniaeth neu ei wneud yn destun gwarcheidiaeth neu orchymyn triniaeth gymunedol (CTO) o dan y Ddeddf oni bai bod ei anabledd dysgu yn gysylltiedig ag ymddygiad ymosodol annormal neu ddifrifol anghyfrifol ar ran y person dan sylw. Fodd bynnag, gellir ei gadw i'w asesu o dan adran 2 o'r Ddeddf.</a:t>
            </a:r>
          </a:p>
          <a:p>
            <a:r>
              <a:rPr lang="cy" sz="1200" b="0" i="0" u="none" strike="noStrike" cap="none" baseline="0" dirty="0">
                <a:solidFill>
                  <a:srgbClr val="000000"/>
                </a:solidFill>
                <a:effectLst/>
                <a:uFillTx/>
                <a:latin typeface="Arial"/>
              </a:rPr>
              <a:t>Ni ddylid ystyried bod unrhyw un ag anhwylder meddwl dim ond oherwydd ei gredoau gwleidyddol, crefyddol neu ddiwylliannol, cyfeiriadedd rhywiol neu hunaniaeth rhywedd, gwerthoedd, barn neu unrhyw nodwedd warchodedig neu bersonol arall yn unig.</a:t>
            </a:r>
          </a:p>
          <a:p>
            <a:r>
              <a:rPr lang="cy" sz="1200" b="0" i="0" u="none" strike="noStrike" cap="none" baseline="0" dirty="0">
                <a:solidFill>
                  <a:srgbClr val="000000"/>
                </a:solidFill>
                <a:effectLst/>
                <a:uFillTx/>
                <a:latin typeface="Arial"/>
              </a:rPr>
              <a:t>Mae'r un peth yn wir am ymwneud person, neu ymwneud tebygol, ag ymddygiad anghyfreithlon, gwrthgymdeithasol, neu ymddygiad y gall rhai ei ystyried yn anfoesol. Nid yw credoau, ymddygiadau neu weithredoedd nad ydynt yn deillio o anhwylder neu anabledd meddwl yn sail i fesurau gorfodol o dan y Ddeddf, hyd yn oed os ydynt yn ymddangos yn anarferol neu’n achosi braw, trallod neu berygl i bobl eraill. </a:t>
            </a:r>
          </a:p>
          <a:p>
            <a:endParaRPr lang="en-US" b="1" u="sng" dirty="0"/>
          </a:p>
          <a:p>
            <a:r>
              <a:rPr lang="en-US" b="1" u="sng" dirty="0"/>
              <a:t>English:</a:t>
            </a:r>
          </a:p>
          <a:p>
            <a:r>
              <a:rPr lang="en-US" b="1" dirty="0"/>
              <a:t>Learning disabilities:</a:t>
            </a:r>
            <a:r>
              <a:rPr lang="en-US" b="1" baseline="0" dirty="0"/>
              <a:t> </a:t>
            </a:r>
            <a:r>
              <a:rPr lang="en-US" b="1" dirty="0"/>
              <a:t> </a:t>
            </a:r>
            <a:r>
              <a:rPr lang="en-US" dirty="0"/>
              <a:t>someone with a learning disability and no other form of mental disorder may not be detained for treatment or made subject to guardianship or a community treatment order (CTO) under the Act unless their learning disability is associated with abnormally aggressive or seriously irresponsible conduct on the part of the person concerned. They can however be detained for assessment under section 2 of the Act.</a:t>
            </a:r>
          </a:p>
          <a:p>
            <a:r>
              <a:rPr lang="en-US" dirty="0"/>
              <a:t>No-one should be considered mentally disordered solely because of their political, religious or cultural beliefs, sexual orientation or gender identity, values, opinions or any other protected or personal characteristic alone.</a:t>
            </a:r>
          </a:p>
          <a:p>
            <a:r>
              <a:rPr lang="en-US" dirty="0"/>
              <a:t>The same is true of a person’s involvement, or likely involvement, in illegal, anti-social behaviour, or behaviour that may be considered by some to be immoral. Beliefs, behaviours or actions which do not result from a disorder or disability of the mind are not a basis for compulsory measures under the Act, even if they appear unusual or cause other people alarm, distress or danger. </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15</a:t>
            </a:fld>
            <a:endParaRPr lang="en-US"/>
          </a:p>
        </p:txBody>
      </p:sp>
    </p:spTree>
    <p:extLst>
      <p:ext uri="{BB962C8B-B14F-4D97-AF65-F5344CB8AC3E}">
        <p14:creationId xmlns:p14="http://schemas.microsoft.com/office/powerpoint/2010/main" val="3644710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kern="1200" dirty="0">
                <a:solidFill>
                  <a:schemeClr val="tx1"/>
                </a:solidFill>
                <a:effectLst/>
                <a:latin typeface="+mn-lt"/>
                <a:ea typeface="+mn-ea"/>
                <a:cs typeface="+mn-cs"/>
              </a:rPr>
              <a:t>Welsh:</a:t>
            </a:r>
          </a:p>
          <a:p>
            <a:r>
              <a:rPr lang="cy" sz="1000" b="1" i="0" u="none" strike="noStrike" cap="none" baseline="0" dirty="0">
                <a:solidFill>
                  <a:srgbClr val="000000"/>
                </a:solidFill>
                <a:effectLst/>
                <a:uFillTx/>
                <a:latin typeface="+mn-lt"/>
              </a:rPr>
              <a:t>Diffiniad o anhwylder meddwl</a:t>
            </a:r>
            <a:r>
              <a:rPr lang="cy" sz="1000" b="0" i="0" u="none" strike="noStrike" cap="none" baseline="0" dirty="0">
                <a:solidFill>
                  <a:srgbClr val="000000"/>
                </a:solidFill>
                <a:effectLst/>
                <a:uFillTx/>
                <a:latin typeface="+mn-lt"/>
              </a:rPr>
              <a:t>: </a:t>
            </a:r>
            <a:r>
              <a:rPr lang="cy" sz="1200" b="0" i="0" u="none" strike="noStrike" cap="none" baseline="0" dirty="0">
                <a:solidFill>
                  <a:srgbClr val="000000"/>
                </a:solidFill>
                <a:effectLst/>
                <a:uFillTx/>
                <a:latin typeface="Arial"/>
              </a:rPr>
              <a:t>Mae categorïau o anhwylder yn cael eu diddymu, ac mae’r gwelliant hwn yn ategu’r newidiadau i’r meini prawf ar gyfer cadw defnyddwyr gwasanaeth. : Nid oes angen bellach i roi label cyfreithiol ar anhwylderau cleifion. Mae pob anhwylder iechyd meddwl bellach yn cael ei drin yn yr un modd. Mae dibyniaeth ar alcohol a chyffuriau yn parhau i fod wedi'i heithrio, ond mae anhwylderau meddwl 'gwyriadol yn rhywiol' bellach wedi'u cynnwys. </a:t>
            </a:r>
          </a:p>
          <a:p>
            <a:r>
              <a:rPr lang="cy" sz="1200" b="1" i="0" u="none" strike="noStrike" cap="none" baseline="0" dirty="0">
                <a:solidFill>
                  <a:srgbClr val="000000"/>
                </a:solidFill>
                <a:effectLst/>
                <a:uFillTx/>
                <a:latin typeface="Arial"/>
              </a:rPr>
              <a:t>Meini prawf ar gyfer cadw: </a:t>
            </a:r>
            <a:r>
              <a:rPr lang="cy" sz="1200" b="0" i="0" u="none" strike="noStrike" cap="none" baseline="0" dirty="0">
                <a:solidFill>
                  <a:srgbClr val="000000"/>
                </a:solidFill>
                <a:effectLst/>
                <a:uFillTx/>
                <a:latin typeface="Arial"/>
              </a:rPr>
              <a:t>Mae prawf 'triniaeth feddygol briodol' newydd yn berthnasol i bob pŵer cadw ar gyfer triniaeth. O ganlyniad, ni ellir cadw defnyddwyr gwasanaeth yn orfodol i gael triniaeth oni bai bod triniaeth feddygol briodol ar gael iddynt. Nid yw'r 'prawf trinadwyedd' yn berthnasol mwyach.</a:t>
            </a:r>
          </a:p>
          <a:p>
            <a:endParaRPr lang="en-GB" sz="1200" b="1" i="0" u="sng" kern="1200" dirty="0">
              <a:solidFill>
                <a:schemeClr val="tx1"/>
              </a:solidFill>
              <a:effectLst/>
              <a:latin typeface="+mn-lt"/>
              <a:ea typeface="+mn-ea"/>
              <a:cs typeface="+mn-cs"/>
            </a:endParaRPr>
          </a:p>
          <a:p>
            <a:r>
              <a:rPr lang="en-GB" sz="1200" b="1" i="0" u="sng" kern="1200" dirty="0">
                <a:solidFill>
                  <a:schemeClr val="tx1"/>
                </a:solidFill>
                <a:effectLst/>
                <a:latin typeface="+mn-lt"/>
                <a:ea typeface="+mn-ea"/>
                <a:cs typeface="+mn-cs"/>
              </a:rPr>
              <a:t>English:</a:t>
            </a:r>
          </a:p>
          <a:p>
            <a:r>
              <a:rPr lang="en-GB" sz="1200" b="1" i="0" kern="1200" dirty="0">
                <a:solidFill>
                  <a:schemeClr val="tx1"/>
                </a:solidFill>
                <a:effectLst/>
                <a:latin typeface="+mn-lt"/>
                <a:ea typeface="+mn-ea"/>
                <a:cs typeface="+mn-cs"/>
              </a:rPr>
              <a:t>Definition of mental disorder</a:t>
            </a:r>
            <a:r>
              <a:rPr lang="en-GB" sz="1200" b="0" i="0" kern="1200" dirty="0">
                <a:solidFill>
                  <a:schemeClr val="tx1"/>
                </a:solidFill>
                <a:effectLst/>
                <a:latin typeface="+mn-lt"/>
                <a:ea typeface="+mn-ea"/>
                <a:cs typeface="+mn-cs"/>
              </a:rPr>
              <a:t>: </a:t>
            </a:r>
            <a:r>
              <a:rPr lang="en-US" dirty="0"/>
              <a:t>Categories of disorder are abolished, and this amendment complements the changes to the criteria for detaining service users. : It is no longer necessary to put a legal label to patients’ disorders. All mental health disorders are now treated in the same way. Alcohol and drug dependence remain excluded, but ‘sexually deviant’ mental disorders are now included. </a:t>
            </a:r>
          </a:p>
          <a:p>
            <a:r>
              <a:rPr lang="en-GB" b="1" dirty="0"/>
              <a:t>Criteria for detention: </a:t>
            </a:r>
            <a:r>
              <a:rPr lang="en-US" dirty="0"/>
              <a:t>A new ‘appropriate medical treatment’ test applies to all powers of detention for treatment. As a result, service users cannot be compulsorily detained for treatment unless appropriate medical treatment is available to them. The ‘treatability test’ no longer applies.</a:t>
            </a:r>
          </a:p>
          <a:p>
            <a:endParaRPr lang="en-GB" b="1"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16</a:t>
            </a:fld>
            <a:endParaRPr lang="en-US"/>
          </a:p>
        </p:txBody>
      </p:sp>
    </p:spTree>
    <p:extLst>
      <p:ext uri="{BB962C8B-B14F-4D97-AF65-F5344CB8AC3E}">
        <p14:creationId xmlns:p14="http://schemas.microsoft.com/office/powerpoint/2010/main" val="2419498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3915"/>
            <a:ext cx="3759283" cy="1024286"/>
          </a:xfrm>
        </p:spPr>
        <p:txBody>
          <a:bodyPr>
            <a:normAutofit/>
          </a:bodyPr>
          <a:lstStyle>
            <a:lvl1pPr marL="0" indent="0">
              <a:buNone/>
              <a:defRPr sz="2800">
                <a:solidFill>
                  <a:srgbClr val="37394C"/>
                </a:solidFill>
              </a:defRPr>
            </a:lvl1pPr>
          </a:lstStyle>
          <a:p>
            <a:pPr lvl="0"/>
            <a:r>
              <a:rPr lang="en-US" dirty="0"/>
              <a:t>Workforce and learning development </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98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dirty="0"/>
              <a:t>Click to edit Master title style</a:t>
            </a:r>
          </a:p>
        </p:txBody>
      </p:sp>
      <p:sp>
        <p:nvSpPr>
          <p:cNvPr id="39" name="Text Placeholder 38"/>
          <p:cNvSpPr>
            <a:spLocks noGrp="1"/>
          </p:cNvSpPr>
          <p:nvPr>
            <p:ph type="body" sz="quarter" idx="11" hasCustomPrompt="1"/>
          </p:nvPr>
        </p:nvSpPr>
        <p:spPr>
          <a:xfrm>
            <a:off x="4887471" y="441665"/>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title style</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dirty="0"/>
              <a:t>Click icon to add picture</a:t>
            </a:r>
          </a:p>
        </p:txBody>
      </p:sp>
      <p:pic>
        <p:nvPicPr>
          <p:cNvPr id="9"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chemeClr val="bg1"/>
                </a:solidFill>
              </a:rPr>
              <a:t>www.gofalcymdeithasol.cymru</a:t>
            </a:r>
          </a:p>
          <a:p>
            <a:pPr eaLnBrk="1" hangingPunct="1"/>
            <a:r>
              <a:rPr lang="en-US" altLang="x-none" sz="1100">
                <a:solidFill>
                  <a:schemeClr val="bg1"/>
                </a:solidFill>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a:solidFill>
                  <a:srgbClr val="16AD85"/>
                </a:solidFill>
              </a:rPr>
              <a:t>Diolch</a:t>
            </a:r>
          </a:p>
          <a:p>
            <a:pPr eaLnBrk="1" hangingPunct="1"/>
            <a:r>
              <a:rPr lang="en-US" altLang="x-none" sz="4800">
                <a:solidFill>
                  <a:srgbClr val="16AD85"/>
                </a:solidFill>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A634F050-CADA-4C40-8DC4-FA2BCB9EA614}" type="datetimeFigureOut">
              <a:rPr lang="en-US"/>
              <a:pPr>
                <a:defRPr/>
              </a:pPr>
              <a:t>1/10/2024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85A6F1E-FA0D-074E-A111-CB4010084BFD}" type="slidenum">
              <a:rPr lang="en-US"/>
              <a:pPr>
                <a:defRPr/>
              </a:pPr>
              <a:t>‹#›</a:t>
            </a:fld>
            <a:endParaRPr lang="en-US" dirty="0"/>
          </a:p>
        </p:txBody>
      </p:sp>
    </p:spTree>
    <p:extLst>
      <p:ext uri="{BB962C8B-B14F-4D97-AF65-F5344CB8AC3E}">
        <p14:creationId xmlns:p14="http://schemas.microsoft.com/office/powerpoint/2010/main" val="14921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16AD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A938BC3-ECCE-154A-946A-2066AC66F1F8}" type="datetimeFigureOut">
              <a:rPr lang="en-US"/>
              <a:pPr>
                <a:defRPr/>
              </a:pPr>
              <a:t>1/10/2024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97770EF-719A-5D4E-9390-ECD3B273CE68}" type="slidenum">
              <a:rPr lang="en-US"/>
              <a:pPr>
                <a:defRPr/>
              </a:pPr>
              <a:t>‹#›</a:t>
            </a:fld>
            <a:endParaRPr lang="en-US"/>
          </a:p>
        </p:txBody>
      </p:sp>
    </p:spTree>
    <p:extLst>
      <p:ext uri="{BB962C8B-B14F-4D97-AF65-F5344CB8AC3E}">
        <p14:creationId xmlns:p14="http://schemas.microsoft.com/office/powerpoint/2010/main" val="973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132DF217-E8EC-014C-AF51-267D3BD1B1A8}" type="datetimeFigureOut">
              <a:rPr lang="en-US"/>
              <a:pPr>
                <a:defRPr/>
              </a:pPr>
              <a:t>1/10/2024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800084F6-EA53-4643-9DBC-C3306A12AB46}" type="slidenum">
              <a:rPr lang="en-US"/>
              <a:pPr>
                <a:defRPr/>
              </a:pPr>
              <a:t>‹#›</a:t>
            </a:fld>
            <a:endParaRPr lang="en-US"/>
          </a:p>
        </p:txBody>
      </p:sp>
    </p:spTree>
    <p:extLst>
      <p:ext uri="{BB962C8B-B14F-4D97-AF65-F5344CB8AC3E}">
        <p14:creationId xmlns:p14="http://schemas.microsoft.com/office/powerpoint/2010/main" val="4099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7F1AAC81-8505-A04E-AABE-085949CF4E39}" type="datetimeFigureOut">
              <a:rPr lang="en-US"/>
              <a:pPr>
                <a:defRPr/>
              </a:pPr>
              <a:t>1/10/2024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C6B7AB-542E-A641-A8D9-0DE6232F6FBC}" type="slidenum">
              <a:rPr lang="en-US"/>
              <a:pPr>
                <a:defRPr/>
              </a:pPr>
              <a:t>‹#›</a:t>
            </a:fld>
            <a:endParaRPr lang="en-US"/>
          </a:p>
        </p:txBody>
      </p:sp>
    </p:spTree>
    <p:extLst>
      <p:ext uri="{BB962C8B-B14F-4D97-AF65-F5344CB8AC3E}">
        <p14:creationId xmlns:p14="http://schemas.microsoft.com/office/powerpoint/2010/main" val="112757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BC1135B-B182-A940-9B72-9DCFCE0F1432}" type="datetimeFigureOut">
              <a:rPr lang="en-US"/>
              <a:pPr>
                <a:defRPr/>
              </a:pPr>
              <a:t>1/10/2024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D79289-4032-E045-802A-D09BDE4B3882}" type="slidenum">
              <a:rPr lang="en-US"/>
              <a:pPr>
                <a:defRPr/>
              </a:pPr>
              <a:t>‹#›</a:t>
            </a:fld>
            <a:endParaRPr lang="en-US"/>
          </a:p>
        </p:txBody>
      </p:sp>
    </p:spTree>
    <p:extLst>
      <p:ext uri="{BB962C8B-B14F-4D97-AF65-F5344CB8AC3E}">
        <p14:creationId xmlns:p14="http://schemas.microsoft.com/office/powerpoint/2010/main" val="1779660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6B8AC14A-1A3D-467A-A2EF-DF70F6E974D6}" type="datetimeFigureOut">
              <a:rPr lang="en-US" smtClean="0"/>
              <a:t>1/10/2024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390063685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528F547-F7FB-4E52-88D0-BB7D51FE83EA}" type="datetimeFigureOut">
              <a:rPr lang="en-US" smtClean="0"/>
              <a:t>1/10/2024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414402162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C98138F1-AFA7-4E69-B4FC-3BFF030265A5}" type="datetimeFigureOut">
              <a:rPr lang="en-US" smtClean="0"/>
              <a:t>1/10/2024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8326746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47181"/>
            <a:ext cx="3759283" cy="1024286"/>
          </a:xfrm>
        </p:spPr>
        <p:txBody>
          <a:bodyPr>
            <a:normAutofit/>
          </a:bodyPr>
          <a:lstStyle>
            <a:lvl1pPr marL="0" indent="0">
              <a:buNone/>
              <a:defRPr sz="2800">
                <a:solidFill>
                  <a:schemeClr val="bg1"/>
                </a:solidFill>
              </a:defRPr>
            </a:lvl1pPr>
          </a:lstStyle>
          <a:p>
            <a:pPr lvl="0"/>
            <a:r>
              <a:rPr lang="en-US" dirty="0"/>
              <a:t>Research template</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1419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7783D59C-FAB7-4B83-AEC2-FB7CEBF16266}" type="datetimeFigureOut">
              <a:rPr lang="en-US" smtClean="0"/>
              <a:t>1/10/2024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28406270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3FF731-3EF8-4A1D-9894-56E821FB1B21}" type="datetimeFigureOut">
              <a:rPr lang="en-US" smtClean="0"/>
              <a:t>1/10/2024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112668243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E9A2BCB-B571-4595-9220-A69264CB389E}" type="datetimeFigureOut">
              <a:rPr lang="en-US" smtClean="0"/>
              <a:t>1/10/2024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412661822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F712AD6-9E75-4F06-AFC1-DFCC3D41AF89}" type="datetimeFigureOut">
              <a:rPr lang="en-US" smtClean="0"/>
              <a:t>1/10/2024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3128942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456311EA-7E0D-4B13-92E3-A1D441C02C68}" type="datetimeFigureOut">
              <a:rPr lang="en-US" smtClean="0"/>
              <a:t>1/10/2024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11795149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D97CF15-CBE5-4DCF-97AA-83720C5B9503}" type="datetimeFigureOut">
              <a:rPr lang="en-US" smtClean="0"/>
              <a:t>1/10/2024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2359616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EDF53B8-D151-4ECF-A767-4C99951B92B9}" type="datetimeFigureOut">
              <a:rPr lang="en-US" smtClean="0"/>
              <a:t>1/10/2024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427969863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82DF88F-9CB1-43B7-A979-0228C8EFC4BE}" type="datetimeFigureOut">
              <a:rPr lang="en-US" smtClean="0"/>
              <a:t>1/10/2024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210548017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 General">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50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05942"/>
            <a:ext cx="3759283" cy="1024286"/>
          </a:xfrm>
        </p:spPr>
        <p:txBody>
          <a:bodyPr>
            <a:normAutofit/>
          </a:bodyPr>
          <a:lstStyle>
            <a:lvl1pPr marL="0" indent="0">
              <a:buNone/>
              <a:defRPr sz="2800">
                <a:solidFill>
                  <a:srgbClr val="37394C"/>
                </a:solidFill>
              </a:defRPr>
            </a:lvl1pPr>
          </a:lstStyle>
          <a:p>
            <a:pPr lvl="0"/>
            <a:r>
              <a:rPr lang="en-US" dirty="0"/>
              <a:t>Workforce regulation</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6484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43934" y="5986630"/>
            <a:ext cx="1634456" cy="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8447"/>
            <a:ext cx="3759283" cy="1024286"/>
          </a:xfrm>
        </p:spPr>
        <p:txBody>
          <a:bodyPr>
            <a:normAutofit/>
          </a:bodyPr>
          <a:lstStyle>
            <a:lvl1pPr marL="0" indent="0">
              <a:buNone/>
              <a:defRPr sz="2800">
                <a:solidFill>
                  <a:srgbClr val="37394C"/>
                </a:solidFill>
              </a:defRPr>
            </a:lvl1pPr>
          </a:lstStyle>
          <a:p>
            <a:pPr lvl="0"/>
            <a:r>
              <a:rPr lang="en-US" dirty="0"/>
              <a:t>Service improvement</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3049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40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2"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endParaRPr lang="en-US" noProof="0" dirty="0"/>
          </a:p>
        </p:txBody>
      </p:sp>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pic>
        <p:nvPicPr>
          <p:cNvPr id="18"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extLst>
      <p:ext uri="{BB962C8B-B14F-4D97-AF65-F5344CB8AC3E}">
        <p14:creationId xmlns:p14="http://schemas.microsoft.com/office/powerpoint/2010/main" val="84423007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35.xml"/><Relationship Id="rId4" Type="http://schemas.openxmlformats.org/officeDocument/2006/relationships/image" Target="../media/image17.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36.xml"/><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42.xml"/><Relationship Id="rId4" Type="http://schemas.openxmlformats.org/officeDocument/2006/relationships/image" Target="../media/image19.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tags" Target="../tags/tag4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659976" y="2281881"/>
            <a:ext cx="3367286" cy="1368151"/>
          </a:xfrm>
        </p:spPr>
        <p:txBody>
          <a:bodyPr vert="horz" lIns="91440" tIns="45720" rIns="91440" bIns="45720" rtlCol="0" anchor="t">
            <a:normAutofit/>
          </a:bodyPr>
          <a:lstStyle/>
          <a:p>
            <a:endParaRPr lang="cy" sz="1600" b="0" i="0" u="none" strike="noStrike" cap="none" baseline="0" dirty="0">
              <a:solidFill>
                <a:srgbClr val="16AD85"/>
              </a:solidFill>
              <a:effectLst/>
              <a:uFillTx/>
              <a:latin typeface="Arial"/>
            </a:endParaRPr>
          </a:p>
          <a:p>
            <a:r>
              <a:rPr lang="en-GB" sz="2400" dirty="0">
                <a:latin typeface="Arial"/>
                <a:cs typeface="Arial"/>
              </a:rPr>
              <a:t>Deall y </a:t>
            </a:r>
            <a:r>
              <a:rPr lang="en-GB" sz="2400" dirty="0" err="1">
                <a:latin typeface="Arial"/>
                <a:cs typeface="Arial"/>
              </a:rPr>
              <a:t>Ddeddf</a:t>
            </a:r>
            <a:r>
              <a:rPr lang="en-GB" sz="2400" dirty="0">
                <a:latin typeface="Arial"/>
                <a:cs typeface="Arial"/>
              </a:rPr>
              <a:t> Iechyd </a:t>
            </a:r>
            <a:r>
              <a:rPr lang="en-GB" sz="2400" dirty="0" err="1">
                <a:latin typeface="Arial"/>
                <a:cs typeface="Arial"/>
              </a:rPr>
              <a:t>Meddwl</a:t>
            </a:r>
            <a:r>
              <a:rPr lang="en-GB" sz="2400" dirty="0">
                <a:latin typeface="Arial"/>
                <a:cs typeface="Arial"/>
              </a:rPr>
              <a:t> (1983)</a:t>
            </a:r>
          </a:p>
        </p:txBody>
      </p:sp>
      <p:sp>
        <p:nvSpPr>
          <p:cNvPr id="12" name="Title 11"/>
          <p:cNvSpPr>
            <a:spLocks noGrp="1"/>
          </p:cNvSpPr>
          <p:nvPr>
            <p:ph type="title"/>
          </p:nvPr>
        </p:nvSpPr>
        <p:spPr>
          <a:xfrm>
            <a:off x="621692" y="1268145"/>
            <a:ext cx="4681314" cy="496076"/>
          </a:xfrm>
        </p:spPr>
        <p:txBody>
          <a:bodyPr>
            <a:normAutofit fontScale="90000"/>
          </a:bodyPr>
          <a:lstStyle/>
          <a:p>
            <a:pPr algn="l"/>
            <a:r>
              <a:rPr lang="cy" b="1" dirty="0">
                <a:latin typeface="Arial"/>
                <a:cs typeface="Arial"/>
              </a:rPr>
              <a:t>Yr Ymarferydd Gwasanaethau Cymdeithasol</a:t>
            </a:r>
            <a:br>
              <a:rPr lang="en-GB" b="1" dirty="0">
                <a:latin typeface="Arial"/>
              </a:rPr>
            </a:br>
            <a:endParaRPr lang="cy" sz="2800" b="0" i="0" u="none" strike="noStrike" cap="none" baseline="0" dirty="0">
              <a:solidFill>
                <a:srgbClr val="37394C"/>
              </a:solidFill>
              <a:effectLst/>
              <a:uFillTx/>
              <a:latin typeface="Arial"/>
            </a:endParaRPr>
          </a:p>
        </p:txBody>
      </p:sp>
      <p:sp>
        <p:nvSpPr>
          <p:cNvPr id="20484" name="Text Placeholder 4"/>
          <p:cNvSpPr>
            <a:spLocks noGrp="1"/>
          </p:cNvSpPr>
          <p:nvPr>
            <p:ph type="body" sz="quarter" idx="13"/>
          </p:nvPr>
        </p:nvSpPr>
        <p:spPr>
          <a:xfrm>
            <a:off x="628651" y="3879726"/>
            <a:ext cx="3223270" cy="485378"/>
          </a:xfrm>
        </p:spPr>
        <p:txBody>
          <a:bodyPr vert="horz" lIns="91440" tIns="45720" rIns="91440" bIns="45720" rtlCol="0" anchor="t">
            <a:noAutofit/>
          </a:bodyPr>
          <a:lstStyle/>
          <a:p>
            <a:pPr lvl="0" fontAlgn="base">
              <a:lnSpc>
                <a:spcPct val="90000"/>
              </a:lnSpc>
              <a:spcBef>
                <a:spcPts val="1000"/>
              </a:spcBef>
              <a:spcAft>
                <a:spcPct val="0"/>
              </a:spcAft>
            </a:pPr>
            <a:r>
              <a:rPr lang="en-GB" altLang="x-none" b="1" dirty="0">
                <a:latin typeface="Arial" panose="020B0604020202020204"/>
                <a:cs typeface="Arial"/>
              </a:rPr>
              <a:t>Social Services Practitioner</a:t>
            </a:r>
            <a:endParaRPr lang="x-none" altLang="x-none" b="1">
              <a:latin typeface="Arial" panose="020B0604020202020204"/>
              <a:cs typeface="Arial"/>
            </a:endParaRPr>
          </a:p>
        </p:txBody>
      </p:sp>
      <p:sp>
        <p:nvSpPr>
          <p:cNvPr id="14" name="Text Placeholder 13"/>
          <p:cNvSpPr>
            <a:spLocks noGrp="1"/>
          </p:cNvSpPr>
          <p:nvPr>
            <p:ph type="body" sz="quarter" idx="14"/>
          </p:nvPr>
        </p:nvSpPr>
        <p:spPr>
          <a:xfrm>
            <a:off x="616225" y="4978400"/>
            <a:ext cx="3214938" cy="1409475"/>
          </a:xfrm>
        </p:spPr>
        <p:txBody>
          <a:bodyPr vert="horz" lIns="91440" tIns="45720" rIns="91440" bIns="45720" rtlCol="0" anchor="t">
            <a:normAutofit/>
          </a:bodyPr>
          <a:lstStyle/>
          <a:p>
            <a:r>
              <a:rPr lang="en-US" altLang="x-none" sz="2400" dirty="0">
                <a:latin typeface="Arial"/>
                <a:cs typeface="Arial"/>
              </a:rPr>
              <a:t>Understand the Mental Health Act (1983)</a:t>
            </a:r>
            <a:endParaRPr lang="x-none" altLang="x-none" sz="2400">
              <a:latin typeface="Arial"/>
              <a:cs typeface="Arial"/>
            </a:endParaRPr>
          </a:p>
        </p:txBody>
      </p:sp>
    </p:spTree>
    <p:custDataLst>
      <p:tags r:id="rId1"/>
    </p:custDataLst>
    <p:extLst>
      <p:ext uri="{BB962C8B-B14F-4D97-AF65-F5344CB8AC3E}">
        <p14:creationId xmlns:p14="http://schemas.microsoft.com/office/powerpoint/2010/main" val="1112499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728411" y="62505"/>
            <a:ext cx="4310063" cy="5832088"/>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Many people who receive inpatient treatment on psychiatric wards have agreed to go into hospital as informal patients (also known as voluntary patients). However, over half are in hospital without their agreement as formal patients. This is because they have been detained under the Mental Health Act (often called being sectioned).</a:t>
            </a:r>
          </a:p>
          <a:p>
            <a:endParaRPr lang="en-US" dirty="0"/>
          </a:p>
          <a:p>
            <a:pPr marL="285750" indent="-285750">
              <a:buFont typeface="Arial" panose="020B0604020202020204" pitchFamily="34" charset="0"/>
              <a:buChar char="•"/>
            </a:pPr>
            <a:r>
              <a:rPr lang="en-US" dirty="0"/>
              <a:t>A formal patient may lose you certain rights, including the right to leave hospital freely, so it is important that they know their rights under the Mental Health Act.</a:t>
            </a:r>
            <a:endParaRPr lang="en-GB" dirty="0"/>
          </a:p>
        </p:txBody>
      </p:sp>
      <p:sp>
        <p:nvSpPr>
          <p:cNvPr id="6" name="Text Placeholder 4"/>
          <p:cNvSpPr>
            <a:spLocks noGrp="1"/>
          </p:cNvSpPr>
          <p:nvPr>
            <p:ph type="body" sz="quarter" idx="12"/>
          </p:nvPr>
        </p:nvSpPr>
        <p:spPr>
          <a:xfrm>
            <a:off x="96252" y="62505"/>
            <a:ext cx="4310063" cy="5832088"/>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Mae llawer o bobl sy'n cael triniaeth cleifion mewnol ar wardiau seiciatrig wedi cytuno i fynd i'r ysbyty fel cleifion anffurfiol (a elwir hefyd yn gleifion gwirfoddol). Fodd bynnag, mae dros hanner yn yr ysbyty heb eu cytundeb fel cleifion ffurfiol. Mae hyn oherwydd eu bod wedi cael eu cadw o dan y Ddeddf Iechyd Meddwl (a elwir yn aml yn cael eich secsiynu).</a:t>
            </a:r>
          </a:p>
          <a:p>
            <a:endParaRPr lang="en-US" dirty="0"/>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Mae’n bosibl y bydd claf ffurfiol yn colli rhai hawliau, gan gynnwys yr hawl i adael yr ysbyty’n rhydd, felly mae’n bwysig eu bod yn gwybod eu hawliau o dan y Ddeddf Iechyd Meddwl.</a:t>
            </a:r>
          </a:p>
        </p:txBody>
      </p:sp>
    </p:spTree>
    <p:custDataLst>
      <p:tags r:id="rId1"/>
    </p:custDataLst>
    <p:extLst>
      <p:ext uri="{BB962C8B-B14F-4D97-AF65-F5344CB8AC3E}">
        <p14:creationId xmlns:p14="http://schemas.microsoft.com/office/powerpoint/2010/main" val="2723485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4555" y="90163"/>
            <a:ext cx="4227823" cy="883810"/>
          </a:xfrm>
        </p:spPr>
        <p:txBody>
          <a:bodyPr/>
          <a:lstStyle/>
          <a:p>
            <a:r>
              <a:rPr lang="en-US" sz="2400" b="1" dirty="0"/>
              <a:t>What is an informal/ voluntary patient? </a:t>
            </a:r>
            <a:endParaRPr lang="en-GB" sz="2400" b="1">
              <a:cs typeface="Arial"/>
            </a:endParaRPr>
          </a:p>
        </p:txBody>
      </p:sp>
      <p:sp>
        <p:nvSpPr>
          <p:cNvPr id="5" name="Text Placeholder 4"/>
          <p:cNvSpPr>
            <a:spLocks noGrp="1"/>
          </p:cNvSpPr>
          <p:nvPr>
            <p:ph type="body" sz="quarter" idx="12"/>
          </p:nvPr>
        </p:nvSpPr>
        <p:spPr>
          <a:xfrm>
            <a:off x="4774556" y="987898"/>
            <a:ext cx="4227824" cy="4817326"/>
          </a:xfrm>
        </p:spPr>
        <p:txBody>
          <a:bodyPr/>
          <a:lstStyle/>
          <a:p>
            <a:pPr marL="285750" indent="-285750">
              <a:buFont typeface="Arial" panose="020B0604020202020204" pitchFamily="34" charset="0"/>
              <a:buChar char="•"/>
            </a:pPr>
            <a:r>
              <a:rPr lang="en-US" dirty="0"/>
              <a:t>A voluntary patient (sometimes called an 'informal patient') is someone having treatment in a psychiatric hospital of their own free will.</a:t>
            </a:r>
          </a:p>
          <a:p>
            <a:pPr marL="285750" indent="-285750">
              <a:buFont typeface="Arial" panose="020B0604020202020204" pitchFamily="34" charset="0"/>
              <a:buChar char="•"/>
            </a:pPr>
            <a:r>
              <a:rPr lang="en-US" dirty="0"/>
              <a:t>A voluntary patient, has the right to get treatment for their mental health problem, as well as physical health problems. They also have the right to refuse treatment they don't want. They can leave the hospital when they want, but they are still expected to take part in their treatment plan.</a:t>
            </a:r>
          </a:p>
          <a:p>
            <a:pPr marL="285750" indent="-285750">
              <a:buFont typeface="Arial" panose="020B0604020202020204" pitchFamily="34" charset="0"/>
              <a:buChar char="•"/>
            </a:pPr>
            <a:r>
              <a:rPr lang="en-US" dirty="0"/>
              <a:t>The person would only be sectioned if the care team is worried about the risks to themselves, or others if they leave the ward.</a:t>
            </a:r>
          </a:p>
          <a:p>
            <a:pPr marL="285750" indent="-285750">
              <a:buFont typeface="Arial" panose="020B0604020202020204" pitchFamily="34" charset="0"/>
              <a:buChar char="•"/>
            </a:pPr>
            <a:endParaRPr lang="en-GB" dirty="0"/>
          </a:p>
        </p:txBody>
      </p:sp>
      <p:sp>
        <p:nvSpPr>
          <p:cNvPr id="6" name="Title 1"/>
          <p:cNvSpPr txBox="1">
            <a:spLocks/>
          </p:cNvSpPr>
          <p:nvPr/>
        </p:nvSpPr>
        <p:spPr bwMode="auto">
          <a:xfrm>
            <a:off x="82239" y="108650"/>
            <a:ext cx="4227823" cy="88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GB" sz="2400" b="1" dirty="0">
                <a:latin typeface="Arial"/>
              </a:rPr>
              <a:t>Beth yw claf anffurfiol/gwirfoddol? </a:t>
            </a:r>
            <a:endParaRPr lang="cy-GB" sz="2400" b="1" dirty="0">
              <a:latin typeface="Arial"/>
              <a:cs typeface="Arial"/>
            </a:endParaRPr>
          </a:p>
        </p:txBody>
      </p:sp>
      <p:sp>
        <p:nvSpPr>
          <p:cNvPr id="7" name="Text Placeholder 4"/>
          <p:cNvSpPr>
            <a:spLocks noGrp="1"/>
          </p:cNvSpPr>
          <p:nvPr>
            <p:ph type="body" sz="quarter" idx="12"/>
          </p:nvPr>
        </p:nvSpPr>
        <p:spPr>
          <a:xfrm>
            <a:off x="136929" y="1017322"/>
            <a:ext cx="4227824" cy="4817326"/>
          </a:xfrm>
        </p:spPr>
        <p:txBody>
          <a:bodyPr/>
          <a:lstStyle/>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Mae claf gwirfoddol (a elwir weithiau yn ‘glaf anffurfiol’) yn rhywun sy’n cael triniaeth mewn ysbyty seiciatrig o’i ewyllys rhydd ei hun.</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Mae gan glaf gwirfoddol yr hawl i gael triniaeth ar gyfer ei broblem iechyd meddwl, yn ogystal â phroblemau iechyd corfforol. Mae ganddyn nhw hefyd yr hawl i wrthod triniaeth nad ydyn nhw ei heisiau. Gallan nhw adael yr ysbyty pan fyddan nhw eisiau, ond mae disgwyl iddyn nhw gymryd rhan yn eu cynllun triniaeth o hyd.</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Dim ond os yw'r tîm gofal yn poeni am y risgiau iddo'i hun, neu i eraill os bydd yn gadael y ward, y byddai'r person yn cael ei secsiynu.</a:t>
            </a:r>
          </a:p>
          <a:p>
            <a:pPr marL="285750" indent="-285750">
              <a:buFont typeface="Arial" panose="020B0604020202020204" pitchFamily="34" charset="0"/>
              <a:buChar char="•"/>
            </a:pPr>
            <a:endParaRPr lang="en-GB" dirty="0"/>
          </a:p>
        </p:txBody>
      </p:sp>
    </p:spTree>
    <p:custDataLst>
      <p:tags r:id="rId1"/>
    </p:custDataLst>
    <p:extLst>
      <p:ext uri="{BB962C8B-B14F-4D97-AF65-F5344CB8AC3E}">
        <p14:creationId xmlns:p14="http://schemas.microsoft.com/office/powerpoint/2010/main" val="6766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49" y="193790"/>
            <a:ext cx="4146602" cy="512642"/>
          </a:xfrm>
        </p:spPr>
        <p:txBody>
          <a:bodyPr/>
          <a:lstStyle/>
          <a:p>
            <a:r>
              <a:rPr lang="en-US" b="1" dirty="0"/>
              <a:t>Being Sectioned</a:t>
            </a:r>
            <a:endParaRPr lang="en-GB" b="1">
              <a:cs typeface="Arial"/>
            </a:endParaRPr>
          </a:p>
        </p:txBody>
      </p:sp>
      <p:sp>
        <p:nvSpPr>
          <p:cNvPr id="3" name="Text Placeholder 2"/>
          <p:cNvSpPr>
            <a:spLocks noGrp="1"/>
          </p:cNvSpPr>
          <p:nvPr>
            <p:ph type="body" idx="1"/>
          </p:nvPr>
        </p:nvSpPr>
        <p:spPr>
          <a:xfrm>
            <a:off x="0" y="833066"/>
            <a:ext cx="3591618" cy="2899666"/>
          </a:xfrm>
        </p:spPr>
        <p:txBody>
          <a:bodyPr>
            <a:normAutofit fontScale="92500"/>
          </a:bodyPr>
          <a:lstStyle/>
          <a:p>
            <a:pPr marL="285750" indent="-285750">
              <a:buFont typeface="Arial" panose="020B0604020202020204" pitchFamily="34" charset="0"/>
              <a:buChar char="•"/>
            </a:pPr>
            <a:r>
              <a:rPr lang="cy" sz="1600" dirty="0"/>
              <a:t>Mae'n rhaid i berson gael ei asesu gan weithiwr iechyd proffesiynol cyn iddo gael ei 'secsiynu' yn gyfreithiol.</a:t>
            </a:r>
            <a:endParaRPr lang="en-US" sz="1600" dirty="0">
              <a:cs typeface="Arial"/>
            </a:endParaRPr>
          </a:p>
          <a:p>
            <a:pPr marL="285750" indent="-285750">
              <a:buFont typeface="Arial" panose="020B0604020202020204" pitchFamily="34" charset="0"/>
              <a:buChar char="•"/>
            </a:pPr>
            <a:r>
              <a:rPr lang="cy" sz="1600" dirty="0"/>
              <a:t>Gall hyn ddigwydd gartref, mewn ysbyty neu fan diogel. </a:t>
            </a:r>
            <a:endParaRPr lang="cy" sz="1600" dirty="0">
              <a:cs typeface="Arial"/>
            </a:endParaRPr>
          </a:p>
          <a:p>
            <a:pPr marL="285750" indent="-285750">
              <a:buFont typeface="Arial" panose="020B0604020202020204" pitchFamily="34" charset="0"/>
              <a:buChar char="•"/>
            </a:pPr>
            <a:r>
              <a:rPr lang="cy" sz="1600" dirty="0"/>
              <a:t>Bydd yr AMHP yn cyfweld â’r person er mwyn iddo allu penderfynu ai ei gadw yn yr ysbyty yw’r ffordd orau o ddarparu’r gofal a’r driniaeth sydd ei angen arno. Rhaid i ddau feddyg gytuno â hyn hefyd.</a:t>
            </a:r>
            <a:r>
              <a:rPr lang="cy" dirty="0"/>
              <a:t> </a:t>
            </a:r>
            <a:endParaRPr lang="cy" dirty="0">
              <a:cs typeface="Arial"/>
            </a:endParaRPr>
          </a:p>
          <a:p>
            <a:endParaRPr lang="en-GB" dirty="0"/>
          </a:p>
        </p:txBody>
      </p:sp>
      <p:sp>
        <p:nvSpPr>
          <p:cNvPr id="5" name="Text Placeholder 4"/>
          <p:cNvSpPr>
            <a:spLocks noGrp="1"/>
          </p:cNvSpPr>
          <p:nvPr>
            <p:ph type="body" sz="quarter" idx="11"/>
          </p:nvPr>
        </p:nvSpPr>
        <p:spPr>
          <a:xfrm>
            <a:off x="155575" y="196161"/>
            <a:ext cx="5063195" cy="486590"/>
          </a:xfrm>
        </p:spPr>
        <p:txBody>
          <a:bodyPr/>
          <a:lstStyle/>
          <a:p>
            <a:r>
              <a:rPr lang="cy" b="1" dirty="0"/>
              <a:t>Cael eich Secsiynu</a:t>
            </a:r>
            <a:endParaRPr lang="en-GB" b="1">
              <a:cs typeface="Arial"/>
            </a:endParaRPr>
          </a:p>
        </p:txBody>
      </p:sp>
      <p:sp>
        <p:nvSpPr>
          <p:cNvPr id="6" name="Text Placeholder 5"/>
          <p:cNvSpPr>
            <a:spLocks noGrp="1"/>
          </p:cNvSpPr>
          <p:nvPr>
            <p:ph type="body" sz="quarter" idx="12"/>
          </p:nvPr>
        </p:nvSpPr>
        <p:spPr>
          <a:xfrm>
            <a:off x="5460445" y="871926"/>
            <a:ext cx="3332073" cy="1850668"/>
          </a:xfrm>
        </p:spPr>
        <p:txBody>
          <a:bodyPr/>
          <a:lstStyle/>
          <a:p>
            <a:pPr marL="285750" indent="-285750">
              <a:buFont typeface="Arial" panose="020B0604020202020204" pitchFamily="34" charset="0"/>
              <a:buChar char="•"/>
            </a:pPr>
            <a:r>
              <a:rPr lang="en-US" sz="1600" dirty="0"/>
              <a:t>A person must be assessed by a health professional before they are legally ‘sectioned’.</a:t>
            </a:r>
          </a:p>
          <a:p>
            <a:pPr marL="285750" indent="-285750">
              <a:buFont typeface="Arial" panose="020B0604020202020204" pitchFamily="34" charset="0"/>
              <a:buChar char="•"/>
            </a:pPr>
            <a:r>
              <a:rPr lang="en-US" sz="1600" dirty="0"/>
              <a:t>This may take place at home, hospital or a place of safety. </a:t>
            </a:r>
          </a:p>
          <a:p>
            <a:pPr marL="285750" indent="-285750">
              <a:buFont typeface="Arial" panose="020B0604020202020204" pitchFamily="34" charset="0"/>
              <a:buChar char="•"/>
            </a:pPr>
            <a:r>
              <a:rPr lang="en-US" sz="1600" dirty="0"/>
              <a:t>The AMHP will interview the person so that they can decide if keeping them in hospital is the best way of providing the care and treatment they need. Two doctors must also agree with this. </a:t>
            </a:r>
          </a:p>
          <a:p>
            <a:endParaRPr lang="en-GB" sz="1600" dirty="0"/>
          </a:p>
          <a:p>
            <a:endParaRPr lang="en-GB" sz="1600" dirty="0"/>
          </a:p>
        </p:txBody>
      </p:sp>
      <p:sp>
        <p:nvSpPr>
          <p:cNvPr id="11" name="AutoShape 4" descr="New Behavioral Health Intensive Care Unit Offers Treatment for Higher  Acuity Patients | University of Pittsburgh Department of Psychiat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Lincolnshire&amp;#39;s first psychiatric unit &amp;#39;key to patient recovery&amp;#39; - BBC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404" y="3152611"/>
            <a:ext cx="3323338" cy="26576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2910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9978" y="208407"/>
            <a:ext cx="4178810" cy="669073"/>
          </a:xfrm>
        </p:spPr>
        <p:txBody>
          <a:bodyPr>
            <a:normAutofit fontScale="90000"/>
          </a:bodyPr>
          <a:lstStyle/>
          <a:p>
            <a:r>
              <a:rPr lang="en-US" b="1" dirty="0"/>
              <a:t>What must the Act recognise?</a:t>
            </a:r>
            <a:r>
              <a:rPr lang="en-US" dirty="0"/>
              <a:t> </a:t>
            </a:r>
            <a:endParaRPr lang="en-GB" dirty="0"/>
          </a:p>
        </p:txBody>
      </p:sp>
      <p:sp>
        <p:nvSpPr>
          <p:cNvPr id="5" name="Text Placeholder 4"/>
          <p:cNvSpPr>
            <a:spLocks noGrp="1"/>
          </p:cNvSpPr>
          <p:nvPr>
            <p:ph type="body" sz="quarter" idx="12"/>
          </p:nvPr>
        </p:nvSpPr>
        <p:spPr>
          <a:xfrm>
            <a:off x="4680284" y="1066799"/>
            <a:ext cx="4310063" cy="4917297"/>
          </a:xfrm>
        </p:spPr>
        <p:txBody>
          <a:bodyPr/>
          <a:lstStyle/>
          <a:p>
            <a:pPr marL="285750" indent="-285750">
              <a:buFont typeface="Arial" panose="020B0604020202020204" pitchFamily="34" charset="0"/>
              <a:buChar char="•"/>
            </a:pPr>
            <a:r>
              <a:rPr lang="en-US" dirty="0"/>
              <a:t>Those delivering their duties under the Act, must recognise relevant legislation and international conventions: </a:t>
            </a:r>
          </a:p>
          <a:p>
            <a:pPr marL="285750" indent="-285750">
              <a:buFontTx/>
              <a:buChar char="-"/>
            </a:pPr>
            <a:r>
              <a:rPr lang="en-US" b="1" dirty="0"/>
              <a:t>Human Rights</a:t>
            </a:r>
            <a:r>
              <a:rPr lang="en-US" dirty="0"/>
              <a:t>: Human rights    legislation provides a framework for professionals to help them achieve the best possible outcomes for everyone who uses mental health services.</a:t>
            </a:r>
          </a:p>
          <a:p>
            <a:pPr marL="285750" indent="-285750">
              <a:buFontTx/>
              <a:buChar char="-"/>
            </a:pPr>
            <a:r>
              <a:rPr lang="en-US" b="1" dirty="0"/>
              <a:t>Equality</a:t>
            </a:r>
            <a:r>
              <a:rPr lang="en-US" dirty="0"/>
              <a:t>: the Equality Act makes it unlawful to discriminate, either directly or indirectly, against a person on the basis of a protected characteristic or combination of protected characteristics, such as a disability. </a:t>
            </a:r>
            <a:endParaRPr lang="en-GB" dirty="0"/>
          </a:p>
        </p:txBody>
      </p:sp>
      <p:sp>
        <p:nvSpPr>
          <p:cNvPr id="6" name="Title 1"/>
          <p:cNvSpPr txBox="1">
            <a:spLocks/>
          </p:cNvSpPr>
          <p:nvPr/>
        </p:nvSpPr>
        <p:spPr bwMode="auto">
          <a:xfrm>
            <a:off x="50884" y="282646"/>
            <a:ext cx="4310063" cy="66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0000" lnSpcReduction="200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b="1" dirty="0">
                <a:latin typeface="Arial"/>
              </a:rPr>
              <a:t>Beth mae'n rhaid i'r Ddeddf ei gydnabod? </a:t>
            </a:r>
            <a:endParaRPr lang="en-US" b="1" dirty="0">
              <a:latin typeface="Arial"/>
              <a:cs typeface="Arial"/>
            </a:endParaRPr>
          </a:p>
        </p:txBody>
      </p:sp>
      <p:sp>
        <p:nvSpPr>
          <p:cNvPr id="7" name="Text Placeholder 4"/>
          <p:cNvSpPr>
            <a:spLocks noGrp="1"/>
          </p:cNvSpPr>
          <p:nvPr>
            <p:ph type="body" sz="quarter" idx="12"/>
          </p:nvPr>
        </p:nvSpPr>
        <p:spPr>
          <a:xfrm>
            <a:off x="50884" y="910293"/>
            <a:ext cx="4310063" cy="5073804"/>
          </a:xfrm>
        </p:spPr>
        <p:txBody>
          <a:bodyPr/>
          <a:lstStyle/>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Rhaid i’r rhai sy’n cyflawni eu dyletswyddau o dan y Ddeddf gydnabod deddfwriaeth berthnasol a chonfensiynau rhyngwladol:</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Tx/>
              <a:buChar char="-"/>
            </a:pPr>
            <a:r>
              <a:rPr lang="cy-GB" sz="1800" b="1" i="0" u="none" strike="noStrike" cap="none" baseline="0" dirty="0">
                <a:solidFill>
                  <a:srgbClr val="37394C"/>
                </a:solidFill>
                <a:effectLst/>
                <a:uFillTx/>
                <a:latin typeface="Arial"/>
              </a:rPr>
              <a:t>Hawliau Dynol</a:t>
            </a:r>
            <a:r>
              <a:rPr lang="cy-GB" sz="1800" b="0" i="0" u="none" strike="noStrike" cap="none" baseline="0" dirty="0">
                <a:solidFill>
                  <a:srgbClr val="37394C"/>
                </a:solidFill>
                <a:effectLst/>
                <a:uFillTx/>
                <a:latin typeface="Arial"/>
              </a:rPr>
              <a:t>: Mae deddfwriaeth hawliau dynol yn darparu fframwaith ar gyfer gweithwyr proffesiynol i'w helpu i gyflawni'r canlyniadau gorau posibl i bawb sy'n defnyddio gwasanaethau iechyd meddwl.</a:t>
            </a:r>
            <a:endParaRPr lang="cy-GB" sz="1800" b="0" i="0" u="none" strike="noStrike" cap="none" baseline="0" dirty="0">
              <a:solidFill>
                <a:srgbClr val="37394C"/>
              </a:solidFill>
              <a:effectLst/>
              <a:uFillTx/>
              <a:latin typeface="Arial"/>
              <a:cs typeface="Arial"/>
            </a:endParaRPr>
          </a:p>
          <a:p>
            <a:pPr marL="285750" indent="-285750">
              <a:buFontTx/>
              <a:buChar char="-"/>
            </a:pPr>
            <a:r>
              <a:rPr lang="cy-GB" sz="1800" b="1" i="0" u="none" strike="noStrike" cap="none" baseline="0" dirty="0">
                <a:solidFill>
                  <a:srgbClr val="37394C"/>
                </a:solidFill>
                <a:effectLst/>
                <a:uFillTx/>
                <a:latin typeface="Arial"/>
              </a:rPr>
              <a:t>Cydraddoldeb</a:t>
            </a:r>
            <a:r>
              <a:rPr lang="cy-GB" sz="1800" b="0" i="0" u="none" strike="noStrike" cap="none" baseline="0" dirty="0">
                <a:solidFill>
                  <a:srgbClr val="37394C"/>
                </a:solidFill>
                <a:effectLst/>
                <a:uFillTx/>
                <a:latin typeface="Arial"/>
              </a:rPr>
              <a:t>: mae’r Ddeddf Cydraddoldeb yn ei gwneud yn anghyfreithlon i wahaniaethu, naill ai’n uniongyrchol neu’n anuniongyrchol, yn erbyn person ar sail nodwedd warchodedig neu gyfuniad o nodweddion gwarchodedig, megis anabledd.</a:t>
            </a:r>
            <a:r>
              <a:rPr lang="cy-GB" dirty="0">
                <a:latin typeface="Arial"/>
              </a:rPr>
              <a:t> </a:t>
            </a:r>
            <a:endParaRPr lang="cy-GB" sz="1800" b="0" i="0" u="none" strike="noStrike" cap="none" baseline="0" dirty="0">
              <a:solidFill>
                <a:srgbClr val="37394C"/>
              </a:solidFill>
              <a:effectLst/>
              <a:uFillTx/>
              <a:latin typeface="Arial"/>
              <a:cs typeface="Arial"/>
            </a:endParaRPr>
          </a:p>
        </p:txBody>
      </p:sp>
    </p:spTree>
    <p:custDataLst>
      <p:tags r:id="rId1"/>
    </p:custDataLst>
    <p:extLst>
      <p:ext uri="{BB962C8B-B14F-4D97-AF65-F5344CB8AC3E}">
        <p14:creationId xmlns:p14="http://schemas.microsoft.com/office/powerpoint/2010/main" val="189836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867" y="32084"/>
            <a:ext cx="4227823" cy="1031283"/>
          </a:xfrm>
        </p:spPr>
        <p:txBody>
          <a:bodyPr>
            <a:normAutofit/>
          </a:bodyPr>
          <a:lstStyle/>
          <a:p>
            <a:r>
              <a:rPr lang="en-US" sz="2400" b="1" dirty="0"/>
              <a:t>The MHA &amp; Code of Practice (Wales) 2016</a:t>
            </a:r>
            <a:endParaRPr lang="en-GB" sz="2400" b="1">
              <a:cs typeface="Arial"/>
            </a:endParaRPr>
          </a:p>
        </p:txBody>
      </p:sp>
      <p:sp>
        <p:nvSpPr>
          <p:cNvPr id="5" name="Text Placeholder 4"/>
          <p:cNvSpPr>
            <a:spLocks noGrp="1"/>
          </p:cNvSpPr>
          <p:nvPr>
            <p:ph type="body" sz="quarter" idx="12"/>
          </p:nvPr>
        </p:nvSpPr>
        <p:spPr>
          <a:xfrm>
            <a:off x="4654240" y="1053125"/>
            <a:ext cx="4227823" cy="4801265"/>
          </a:xfrm>
        </p:spPr>
        <p:txBody>
          <a:bodyPr/>
          <a:lstStyle/>
          <a:p>
            <a:pPr marL="285750" indent="-285750">
              <a:buFont typeface="Arial" panose="020B0604020202020204" pitchFamily="34" charset="0"/>
              <a:buChar char="•"/>
            </a:pPr>
            <a:r>
              <a:rPr lang="en-US" dirty="0"/>
              <a:t>In response to amendments to the MHA (2007) and to meet the requirements of the Mental Health (Wales) Measure 2010, Wales has produced its own Code of Practice that provides the principles and guidance on how the MHA should be applied in practice.</a:t>
            </a:r>
          </a:p>
          <a:p>
            <a:pPr marL="285750" indent="-285750">
              <a:buFont typeface="Arial" panose="020B0604020202020204" pitchFamily="34" charset="0"/>
              <a:buChar char="•"/>
            </a:pPr>
            <a:r>
              <a:rPr lang="en-US" dirty="0"/>
              <a:t>The Code applies to those who have relevant functions under the MHA. They include: doctors, clinicians, managers, hospital staff, care homes, approved mental health advocates, and approved mental health professionals. The Code informs how people should proceed with their duties under the Act.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sp>
        <p:nvSpPr>
          <p:cNvPr id="6" name="Title 1"/>
          <p:cNvSpPr txBox="1">
            <a:spLocks/>
          </p:cNvSpPr>
          <p:nvPr/>
        </p:nvSpPr>
        <p:spPr bwMode="auto">
          <a:xfrm>
            <a:off x="82240" y="108649"/>
            <a:ext cx="4227823" cy="103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2400" b="1" dirty="0">
                <a:latin typeface="Arial"/>
              </a:rPr>
              <a:t>MHA a Chod Ymarfer (Cymru) 2016</a:t>
            </a:r>
            <a:endParaRPr lang="en-US" sz="2400" b="1">
              <a:latin typeface="Arial"/>
              <a:cs typeface="Arial"/>
            </a:endParaRPr>
          </a:p>
        </p:txBody>
      </p:sp>
      <p:sp>
        <p:nvSpPr>
          <p:cNvPr id="7" name="Text Placeholder 4"/>
          <p:cNvSpPr>
            <a:spLocks noGrp="1"/>
          </p:cNvSpPr>
          <p:nvPr>
            <p:ph type="body" sz="quarter" idx="12"/>
          </p:nvPr>
        </p:nvSpPr>
        <p:spPr>
          <a:xfrm>
            <a:off x="82240" y="1047656"/>
            <a:ext cx="4227823" cy="4806734"/>
          </a:xfrm>
        </p:spPr>
        <p:txBody>
          <a:bodyPr>
            <a:normAutofit lnSpcReduction="10000"/>
          </a:bodyPr>
          <a:lstStyle/>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Mewn ymateb i ddiwygiadau i'r MHA (2007) ac i fodloni gofynion Mesur Iechyd Meddwl (Cymru) 2010, mae Cymru wedi cynhyrchu ei Chod Ymarfer ei hun </a:t>
            </a:r>
            <a:r>
              <a:rPr lang="cy" sz="1800" b="0" i="0" u="none" strike="noStrike" cap="none" baseline="0" dirty="0" err="1">
                <a:solidFill>
                  <a:srgbClr val="37394C"/>
                </a:solidFill>
                <a:effectLst/>
                <a:uFillTx/>
                <a:latin typeface="Arial"/>
              </a:rPr>
              <a:t>sy’n</a:t>
            </a:r>
            <a:r>
              <a:rPr lang="cy" sz="1800" b="0" i="0" u="none" strike="noStrike" cap="none" baseline="0" dirty="0">
                <a:solidFill>
                  <a:srgbClr val="37394C"/>
                </a:solidFill>
                <a:effectLst/>
                <a:uFillTx/>
                <a:latin typeface="Arial"/>
              </a:rPr>
              <a:t> </a:t>
            </a:r>
            <a:r>
              <a:rPr lang="cy" sz="1800" b="0" i="0" u="none" strike="noStrike" cap="none" baseline="0" dirty="0" err="1">
                <a:solidFill>
                  <a:srgbClr val="37394C"/>
                </a:solidFill>
                <a:effectLst/>
                <a:uFillTx/>
                <a:latin typeface="Arial"/>
              </a:rPr>
              <a:t>darparu’r</a:t>
            </a:r>
            <a:r>
              <a:rPr lang="cy" sz="1800" b="0" i="0" u="none" strike="noStrike" cap="none" baseline="0" dirty="0">
                <a:solidFill>
                  <a:srgbClr val="37394C"/>
                </a:solidFill>
                <a:effectLst/>
                <a:uFillTx/>
                <a:latin typeface="Arial"/>
              </a:rPr>
              <a:t> e</a:t>
            </a:r>
            <a:r>
              <a:rPr lang="cy-GB" sz="1800" b="0" i="0" u="none" strike="noStrike" cap="none" baseline="0">
                <a:solidFill>
                  <a:srgbClr val="37394C"/>
                </a:solidFill>
                <a:effectLst/>
                <a:uFillTx/>
                <a:latin typeface="Arial"/>
              </a:rPr>
              <a:t>gwyddorion a’r canllawiau ar sut y dylid rhoi’r</a:t>
            </a:r>
            <a:r>
              <a:rPr lang="cy-GB">
                <a:latin typeface="Arial"/>
              </a:rPr>
              <a:t> </a:t>
            </a:r>
            <a:r>
              <a:rPr lang="cy-GB" sz="1800" b="0" i="0" u="none" strike="noStrike" cap="none" baseline="0">
                <a:solidFill>
                  <a:srgbClr val="37394C"/>
                </a:solidFill>
                <a:effectLst/>
                <a:uFillTx/>
                <a:latin typeface="Arial"/>
              </a:rPr>
              <a:t>MHA ar waith yn ymarferol.</a:t>
            </a:r>
            <a:endParaRPr lang="cy-GB" sz="1800" b="0" i="0" u="none" strike="noStrike" cap="none" baseline="0">
              <a:solidFill>
                <a:srgbClr val="37394C"/>
              </a:solidFill>
              <a:effectLst/>
              <a:uFillTx/>
              <a:latin typeface="Arial"/>
              <a:cs typeface="Arial"/>
            </a:endParaRP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Mae'r Cod yn berthnasol i'r rhai sydd â swyddogaethau perthnasol o dan yr MHA. Maent yn cynnwys: meddygon, clinigwyr, rheolwyr, staff ysbytai, cartrefi gofal, eiriolwyr iechyd meddwl cymeradwy, a gweithwyr iechyd meddwl proffesiynol cymeradwy. Mae’r Cod yn hysbysu sut y dylai pobl fwrw ymlaen â’u dyletswyddau o dan y Ddeddf.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spTree>
    <p:custDataLst>
      <p:tags r:id="rId1"/>
    </p:custDataLst>
    <p:extLst>
      <p:ext uri="{BB962C8B-B14F-4D97-AF65-F5344CB8AC3E}">
        <p14:creationId xmlns:p14="http://schemas.microsoft.com/office/powerpoint/2010/main" val="20378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1843" y="77008"/>
            <a:ext cx="4536859" cy="479502"/>
          </a:xfrm>
        </p:spPr>
        <p:txBody>
          <a:bodyPr>
            <a:normAutofit/>
          </a:bodyPr>
          <a:lstStyle/>
          <a:p>
            <a:r>
              <a:rPr lang="en-GB" sz="2400" b="1" dirty="0"/>
              <a:t>Definition of mental disorder </a:t>
            </a:r>
            <a:endParaRPr lang="en-GB" sz="2400" b="1">
              <a:cs typeface="Arial"/>
            </a:endParaRPr>
          </a:p>
        </p:txBody>
      </p:sp>
      <p:sp>
        <p:nvSpPr>
          <p:cNvPr id="5" name="Text Placeholder 4"/>
          <p:cNvSpPr>
            <a:spLocks noGrp="1"/>
          </p:cNvSpPr>
          <p:nvPr>
            <p:ph type="body" sz="quarter" idx="12"/>
          </p:nvPr>
        </p:nvSpPr>
        <p:spPr>
          <a:xfrm>
            <a:off x="4512217" y="653307"/>
            <a:ext cx="4176248" cy="5196468"/>
          </a:xfrm>
        </p:spPr>
        <p:txBody>
          <a:bodyPr>
            <a:normAutofit/>
          </a:bodyPr>
          <a:lstStyle/>
          <a:p>
            <a:pPr marL="285750" indent="-285750">
              <a:buFont typeface="Arial" panose="020B0604020202020204" pitchFamily="34" charset="0"/>
              <a:buChar char="•"/>
            </a:pPr>
            <a:r>
              <a:rPr lang="en-US" dirty="0"/>
              <a:t>Mental disorder is defined by section 1(2) of the Mental Health Act 1983 (the Act) as ‘any disorder or disability of the mind’.</a:t>
            </a:r>
          </a:p>
          <a:p>
            <a:pPr marL="285750" indent="-285750">
              <a:buFont typeface="Arial" panose="020B0604020202020204" pitchFamily="34" charset="0"/>
              <a:buChar char="•"/>
            </a:pPr>
            <a:r>
              <a:rPr lang="en-US" dirty="0"/>
              <a:t>Good clinical practice and acceptable standards of determination must be used to establish mental disorder or disability. </a:t>
            </a:r>
          </a:p>
          <a:p>
            <a:pPr marL="285750" indent="-285750">
              <a:buFont typeface="Arial" panose="020B0604020202020204" pitchFamily="34" charset="0"/>
              <a:buChar char="•"/>
            </a:pPr>
            <a:r>
              <a:rPr lang="en-US" dirty="0"/>
              <a:t>The fact that someone has a mental disorder is not sufficient grounds for compulsory measures to be taken under the Act.</a:t>
            </a:r>
          </a:p>
          <a:p>
            <a:pPr marL="285750" indent="-285750">
              <a:buFont typeface="Arial" panose="020B0604020202020204" pitchFamily="34" charset="0"/>
              <a:buChar char="•"/>
            </a:pPr>
            <a:r>
              <a:rPr lang="en-US" dirty="0"/>
              <a:t>Difference should not be confused with disorder: mental disorder on the basis of stereotypes or assumptions about people and/or a failure to appreciate cultural and social differences.</a:t>
            </a:r>
            <a:endParaRPr lang="en-GB" dirty="0"/>
          </a:p>
        </p:txBody>
      </p:sp>
      <p:sp>
        <p:nvSpPr>
          <p:cNvPr id="6" name="Title 1"/>
          <p:cNvSpPr txBox="1">
            <a:spLocks/>
          </p:cNvSpPr>
          <p:nvPr/>
        </p:nvSpPr>
        <p:spPr bwMode="auto">
          <a:xfrm>
            <a:off x="128721" y="2356"/>
            <a:ext cx="4438185" cy="65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75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2400" b="1" dirty="0">
                <a:latin typeface="Arial"/>
              </a:rPr>
              <a:t>Diffiniad o anhwylder meddwl</a:t>
            </a:r>
            <a:r>
              <a:rPr lang="cy" b="1" dirty="0">
                <a:latin typeface="Arial"/>
              </a:rPr>
              <a:t> </a:t>
            </a:r>
            <a:endParaRPr lang="en-US" b="1" dirty="0">
              <a:latin typeface="Arial"/>
              <a:cs typeface="Arial"/>
            </a:endParaRPr>
          </a:p>
        </p:txBody>
      </p:sp>
      <p:sp>
        <p:nvSpPr>
          <p:cNvPr id="7" name="Text Placeholder 4"/>
          <p:cNvSpPr>
            <a:spLocks noGrp="1"/>
          </p:cNvSpPr>
          <p:nvPr>
            <p:ph type="body" sz="quarter" idx="12"/>
          </p:nvPr>
        </p:nvSpPr>
        <p:spPr>
          <a:xfrm>
            <a:off x="166628" y="653307"/>
            <a:ext cx="4176248" cy="5296829"/>
          </a:xfrm>
        </p:spPr>
        <p:txBody>
          <a:bodyPr>
            <a:normAutofit/>
          </a:bodyPr>
          <a:lstStyle/>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Diffinnir anhwylder meddwl gan adran 1(2) o Ddeddf Iechyd Meddwl 1983 (y Ddeddf) fel 'unrhyw anhwylder neu anabledd meddwl'.</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Rhaid defnyddio arfer clinigol da a safonau penderfynu derbyniol i sefydlu anhwylder meddwl neu anabledd. </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Nid yw’r ffaith bod gan rywun anhwylder meddwl yn sail ddigonol i gymryd camau gorfodol o dan y Ddeddf.</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Ni ddylid cymysgu gwahaniaeth ag anhwylder: anhwylder meddwl ar sail stereoteipiau neu ragdybiaethau am bobl a/neu fethiant i werthfawrogi gwahaniaethau diwylliannol a chymdeithasol.</a:t>
            </a:r>
          </a:p>
        </p:txBody>
      </p:sp>
    </p:spTree>
    <p:custDataLst>
      <p:tags r:id="rId1"/>
    </p:custDataLst>
    <p:extLst>
      <p:ext uri="{BB962C8B-B14F-4D97-AF65-F5344CB8AC3E}">
        <p14:creationId xmlns:p14="http://schemas.microsoft.com/office/powerpoint/2010/main" val="297044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1180" y="76589"/>
            <a:ext cx="4309730" cy="858643"/>
          </a:xfrm>
        </p:spPr>
        <p:txBody>
          <a:bodyPr>
            <a:normAutofit fontScale="90000"/>
          </a:bodyPr>
          <a:lstStyle/>
          <a:p>
            <a:r>
              <a:rPr lang="en-US" b="1" dirty="0"/>
              <a:t>What is the Mental Health Act 2007? </a:t>
            </a:r>
            <a:endParaRPr lang="en-GB" b="1">
              <a:cs typeface="Arial"/>
            </a:endParaRPr>
          </a:p>
        </p:txBody>
      </p:sp>
      <p:sp>
        <p:nvSpPr>
          <p:cNvPr id="5" name="Text Placeholder 4"/>
          <p:cNvSpPr>
            <a:spLocks noGrp="1"/>
          </p:cNvSpPr>
          <p:nvPr>
            <p:ph type="body" sz="quarter" idx="12"/>
          </p:nvPr>
        </p:nvSpPr>
        <p:spPr>
          <a:xfrm>
            <a:off x="4716380" y="935233"/>
            <a:ext cx="4310063" cy="5107257"/>
          </a:xfrm>
        </p:spPr>
        <p:txBody>
          <a:bodyPr>
            <a:normAutofit/>
          </a:bodyPr>
          <a:lstStyle/>
          <a:p>
            <a:pPr marL="285750" indent="-285750">
              <a:buFont typeface="Arial" panose="020B0604020202020204" pitchFamily="34" charset="0"/>
              <a:buChar char="•"/>
            </a:pPr>
            <a:r>
              <a:rPr lang="en-US" dirty="0"/>
              <a:t>The 2007 Act just amends the 1983 Act, it does not replace it. </a:t>
            </a:r>
          </a:p>
          <a:p>
            <a:pPr marL="285750" indent="-285750">
              <a:buFont typeface="Arial" panose="020B0604020202020204" pitchFamily="34" charset="0"/>
              <a:buChar char="•"/>
            </a:pPr>
            <a:r>
              <a:rPr lang="en-US" dirty="0"/>
              <a:t>The 1983 Mental Health Act is, and remains, the important piece of legislation setting out the legal framework for compulsory powers in England and Wales. </a:t>
            </a:r>
          </a:p>
          <a:p>
            <a:pPr marL="285750" indent="-285750">
              <a:buFont typeface="Arial" panose="020B0604020202020204" pitchFamily="34" charset="0"/>
              <a:buChar char="•"/>
            </a:pPr>
            <a:r>
              <a:rPr lang="en-US" dirty="0"/>
              <a:t>The 2007 Act amends and introduces changes to the 1983 Act: </a:t>
            </a:r>
          </a:p>
          <a:p>
            <a:pPr marL="285750" indent="-285750">
              <a:buFontTx/>
              <a:buChar char="-"/>
            </a:pPr>
            <a:r>
              <a:rPr lang="en-GB" b="1" dirty="0"/>
              <a:t>Definition of mental disorder</a:t>
            </a:r>
            <a:r>
              <a:rPr lang="en-GB" dirty="0"/>
              <a:t>: </a:t>
            </a:r>
            <a:r>
              <a:rPr lang="en-US" dirty="0"/>
              <a:t>a single definition applies throughout the Act and abolishes references to categories of disorder: “any disorder or disability of mind”</a:t>
            </a:r>
          </a:p>
          <a:p>
            <a:pPr marL="285750" indent="-285750">
              <a:buFontTx/>
              <a:buChar char="-"/>
            </a:pPr>
            <a:r>
              <a:rPr lang="en-GB" b="1" dirty="0"/>
              <a:t>Criteria for detention</a:t>
            </a:r>
            <a:r>
              <a:rPr lang="en-GB" dirty="0"/>
              <a:t>: </a:t>
            </a:r>
            <a:r>
              <a:rPr lang="en-US" dirty="0"/>
              <a:t> introduces a new “appropriate medical treatment” test. </a:t>
            </a:r>
            <a:endParaRPr lang="en-GB" dirty="0"/>
          </a:p>
        </p:txBody>
      </p:sp>
      <p:sp>
        <p:nvSpPr>
          <p:cNvPr id="6" name="Title 1"/>
          <p:cNvSpPr txBox="1">
            <a:spLocks/>
          </p:cNvSpPr>
          <p:nvPr/>
        </p:nvSpPr>
        <p:spPr bwMode="auto">
          <a:xfrm>
            <a:off x="304800" y="76590"/>
            <a:ext cx="4309730" cy="85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75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2500" b="1" dirty="0">
                <a:latin typeface="Arial"/>
              </a:rPr>
              <a:t>Beth yw'r Ddeddf Iechyd Meddwl 2007? </a:t>
            </a:r>
            <a:endParaRPr lang="en-US" sz="2500" b="1" dirty="0">
              <a:latin typeface="Arial"/>
              <a:cs typeface="Arial"/>
            </a:endParaRPr>
          </a:p>
        </p:txBody>
      </p:sp>
      <p:sp>
        <p:nvSpPr>
          <p:cNvPr id="7" name="Text Placeholder 4"/>
          <p:cNvSpPr txBox="1">
            <a:spLocks/>
          </p:cNvSpPr>
          <p:nvPr/>
        </p:nvSpPr>
        <p:spPr bwMode="auto">
          <a:xfrm>
            <a:off x="-333" y="858644"/>
            <a:ext cx="4310063" cy="510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lnSpc>
                <a:spcPct val="90000"/>
              </a:lnSpc>
              <a:spcBef>
                <a:spcPts val="1000"/>
              </a:spcBef>
              <a:spcAft>
                <a:spcPct val="0"/>
              </a:spcAft>
              <a:buClr>
                <a:srgbClr val="16AD85"/>
              </a:buClr>
              <a:buFontTx/>
              <a:buNone/>
              <a:defRPr sz="1800" kern="1200">
                <a:solidFill>
                  <a:srgbClr val="37394C"/>
                </a:solidFill>
                <a:latin typeface="+mn-lt"/>
                <a:ea typeface="+mn-ea"/>
                <a:cs typeface="+mn-cs"/>
              </a:defRPr>
            </a:lvl1pPr>
            <a:lvl2pPr marL="457200" indent="0" algn="l" rtl="0" eaLnBrk="1" fontAlgn="base" hangingPunct="1">
              <a:lnSpc>
                <a:spcPct val="90000"/>
              </a:lnSpc>
              <a:spcBef>
                <a:spcPts val="500"/>
              </a:spcBef>
              <a:spcAft>
                <a:spcPct val="0"/>
              </a:spcAft>
              <a:buClr>
                <a:srgbClr val="16AD85"/>
              </a:buClr>
              <a:buFontTx/>
              <a:buNone/>
              <a:defRPr sz="1800" kern="1200">
                <a:solidFill>
                  <a:srgbClr val="37394C"/>
                </a:solidFill>
                <a:latin typeface="+mn-lt"/>
                <a:ea typeface="+mn-ea"/>
                <a:cs typeface="+mn-cs"/>
              </a:defRPr>
            </a:lvl2pPr>
            <a:lvl3pPr marL="914400" indent="0" algn="l" rtl="0" eaLnBrk="1" fontAlgn="base" hangingPunct="1">
              <a:lnSpc>
                <a:spcPct val="90000"/>
              </a:lnSpc>
              <a:spcBef>
                <a:spcPts val="500"/>
              </a:spcBef>
              <a:spcAft>
                <a:spcPct val="0"/>
              </a:spcAft>
              <a:buClr>
                <a:srgbClr val="16AD85"/>
              </a:buClr>
              <a:buFontTx/>
              <a:buNone/>
              <a:defRPr sz="1800" kern="1200">
                <a:solidFill>
                  <a:srgbClr val="37394C"/>
                </a:solidFill>
                <a:latin typeface="+mn-lt"/>
                <a:ea typeface="+mn-ea"/>
                <a:cs typeface="+mn-cs"/>
              </a:defRPr>
            </a:lvl3pPr>
            <a:lvl4pPr marL="1371600" indent="0" algn="l" rtl="0" eaLnBrk="1" fontAlgn="base" hangingPunct="1">
              <a:lnSpc>
                <a:spcPct val="90000"/>
              </a:lnSpc>
              <a:spcBef>
                <a:spcPts val="500"/>
              </a:spcBef>
              <a:spcAft>
                <a:spcPct val="0"/>
              </a:spcAft>
              <a:buClr>
                <a:srgbClr val="16AD85"/>
              </a:buClr>
              <a:buFontTx/>
              <a:buNone/>
              <a:defRPr sz="1800" kern="1200">
                <a:solidFill>
                  <a:srgbClr val="37394C"/>
                </a:solidFill>
                <a:latin typeface="+mn-lt"/>
                <a:ea typeface="+mn-ea"/>
                <a:cs typeface="+mn-cs"/>
              </a:defRPr>
            </a:lvl4pPr>
            <a:lvl5pPr marL="1828800" indent="0" algn="l" rtl="0" eaLnBrk="1" fontAlgn="base" hangingPunct="1">
              <a:lnSpc>
                <a:spcPct val="90000"/>
              </a:lnSpc>
              <a:spcBef>
                <a:spcPts val="500"/>
              </a:spcBef>
              <a:spcAft>
                <a:spcPct val="0"/>
              </a:spcAft>
              <a:buClr>
                <a:srgbClr val="16AD85"/>
              </a:buClr>
              <a:buFontTx/>
              <a:buNone/>
              <a:defRPr sz="1800"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914400">
              <a:buFont typeface="Arial" panose="020B0604020202020204" pitchFamily="34" charset="0"/>
              <a:buChar char="•"/>
            </a:pPr>
            <a:r>
              <a:rPr lang="cy-GB" dirty="0">
                <a:latin typeface="Arial"/>
              </a:rPr>
              <a:t>Mae Deddf 2007 yn diwygio Deddf 1983 yn unig, nid yw’n ei disodli. </a:t>
            </a:r>
            <a:endParaRPr lang="cy-GB" dirty="0">
              <a:latin typeface="Arial"/>
              <a:cs typeface="Arial"/>
            </a:endParaRPr>
          </a:p>
          <a:p>
            <a:pPr marL="285750" indent="-285750" defTabSz="914400">
              <a:buFont typeface="Arial" panose="020B0604020202020204" pitchFamily="34" charset="0"/>
              <a:buChar char="•"/>
            </a:pPr>
            <a:r>
              <a:rPr lang="cy-GB" dirty="0">
                <a:latin typeface="Arial"/>
              </a:rPr>
              <a:t>Deddf Iechyd Meddwl 1983 yw’r darn pwysig o ddeddfwriaeth sy’n nodi’r fframwaith cyfreithiol ar gyfer pwerau gorfodol yng Nghymru a Lloegr, ac mae’n parhau i fod felly. </a:t>
            </a:r>
            <a:endParaRPr lang="cy-GB" dirty="0">
              <a:latin typeface="Arial"/>
              <a:cs typeface="Arial"/>
            </a:endParaRPr>
          </a:p>
          <a:p>
            <a:pPr marL="285750" indent="-285750" defTabSz="914400">
              <a:buFont typeface="Arial" panose="020B0604020202020204" pitchFamily="34" charset="0"/>
              <a:buChar char="•"/>
            </a:pPr>
            <a:r>
              <a:rPr lang="cy-GB" dirty="0">
                <a:latin typeface="Arial"/>
              </a:rPr>
              <a:t>Mae Deddf 2007 yn diwygio ac yn cyflwyno newidiadau i Ddeddf 1983: </a:t>
            </a:r>
            <a:endParaRPr lang="cy-GB" dirty="0">
              <a:latin typeface="Arial"/>
              <a:cs typeface="Arial"/>
            </a:endParaRPr>
          </a:p>
          <a:p>
            <a:pPr marL="285750" indent="-285750" defTabSz="914400">
              <a:buFontTx/>
              <a:buChar char="-"/>
            </a:pPr>
            <a:r>
              <a:rPr lang="cy-GB" b="1" dirty="0">
                <a:latin typeface="Arial"/>
              </a:rPr>
              <a:t>Diffiniad o anhwylder meddwl</a:t>
            </a:r>
            <a:r>
              <a:rPr lang="cy-GB" dirty="0">
                <a:latin typeface="Arial"/>
              </a:rPr>
              <a:t>: mae un diffiniad yn berthnasol drwy’r Ddeddf gyfan ac mae’n diddymu cyfeiriadau at gategorïau o anhwylder: “unrhyw anhwylder neu anabledd meddwl”</a:t>
            </a:r>
            <a:endParaRPr lang="cy-GB" dirty="0">
              <a:latin typeface="Arial"/>
              <a:cs typeface="Arial"/>
            </a:endParaRPr>
          </a:p>
          <a:p>
            <a:pPr marL="285750" indent="-285750" defTabSz="914400">
              <a:buFontTx/>
              <a:buChar char="-"/>
            </a:pPr>
            <a:r>
              <a:rPr lang="cy-GB" b="1" dirty="0">
                <a:latin typeface="Arial"/>
              </a:rPr>
              <a:t>Meini prawf ar gyfer cadw</a:t>
            </a:r>
            <a:r>
              <a:rPr lang="cy-GB" dirty="0">
                <a:latin typeface="Arial"/>
              </a:rPr>
              <a:t>: yn cyflwyno prawf “triniaeth feddygol briodol” newydd. </a:t>
            </a:r>
            <a:endParaRPr lang="cy-GB" dirty="0">
              <a:latin typeface="Arial"/>
              <a:cs typeface="Arial"/>
            </a:endParaRPr>
          </a:p>
        </p:txBody>
      </p:sp>
    </p:spTree>
    <p:custDataLst>
      <p:tags r:id="rId1"/>
    </p:custDataLst>
    <p:extLst>
      <p:ext uri="{BB962C8B-B14F-4D97-AF65-F5344CB8AC3E}">
        <p14:creationId xmlns:p14="http://schemas.microsoft.com/office/powerpoint/2010/main" val="1903978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572000" y="569887"/>
            <a:ext cx="4310063" cy="5129560"/>
          </a:xfrm>
        </p:spPr>
        <p:txBody>
          <a:bodyPr>
            <a:normAutofit/>
          </a:bodyPr>
          <a:lstStyle/>
          <a:p>
            <a:pPr marL="285750" indent="-285750">
              <a:buFont typeface="Arial"/>
              <a:buChar char="•"/>
            </a:pPr>
            <a:r>
              <a:rPr lang="en-GB" b="1" dirty="0"/>
              <a:t>Supervised community treatment (SCT): </a:t>
            </a:r>
            <a:r>
              <a:rPr lang="en-US" dirty="0"/>
              <a:t>New community treatment orders require suitable patients to undergo a period of supervised community treatment following an initial period of detention in hospital for treatment. </a:t>
            </a:r>
            <a:endParaRPr lang="en-US"/>
          </a:p>
          <a:p>
            <a:pPr marL="285750" indent="-285750">
              <a:buFont typeface="Arial"/>
              <a:buChar char="•"/>
            </a:pPr>
            <a:r>
              <a:rPr lang="en-GB" b="1" dirty="0"/>
              <a:t>Nearest relative: </a:t>
            </a:r>
            <a:r>
              <a:rPr lang="en-US" dirty="0"/>
              <a:t>allows patients to apply to court to displace their nearest relative. It also adds civil partners to the nearest relative list.</a:t>
            </a:r>
            <a:endParaRPr lang="en-US" dirty="0">
              <a:cs typeface="Arial" panose="020B0604020202020204"/>
            </a:endParaRPr>
          </a:p>
          <a:p>
            <a:pPr marL="285750" indent="-285750">
              <a:buFont typeface="Arial"/>
              <a:buChar char="•"/>
            </a:pPr>
            <a:r>
              <a:rPr lang="en-GB" b="1" dirty="0"/>
              <a:t>Electro-convulsive therapy: </a:t>
            </a:r>
            <a:r>
              <a:rPr lang="en-US" dirty="0"/>
              <a:t>The  Act offers more scope for detained service users to refuse electro-convulsive therapy. It also makes provision to add further treatments that service users could also refuse.</a:t>
            </a:r>
            <a:endParaRPr lang="en-US" b="1" dirty="0">
              <a:cs typeface="Arial" panose="020B0604020202020204"/>
            </a:endParaRPr>
          </a:p>
          <a:p>
            <a:pPr marL="285750" indent="-285750">
              <a:buFontTx/>
              <a:buChar char="-"/>
            </a:pPr>
            <a:endParaRPr lang="en-GB" b="1" dirty="0"/>
          </a:p>
        </p:txBody>
      </p:sp>
      <p:sp>
        <p:nvSpPr>
          <p:cNvPr id="6" name="Text Placeholder 4"/>
          <p:cNvSpPr>
            <a:spLocks noGrp="1"/>
          </p:cNvSpPr>
          <p:nvPr>
            <p:ph type="body" sz="quarter" idx="12"/>
          </p:nvPr>
        </p:nvSpPr>
        <p:spPr>
          <a:xfrm>
            <a:off x="96253" y="586321"/>
            <a:ext cx="4310063" cy="5129560"/>
          </a:xfrm>
        </p:spPr>
        <p:txBody>
          <a:bodyPr>
            <a:normAutofit fontScale="95000" lnSpcReduction="10000"/>
          </a:bodyPr>
          <a:lstStyle/>
          <a:p>
            <a:pPr marL="285750" indent="-285750">
              <a:buFont typeface="Arial"/>
              <a:buChar char="•"/>
            </a:pPr>
            <a:r>
              <a:rPr lang="cy" sz="1800" b="1" i="0" u="none" strike="noStrike" cap="none" baseline="0" dirty="0">
                <a:solidFill>
                  <a:srgbClr val="37394C"/>
                </a:solidFill>
                <a:effectLst/>
                <a:uFillTx/>
                <a:latin typeface="Arial"/>
              </a:rPr>
              <a:t>Triniaeth gymunedol dan oruchwyliaeth (SCT): </a:t>
            </a:r>
            <a:r>
              <a:rPr lang="cy" sz="1800" b="0" i="0" u="none" strike="noStrike" cap="none" baseline="0" dirty="0">
                <a:solidFill>
                  <a:srgbClr val="37394C"/>
                </a:solidFill>
                <a:effectLst/>
                <a:uFillTx/>
                <a:latin typeface="Arial"/>
              </a:rPr>
              <a:t>Mae gorchmynion triniaeth gymunedol newydd yn ei gwneud yn ofynnol i gleifion addas gael cyfnod o driniaeth gymunedol dan oruchwyliaeth yn dilyn cyfnod cychwynnol o gadw yn yr ysbyty am driniaeth. </a:t>
            </a:r>
            <a:endParaRPr lang="en-US">
              <a:cs typeface="Arial" panose="020B0604020202020204"/>
            </a:endParaRPr>
          </a:p>
          <a:p>
            <a:pPr marL="285750" indent="-285750">
              <a:buFont typeface="Arial"/>
              <a:buChar char="•"/>
            </a:pPr>
            <a:r>
              <a:rPr lang="cy" sz="1800" b="1" i="0" u="none" strike="noStrike" cap="none" baseline="0" dirty="0">
                <a:solidFill>
                  <a:srgbClr val="37394C"/>
                </a:solidFill>
                <a:effectLst/>
                <a:uFillTx/>
                <a:latin typeface="Arial"/>
              </a:rPr>
              <a:t>Perthynas agosaf: </a:t>
            </a:r>
            <a:r>
              <a:rPr lang="cy" sz="1800" b="0" i="0" u="none" strike="noStrike" cap="none" baseline="0" dirty="0">
                <a:solidFill>
                  <a:srgbClr val="37394C"/>
                </a:solidFill>
                <a:effectLst/>
                <a:uFillTx/>
                <a:latin typeface="Arial"/>
              </a:rPr>
              <a:t>caniatáu i gleifion wneud cais i’r llys i ddisodli eu perthynas agosaf. Mae hefyd yn ychwanegu partneriaid sifil at y rhestr perthnasau agosaf.</a:t>
            </a:r>
            <a:endParaRPr lang="cy" sz="1800" b="0" i="0" u="none" strike="noStrike" cap="none" baseline="0" dirty="0">
              <a:solidFill>
                <a:srgbClr val="37394C"/>
              </a:solidFill>
              <a:effectLst/>
              <a:uFillTx/>
              <a:latin typeface="Arial"/>
              <a:cs typeface="Arial"/>
            </a:endParaRPr>
          </a:p>
          <a:p>
            <a:pPr marL="285750" indent="-285750">
              <a:buFont typeface="Arial"/>
              <a:buChar char="•"/>
            </a:pPr>
            <a:r>
              <a:rPr lang="cy" sz="1800" b="1" i="0" u="none" strike="noStrike" cap="none" baseline="0" dirty="0">
                <a:solidFill>
                  <a:srgbClr val="37394C"/>
                </a:solidFill>
                <a:effectLst/>
                <a:uFillTx/>
                <a:latin typeface="Arial"/>
              </a:rPr>
              <a:t>Therapi electrogynhyrfol: </a:t>
            </a:r>
            <a:r>
              <a:rPr lang="cy" sz="1800" b="0" i="0" u="none" strike="noStrike" cap="none" baseline="0" dirty="0">
                <a:solidFill>
                  <a:srgbClr val="37394C"/>
                </a:solidFill>
                <a:effectLst/>
                <a:uFillTx/>
                <a:latin typeface="Arial"/>
              </a:rPr>
              <a:t>Mae’r Ddeddf yn cynnig mwy o sgôp i ddefnyddwyr gwasanaethau sydd wedi'u cadw wrthod therapi electrogynhyrfol. Mae hefyd yn gwneud darpariaeth i ychwanegu triniaethau pellach y gallai defnyddwyr gwasanaeth eu gwrthod hefyd.</a:t>
            </a:r>
            <a:endParaRPr lang="cy" sz="1800" b="0" i="0" u="none" strike="noStrike" cap="none" baseline="0" dirty="0">
              <a:solidFill>
                <a:srgbClr val="37394C"/>
              </a:solidFill>
              <a:effectLst/>
              <a:uFillTx/>
              <a:latin typeface="Arial"/>
              <a:cs typeface="Arial"/>
            </a:endParaRPr>
          </a:p>
          <a:p>
            <a:pPr marL="285750" indent="-285750">
              <a:buFont typeface="Arial"/>
              <a:buChar char="•"/>
            </a:pPr>
            <a:endParaRPr lang="en-GB" b="1" dirty="0">
              <a:cs typeface="Arial" panose="020B0604020202020204"/>
            </a:endParaRPr>
          </a:p>
        </p:txBody>
      </p:sp>
    </p:spTree>
    <p:custDataLst>
      <p:tags r:id="rId1"/>
    </p:custDataLst>
    <p:extLst>
      <p:ext uri="{BB962C8B-B14F-4D97-AF65-F5344CB8AC3E}">
        <p14:creationId xmlns:p14="http://schemas.microsoft.com/office/powerpoint/2010/main" val="2224930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596063" y="521761"/>
            <a:ext cx="4310063" cy="5129560"/>
          </a:xfrm>
        </p:spPr>
        <p:txBody>
          <a:bodyPr>
            <a:normAutofit/>
          </a:bodyPr>
          <a:lstStyle/>
          <a:p>
            <a:pPr marL="285750" indent="-285750">
              <a:buFont typeface="Arial"/>
              <a:buChar char="•"/>
            </a:pPr>
            <a:r>
              <a:rPr lang="en-GB" b="1" dirty="0"/>
              <a:t>Mental health advocacy: </a:t>
            </a:r>
            <a:r>
              <a:rPr lang="en-US" dirty="0"/>
              <a:t>patients detained under the Mental Health Act 1983 now have a statutory right to an advocacy service.</a:t>
            </a:r>
            <a:r>
              <a:rPr lang="en-GB" b="1" dirty="0"/>
              <a:t> </a:t>
            </a:r>
            <a:endParaRPr lang="en-US">
              <a:cs typeface="Arial" panose="020B0604020202020204"/>
            </a:endParaRPr>
          </a:p>
          <a:p>
            <a:pPr marL="285750" indent="-285750">
              <a:buFont typeface="Arial"/>
              <a:buChar char="•"/>
            </a:pPr>
            <a:r>
              <a:rPr lang="en-GB" b="1" dirty="0"/>
              <a:t>Professional roles:</a:t>
            </a:r>
            <a:r>
              <a:rPr lang="en-US" dirty="0"/>
              <a:t> broadens the group of practitioners who can take on the functions currently performed by the approved social worker and responsible medical officer.</a:t>
            </a:r>
            <a:endParaRPr lang="en-US" dirty="0">
              <a:cs typeface="Arial" panose="020B0604020202020204"/>
            </a:endParaRPr>
          </a:p>
          <a:p>
            <a:pPr marL="285750" indent="-285750">
              <a:buFont typeface="Arial"/>
              <a:buChar char="•"/>
            </a:pPr>
            <a:r>
              <a:rPr lang="en-US" b="1" dirty="0"/>
              <a:t>Mental Health Review Tribunal (MHRT)</a:t>
            </a:r>
            <a:r>
              <a:rPr lang="en-US" dirty="0"/>
              <a:t>: hospital managers will have to refer some patients to mental health review tribunals sooner than previously. Also, the Secretary of State for Health and Welsh ministers can now reduce the amount of time before a patient’s case is automatically referred. </a:t>
            </a:r>
            <a:endParaRPr lang="en-GB" b="1" dirty="0">
              <a:cs typeface="Arial" panose="020B0604020202020204"/>
            </a:endParaRPr>
          </a:p>
        </p:txBody>
      </p:sp>
      <p:sp>
        <p:nvSpPr>
          <p:cNvPr id="6" name="Text Placeholder 4"/>
          <p:cNvSpPr>
            <a:spLocks noGrp="1"/>
          </p:cNvSpPr>
          <p:nvPr>
            <p:ph type="body" sz="quarter" idx="12"/>
          </p:nvPr>
        </p:nvSpPr>
        <p:spPr>
          <a:xfrm>
            <a:off x="120315" y="521761"/>
            <a:ext cx="4310063" cy="5129560"/>
          </a:xfrm>
        </p:spPr>
        <p:txBody>
          <a:bodyPr>
            <a:normAutofit/>
          </a:bodyPr>
          <a:lstStyle/>
          <a:p>
            <a:pPr marL="285750" indent="-285750">
              <a:buFont typeface="Arial"/>
              <a:buChar char="•"/>
            </a:pPr>
            <a:r>
              <a:rPr lang="cy" sz="1800" b="1" i="0" u="none" strike="noStrike" cap="none" baseline="0" dirty="0">
                <a:solidFill>
                  <a:srgbClr val="37394C"/>
                </a:solidFill>
                <a:effectLst/>
                <a:uFillTx/>
                <a:latin typeface="Arial"/>
              </a:rPr>
              <a:t>Eiriolaeth iechyd meddwl: </a:t>
            </a:r>
            <a:r>
              <a:rPr lang="cy" sz="1800" b="0" i="0" u="none" strike="noStrike" cap="none" baseline="0" dirty="0">
                <a:solidFill>
                  <a:srgbClr val="37394C"/>
                </a:solidFill>
                <a:effectLst/>
                <a:uFillTx/>
                <a:latin typeface="Arial"/>
              </a:rPr>
              <a:t>mae gan gleifion sy'n cael eu cadw dan Ddeddf Iechyd Meddwl 1983 bellach hawl statudol i wasanaeth eiriolaeth.</a:t>
            </a:r>
            <a:r>
              <a:rPr lang="cy" sz="1800" b="1" i="0" u="none" strike="noStrike" cap="none" baseline="0" dirty="0">
                <a:solidFill>
                  <a:srgbClr val="37394C"/>
                </a:solidFill>
                <a:effectLst/>
                <a:uFillTx/>
                <a:latin typeface="Arial"/>
              </a:rPr>
              <a:t> </a:t>
            </a:r>
            <a:endParaRPr lang="en-US"/>
          </a:p>
          <a:p>
            <a:pPr marL="285750" indent="-285750">
              <a:buFont typeface="Arial"/>
              <a:buChar char="•"/>
            </a:pPr>
            <a:r>
              <a:rPr lang="cy" sz="1800" b="1" i="0" u="none" strike="noStrike" cap="none" baseline="0" dirty="0">
                <a:solidFill>
                  <a:srgbClr val="37394C"/>
                </a:solidFill>
                <a:effectLst/>
                <a:uFillTx/>
                <a:latin typeface="Arial"/>
              </a:rPr>
              <a:t>Rolau proffesiynol:</a:t>
            </a:r>
            <a:r>
              <a:rPr lang="cy" sz="1800" b="0" i="0" u="none" strike="noStrike" cap="none" baseline="0" dirty="0">
                <a:solidFill>
                  <a:srgbClr val="37394C"/>
                </a:solidFill>
                <a:effectLst/>
                <a:uFillTx/>
                <a:latin typeface="Arial"/>
              </a:rPr>
              <a:t> ehangu’r grŵp o ymarferwyr a all ymgymryd â’r swyddogaethau a gyflawnir ar hyn o bryd gan y gweithiwr cymdeithasol cymeradwy a’r swyddog meddygol cyfrifol.</a:t>
            </a:r>
            <a:endParaRPr lang="cy" sz="1800" b="0" i="0" u="none" strike="noStrike" cap="none" baseline="0" dirty="0">
              <a:solidFill>
                <a:srgbClr val="37394C"/>
              </a:solidFill>
              <a:effectLst/>
              <a:uFillTx/>
              <a:latin typeface="Arial"/>
              <a:cs typeface="Arial"/>
            </a:endParaRPr>
          </a:p>
          <a:p>
            <a:pPr marL="285750" indent="-285750">
              <a:buFont typeface="Arial"/>
              <a:buChar char="•"/>
            </a:pPr>
            <a:r>
              <a:rPr lang="cy" sz="1800" b="1" i="0" u="none" strike="noStrike" cap="none" baseline="0" dirty="0">
                <a:solidFill>
                  <a:srgbClr val="37394C"/>
                </a:solidFill>
                <a:effectLst/>
                <a:uFillTx/>
                <a:latin typeface="Arial"/>
              </a:rPr>
              <a:t>Tribiwnlys Adolygu Iechyd Meddwl (MHRT)</a:t>
            </a:r>
            <a:r>
              <a:rPr lang="cy" sz="1800" b="0" i="0" u="none" strike="noStrike" cap="none" baseline="0" dirty="0">
                <a:solidFill>
                  <a:srgbClr val="37394C"/>
                </a:solidFill>
                <a:effectLst/>
                <a:uFillTx/>
                <a:latin typeface="Arial"/>
              </a:rPr>
              <a:t>: bydd yn rhaid i reolwyr ysbytai atgyfeirio rhai cleifion i dribiwnlysoedd adolygu iechyd meddwl yn gynt nag o’r blaen. Hefyd, gall yr Ysgrifennydd Gwladol dros Iechyd a gweinidogion Cymru nawr leihau’r amser cyn i achos claf gael ei gyfeirio’n awtomatig. </a:t>
            </a:r>
            <a:endParaRPr lang="cy" sz="1800" b="0" i="0" u="none" strike="noStrike" cap="none" baseline="0" dirty="0">
              <a:solidFill>
                <a:srgbClr val="37394C"/>
              </a:solidFill>
              <a:effectLst/>
              <a:uFillTx/>
              <a:latin typeface="Arial"/>
              <a:cs typeface="Arial"/>
            </a:endParaRPr>
          </a:p>
        </p:txBody>
      </p:sp>
    </p:spTree>
    <p:custDataLst>
      <p:tags r:id="rId1"/>
    </p:custDataLst>
    <p:extLst>
      <p:ext uri="{BB962C8B-B14F-4D97-AF65-F5344CB8AC3E}">
        <p14:creationId xmlns:p14="http://schemas.microsoft.com/office/powerpoint/2010/main" val="510791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72879" y="1579222"/>
            <a:ext cx="4310063" cy="3124005"/>
          </a:xfrm>
        </p:spPr>
        <p:txBody>
          <a:bodyPr vert="horz" wrap="square" lIns="91440" tIns="45720" rIns="91440" bIns="45720" numCol="1" anchor="t" anchorCtr="0" compatLnSpc="1">
            <a:prstTxWarp prst="textNoShape">
              <a:avLst/>
            </a:prstTxWarp>
            <a:noAutofit/>
          </a:bodyPr>
          <a:lstStyle/>
          <a:p>
            <a:endParaRPr lang="en-GB" b="1" dirty="0">
              <a:cs typeface="Arial" panose="020B0604020202020204"/>
            </a:endParaRPr>
          </a:p>
          <a:p>
            <a:pPr marL="285750" indent="-285750">
              <a:buFont typeface="Arial,Sans-Serif"/>
              <a:buChar char="•"/>
            </a:pPr>
            <a:r>
              <a:rPr lang="cy-GB" sz="2400" b="1" dirty="0">
                <a:cs typeface="Arial" panose="020B0604020202020204"/>
              </a:rPr>
              <a:t>Gwasanaethau sy'n briodol i oedran: </a:t>
            </a:r>
            <a:r>
              <a:rPr lang="cy-GB" sz="2400" dirty="0">
                <a:cs typeface="Arial" panose="020B0604020202020204"/>
              </a:rPr>
              <a:t>rhaid i ymddiriedolaethau ddarparu amgylchedd yn yr ysbyty ar gyfer cleifion mewnol iechyd meddwl plant a'r glasoed sy'n briodol i'w hoedran (yn amodol ar eu hanghenion penodol).</a:t>
            </a:r>
            <a:r>
              <a:rPr lang="cy-GB" sz="2400" b="1" dirty="0">
                <a:cs typeface="Arial" panose="020B0604020202020204"/>
              </a:rPr>
              <a:t> </a:t>
            </a:r>
            <a:endParaRPr lang="cy-GB" sz="2400" dirty="0">
              <a:ea typeface="+mn-lt"/>
              <a:cs typeface="+mn-lt"/>
            </a:endParaRPr>
          </a:p>
          <a:p>
            <a:pPr marL="285750" indent="-285750">
              <a:buFont typeface="Arial"/>
              <a:buChar char="•"/>
            </a:pPr>
            <a:endParaRPr lang="en-GB" b="1" dirty="0">
              <a:cs typeface="Arial" panose="020B0604020202020204"/>
            </a:endParaRPr>
          </a:p>
          <a:p>
            <a:pPr marL="285750" indent="-285750">
              <a:buFont typeface="Arial"/>
              <a:buChar char="•"/>
            </a:pPr>
            <a:endParaRPr lang="en-GB" b="1" dirty="0">
              <a:cs typeface="Arial" panose="020B0604020202020204"/>
            </a:endParaRPr>
          </a:p>
        </p:txBody>
      </p:sp>
      <p:sp>
        <p:nvSpPr>
          <p:cNvPr id="6" name="Text Placeholder 4"/>
          <p:cNvSpPr>
            <a:spLocks noGrp="1"/>
          </p:cNvSpPr>
          <p:nvPr>
            <p:ph type="body" sz="quarter" idx="12"/>
          </p:nvPr>
        </p:nvSpPr>
        <p:spPr>
          <a:xfrm>
            <a:off x="4584032" y="1897763"/>
            <a:ext cx="4310063" cy="1908618"/>
          </a:xfrm>
        </p:spPr>
        <p:txBody>
          <a:bodyPr vert="horz" wrap="square" lIns="91440" tIns="45720" rIns="91440" bIns="45720" numCol="1" anchor="t" anchorCtr="0" compatLnSpc="1">
            <a:prstTxWarp prst="textNoShape">
              <a:avLst/>
            </a:prstTxWarp>
            <a:noAutofit/>
          </a:bodyPr>
          <a:lstStyle/>
          <a:p>
            <a:pPr marL="285750" indent="-285750">
              <a:buFont typeface="Arial,Sans-Serif"/>
              <a:buChar char="•"/>
            </a:pPr>
            <a:r>
              <a:rPr lang="en-GB" sz="2400" b="1" dirty="0">
                <a:ea typeface="+mn-lt"/>
                <a:cs typeface="+mn-lt"/>
              </a:rPr>
              <a:t>Age-appropriate services: </a:t>
            </a:r>
            <a:r>
              <a:rPr lang="en-US" sz="2400" dirty="0">
                <a:ea typeface="+mn-lt"/>
                <a:cs typeface="+mn-lt"/>
              </a:rPr>
              <a:t>trusts must provide an environment in hospital for child and adolescent mental health in-patients which is appropriate to their age (subject to their particular needs).</a:t>
            </a:r>
            <a:r>
              <a:rPr lang="en-GB" sz="2400" b="1" dirty="0">
                <a:ea typeface="+mn-lt"/>
                <a:cs typeface="+mn-lt"/>
              </a:rPr>
              <a:t> </a:t>
            </a:r>
            <a:endParaRPr lang="en-US" sz="2400" dirty="0">
              <a:ea typeface="+mn-lt"/>
              <a:cs typeface="+mn-lt"/>
            </a:endParaRPr>
          </a:p>
          <a:p>
            <a:endParaRPr lang="en-GB" sz="2400" b="1" dirty="0">
              <a:cs typeface="Arial"/>
            </a:endParaRPr>
          </a:p>
        </p:txBody>
      </p:sp>
    </p:spTree>
    <p:custDataLst>
      <p:tags r:id="rId1"/>
    </p:custDataLst>
    <p:extLst>
      <p:ext uri="{BB962C8B-B14F-4D97-AF65-F5344CB8AC3E}">
        <p14:creationId xmlns:p14="http://schemas.microsoft.com/office/powerpoint/2010/main" val="204519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10;&#10;Description automatically generated">
            <a:extLst>
              <a:ext uri="{FF2B5EF4-FFF2-40B4-BE49-F238E27FC236}">
                <a16:creationId xmlns:a16="http://schemas.microsoft.com/office/drawing/2014/main" id="{2DEDB024-0DFC-8268-DA28-5AC57D139CFE}"/>
              </a:ext>
            </a:extLst>
          </p:cNvPr>
          <p:cNvPicPr>
            <a:picLocks noChangeAspect="1"/>
          </p:cNvPicPr>
          <p:nvPr/>
        </p:nvPicPr>
        <p:blipFill>
          <a:blip r:embed="rId2"/>
          <a:stretch>
            <a:fillRect/>
          </a:stretch>
        </p:blipFill>
        <p:spPr>
          <a:xfrm>
            <a:off x="-2262" y="462011"/>
            <a:ext cx="9137209" cy="6103731"/>
          </a:xfrm>
          <a:prstGeom prst="rect">
            <a:avLst/>
          </a:prstGeom>
        </p:spPr>
      </p:pic>
    </p:spTree>
    <p:extLst>
      <p:ext uri="{BB962C8B-B14F-4D97-AF65-F5344CB8AC3E}">
        <p14:creationId xmlns:p14="http://schemas.microsoft.com/office/powerpoint/2010/main" val="10818313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028" y="142103"/>
            <a:ext cx="4172066" cy="738843"/>
          </a:xfrm>
        </p:spPr>
        <p:txBody>
          <a:bodyPr>
            <a:normAutofit fontScale="90000"/>
          </a:bodyPr>
          <a:lstStyle/>
          <a:p>
            <a:r>
              <a:rPr lang="en-US" b="1" dirty="0"/>
              <a:t>The Mental Health (Wales) Measure 2010</a:t>
            </a:r>
            <a:endParaRPr lang="en-GB" b="1">
              <a:cs typeface="Arial"/>
            </a:endParaRPr>
          </a:p>
        </p:txBody>
      </p:sp>
      <p:sp>
        <p:nvSpPr>
          <p:cNvPr id="5" name="Text Placeholder 4"/>
          <p:cNvSpPr>
            <a:spLocks noGrp="1"/>
          </p:cNvSpPr>
          <p:nvPr>
            <p:ph type="body" sz="quarter" idx="12"/>
          </p:nvPr>
        </p:nvSpPr>
        <p:spPr>
          <a:xfrm>
            <a:off x="4722029" y="959005"/>
            <a:ext cx="4172066" cy="4917688"/>
          </a:xfrm>
        </p:spPr>
        <p:txBody>
          <a:bodyPr/>
          <a:lstStyle/>
          <a:p>
            <a:r>
              <a:rPr lang="en-US" dirty="0"/>
              <a:t>The Mental Health (Wales) Measure 2010 is a law made by the Welsh Government which will help people with mental health problems in four different ways:</a:t>
            </a:r>
            <a:endParaRPr lang="en-US"/>
          </a:p>
          <a:p>
            <a:endParaRPr lang="en-GB" dirty="0"/>
          </a:p>
        </p:txBody>
      </p:sp>
      <p:sp>
        <p:nvSpPr>
          <p:cNvPr id="6" name="Rectangle 5"/>
          <p:cNvSpPr/>
          <p:nvPr/>
        </p:nvSpPr>
        <p:spPr>
          <a:xfrm>
            <a:off x="4722029" y="2319454"/>
            <a:ext cx="4172065" cy="6913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1. Local Primary Mental Health Support Services</a:t>
            </a:r>
            <a:endParaRPr lang="en-GB" sz="1400" dirty="0"/>
          </a:p>
        </p:txBody>
      </p:sp>
      <p:sp>
        <p:nvSpPr>
          <p:cNvPr id="7" name="Rectangle 6"/>
          <p:cNvSpPr/>
          <p:nvPr/>
        </p:nvSpPr>
        <p:spPr>
          <a:xfrm>
            <a:off x="4722030" y="3224563"/>
            <a:ext cx="4172065" cy="705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2. Care Coordination and Care and Treatment   </a:t>
            </a:r>
          </a:p>
          <a:p>
            <a:r>
              <a:rPr lang="en-US" sz="1400" dirty="0"/>
              <a:t>    Planning</a:t>
            </a:r>
            <a:endParaRPr lang="en-GB" sz="1400" dirty="0"/>
          </a:p>
        </p:txBody>
      </p:sp>
      <p:sp>
        <p:nvSpPr>
          <p:cNvPr id="8" name="Rectangle 7"/>
          <p:cNvSpPr/>
          <p:nvPr/>
        </p:nvSpPr>
        <p:spPr>
          <a:xfrm>
            <a:off x="4722030" y="4121770"/>
            <a:ext cx="4172065" cy="7053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3. Assessment of people who have used specialist </a:t>
            </a:r>
          </a:p>
          <a:p>
            <a:r>
              <a:rPr lang="en-US" sz="1400" dirty="0"/>
              <a:t>    mental health services before</a:t>
            </a:r>
            <a:endParaRPr lang="en-GB" sz="1400" dirty="0"/>
          </a:p>
        </p:txBody>
      </p:sp>
      <p:sp>
        <p:nvSpPr>
          <p:cNvPr id="9" name="Rectangle 8"/>
          <p:cNvSpPr/>
          <p:nvPr/>
        </p:nvSpPr>
        <p:spPr>
          <a:xfrm>
            <a:off x="4722030" y="5018978"/>
            <a:ext cx="4172065" cy="6579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4. </a:t>
            </a:r>
            <a:r>
              <a:rPr lang="en-GB" sz="1400" dirty="0"/>
              <a:t>Independent Mental Health Advocacy</a:t>
            </a:r>
          </a:p>
        </p:txBody>
      </p:sp>
      <p:sp>
        <p:nvSpPr>
          <p:cNvPr id="10" name="Title 1"/>
          <p:cNvSpPr txBox="1">
            <a:spLocks/>
          </p:cNvSpPr>
          <p:nvPr/>
        </p:nvSpPr>
        <p:spPr bwMode="auto">
          <a:xfrm>
            <a:off x="137997" y="142103"/>
            <a:ext cx="4172066" cy="73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0000" lnSpcReduction="100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GB" b="1" dirty="0">
                <a:latin typeface="Arial"/>
              </a:rPr>
              <a:t>Mesur Iechyd Meddwl (Cymru) 2010</a:t>
            </a:r>
            <a:endParaRPr lang="cy-GB" b="1" dirty="0">
              <a:latin typeface="Arial"/>
              <a:cs typeface="Arial"/>
            </a:endParaRPr>
          </a:p>
        </p:txBody>
      </p:sp>
      <p:sp>
        <p:nvSpPr>
          <p:cNvPr id="11" name="Text Placeholder 4"/>
          <p:cNvSpPr>
            <a:spLocks noGrp="1"/>
          </p:cNvSpPr>
          <p:nvPr>
            <p:ph type="body" sz="quarter" idx="12"/>
          </p:nvPr>
        </p:nvSpPr>
        <p:spPr>
          <a:xfrm>
            <a:off x="137998" y="959005"/>
            <a:ext cx="4172066" cy="4917688"/>
          </a:xfrm>
        </p:spPr>
        <p:txBody>
          <a:bodyPr/>
          <a:lstStyle/>
          <a:p>
            <a:r>
              <a:rPr lang="cy-GB" sz="1800" b="0" i="0" u="none" strike="noStrike" cap="none" baseline="0" dirty="0">
                <a:solidFill>
                  <a:srgbClr val="37394C"/>
                </a:solidFill>
                <a:effectLst/>
                <a:uFillTx/>
                <a:latin typeface="Arial"/>
              </a:rPr>
              <a:t>Mae Mesur Iechyd Meddwl (Cymru) 2010 yn gyfraith a luniwyd gan Lywodraeth Cymru a fydd yn helpu pobl â phroblemau iechyd meddwl mewn pedair ffordd wahanol:</a:t>
            </a:r>
            <a:endParaRPr lang="cy-GB" dirty="0">
              <a:cs typeface="Arial"/>
            </a:endParaRPr>
          </a:p>
          <a:p>
            <a:endParaRPr lang="en-GB"/>
          </a:p>
        </p:txBody>
      </p:sp>
      <p:sp>
        <p:nvSpPr>
          <p:cNvPr id="12" name="Rectangle 11"/>
          <p:cNvSpPr/>
          <p:nvPr/>
        </p:nvSpPr>
        <p:spPr>
          <a:xfrm>
            <a:off x="137998" y="2319454"/>
            <a:ext cx="4172065" cy="6913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400" b="0" i="0" u="none" strike="noStrike" cap="none" baseline="0" dirty="0">
                <a:solidFill>
                  <a:srgbClr val="FFFFFF"/>
                </a:solidFill>
                <a:effectLst/>
                <a:uFillTx/>
                <a:latin typeface="Arial"/>
              </a:rPr>
              <a:t>1. Gwasanaethau Cymorth Iechyd Meddwl Sylfaenol Lleol</a:t>
            </a:r>
            <a:endParaRPr lang="cy-GB" sz="1400" b="0" i="0" u="none" strike="noStrike" cap="none" baseline="0" dirty="0">
              <a:solidFill>
                <a:srgbClr val="FFFFFF"/>
              </a:solidFill>
              <a:effectLst/>
              <a:uFillTx/>
              <a:latin typeface="Arial"/>
              <a:cs typeface="Arial"/>
            </a:endParaRPr>
          </a:p>
        </p:txBody>
      </p:sp>
      <p:sp>
        <p:nvSpPr>
          <p:cNvPr id="13" name="Rectangle 12"/>
          <p:cNvSpPr/>
          <p:nvPr/>
        </p:nvSpPr>
        <p:spPr>
          <a:xfrm>
            <a:off x="137999" y="3224563"/>
            <a:ext cx="4172065" cy="705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400" b="0" i="0" u="none" strike="noStrike" cap="none" baseline="0" dirty="0">
                <a:solidFill>
                  <a:srgbClr val="FFFFFF"/>
                </a:solidFill>
                <a:effectLst/>
                <a:uFillTx/>
                <a:latin typeface="Arial"/>
              </a:rPr>
              <a:t>2. Cydlynu Gofal a Gofal a Thriniaeth</a:t>
            </a:r>
            <a:r>
              <a:rPr lang="cy-GB" sz="1400" dirty="0">
                <a:solidFill>
                  <a:srgbClr val="FFFFFF"/>
                </a:solidFill>
                <a:latin typeface="Arial"/>
              </a:rPr>
              <a:t>   </a:t>
            </a:r>
            <a:endParaRPr lang="cy-GB" sz="1400" b="0" i="0" u="none" strike="noStrike" cap="none" baseline="0" dirty="0">
              <a:solidFill>
                <a:srgbClr val="FFFFFF"/>
              </a:solidFill>
              <a:effectLst/>
              <a:uFillTx/>
              <a:latin typeface="Arial"/>
              <a:cs typeface="Arial"/>
            </a:endParaRPr>
          </a:p>
          <a:p>
            <a:r>
              <a:rPr lang="cy-GB" sz="1400" dirty="0">
                <a:solidFill>
                  <a:srgbClr val="FFFFFF"/>
                </a:solidFill>
                <a:latin typeface="Arial"/>
              </a:rPr>
              <a:t>   </a:t>
            </a:r>
            <a:r>
              <a:rPr lang="cy-GB" sz="1400" b="0" i="0" u="none" strike="noStrike" cap="none" baseline="0" dirty="0">
                <a:solidFill>
                  <a:srgbClr val="FFFFFF"/>
                </a:solidFill>
                <a:effectLst/>
                <a:uFillTx/>
                <a:latin typeface="Arial"/>
              </a:rPr>
              <a:t> Cynllunio</a:t>
            </a:r>
            <a:endParaRPr lang="cy-GB" sz="1400" b="0" i="0" u="none" strike="noStrike" cap="none" baseline="0" dirty="0">
              <a:solidFill>
                <a:srgbClr val="FFFFFF"/>
              </a:solidFill>
              <a:effectLst/>
              <a:uFillTx/>
              <a:latin typeface="Arial"/>
              <a:cs typeface="Arial"/>
            </a:endParaRPr>
          </a:p>
        </p:txBody>
      </p:sp>
      <p:sp>
        <p:nvSpPr>
          <p:cNvPr id="14" name="Rectangle 13"/>
          <p:cNvSpPr/>
          <p:nvPr/>
        </p:nvSpPr>
        <p:spPr>
          <a:xfrm>
            <a:off x="137999" y="4121770"/>
            <a:ext cx="4172065" cy="7053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400" b="0" i="0" u="none" strike="noStrike" cap="none" baseline="0" dirty="0">
                <a:solidFill>
                  <a:srgbClr val="FFFFFF"/>
                </a:solidFill>
                <a:effectLst/>
                <a:uFillTx/>
                <a:latin typeface="Arial"/>
              </a:rPr>
              <a:t>3. Asesiad o bobl sydd wedi defnyddio</a:t>
            </a:r>
            <a:r>
              <a:rPr lang="cy-GB" sz="1400" dirty="0">
                <a:solidFill>
                  <a:srgbClr val="FFFFFF"/>
                </a:solidFill>
                <a:latin typeface="Arial"/>
              </a:rPr>
              <a:t>  </a:t>
            </a:r>
            <a:endParaRPr lang="cy-GB" sz="1400" b="0" i="0" u="none" strike="noStrike" cap="none" baseline="0" dirty="0">
              <a:solidFill>
                <a:srgbClr val="FFFFFF"/>
              </a:solidFill>
              <a:effectLst/>
              <a:uFillTx/>
              <a:latin typeface="Arial"/>
              <a:cs typeface="Arial"/>
            </a:endParaRPr>
          </a:p>
          <a:p>
            <a:r>
              <a:rPr lang="cy-GB" sz="1400" dirty="0">
                <a:solidFill>
                  <a:srgbClr val="FFFFFF"/>
                </a:solidFill>
                <a:latin typeface="Arial"/>
              </a:rPr>
              <a:t>   </a:t>
            </a:r>
            <a:r>
              <a:rPr lang="cy-GB" sz="1400" b="0" i="0" u="none" strike="noStrike" cap="none" baseline="0" dirty="0">
                <a:solidFill>
                  <a:srgbClr val="FFFFFF"/>
                </a:solidFill>
                <a:effectLst/>
                <a:uFillTx/>
                <a:latin typeface="Arial"/>
              </a:rPr>
              <a:t> gwasanaethau iechyd meddwl arbenigol o'r blaen</a:t>
            </a:r>
            <a:endParaRPr lang="cy-GB" sz="1400" b="0" i="0" u="none" strike="noStrike" cap="none" baseline="0" dirty="0">
              <a:solidFill>
                <a:srgbClr val="FFFFFF"/>
              </a:solidFill>
              <a:effectLst/>
              <a:uFillTx/>
              <a:latin typeface="Arial"/>
              <a:cs typeface="Arial"/>
            </a:endParaRPr>
          </a:p>
        </p:txBody>
      </p:sp>
      <p:sp>
        <p:nvSpPr>
          <p:cNvPr id="15" name="Rectangle 14"/>
          <p:cNvSpPr/>
          <p:nvPr/>
        </p:nvSpPr>
        <p:spPr>
          <a:xfrm>
            <a:off x="137999" y="5018978"/>
            <a:ext cx="4172065" cy="6579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400" b="0" i="0" u="none" strike="noStrike" cap="none" baseline="0" dirty="0">
                <a:solidFill>
                  <a:srgbClr val="FFFFFF"/>
                </a:solidFill>
                <a:effectLst/>
                <a:uFillTx/>
                <a:latin typeface="Arial"/>
              </a:rPr>
              <a:t>4. Eiriolaeth Iechyd Meddwl Annibynnol</a:t>
            </a:r>
            <a:endParaRPr lang="cy-GB" sz="1400" b="0" i="0" u="none" strike="noStrike" cap="none" baseline="0" dirty="0">
              <a:solidFill>
                <a:srgbClr val="FFFFFF"/>
              </a:solidFill>
              <a:effectLst/>
              <a:uFillTx/>
              <a:latin typeface="Arial"/>
              <a:cs typeface="Arial"/>
            </a:endParaRPr>
          </a:p>
        </p:txBody>
      </p:sp>
    </p:spTree>
    <p:custDataLst>
      <p:tags r:id="rId1"/>
    </p:custDataLst>
    <p:extLst>
      <p:ext uri="{BB962C8B-B14F-4D97-AF65-F5344CB8AC3E}">
        <p14:creationId xmlns:p14="http://schemas.microsoft.com/office/powerpoint/2010/main" val="354856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P spid="9" grpId="0" animBg="1"/>
      <p:bldP spid="11" grpId="0" build="p"/>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224" y="108649"/>
            <a:ext cx="4032560" cy="828053"/>
          </a:xfrm>
        </p:spPr>
        <p:txBody>
          <a:bodyPr>
            <a:normAutofit fontScale="90000"/>
          </a:bodyPr>
          <a:lstStyle/>
          <a:p>
            <a:r>
              <a:rPr lang="en-US" sz="2200" b="1" dirty="0"/>
              <a:t>1. Local Primary Mental    </a:t>
            </a:r>
            <a:br>
              <a:rPr lang="en-US" sz="2200" b="1" dirty="0"/>
            </a:br>
            <a:r>
              <a:rPr lang="en-US" sz="2200" b="1" dirty="0"/>
              <a:t>    Health Support Services</a:t>
            </a:r>
            <a:br>
              <a:rPr lang="en-GB" b="1" dirty="0"/>
            </a:br>
            <a:endParaRPr lang="en-GB" dirty="0"/>
          </a:p>
        </p:txBody>
      </p:sp>
      <p:sp>
        <p:nvSpPr>
          <p:cNvPr id="5" name="Text Placeholder 4"/>
          <p:cNvSpPr>
            <a:spLocks noGrp="1"/>
          </p:cNvSpPr>
          <p:nvPr>
            <p:ph type="body" sz="quarter" idx="12"/>
          </p:nvPr>
        </p:nvSpPr>
        <p:spPr>
          <a:xfrm>
            <a:off x="4711972" y="936702"/>
            <a:ext cx="4163812" cy="5006897"/>
          </a:xfrm>
        </p:spPr>
        <p:txBody>
          <a:bodyPr>
            <a:normAutofit lnSpcReduction="10000"/>
          </a:bodyPr>
          <a:lstStyle/>
          <a:p>
            <a:pPr marL="285750" indent="-285750">
              <a:buFont typeface="Arial" panose="020B0604020202020204" pitchFamily="34" charset="0"/>
              <a:buChar char="•"/>
            </a:pPr>
            <a:r>
              <a:rPr lang="en-US" dirty="0"/>
              <a:t>Part 1 aims to ensure that people who first see their GP regarding a mental health problem, are able to be referred for a comprehensive assessment.</a:t>
            </a:r>
          </a:p>
          <a:p>
            <a:pPr marL="285750" indent="-285750">
              <a:buFont typeface="Arial" panose="020B0604020202020204" pitchFamily="34" charset="0"/>
              <a:buChar char="•"/>
            </a:pPr>
            <a:r>
              <a:rPr lang="en-US" dirty="0"/>
              <a:t>Assessment may identify the need for treatment, such as: counselling, cognitive behavioural therapy, group therapy, stress management and other psychological interventions. </a:t>
            </a:r>
          </a:p>
          <a:p>
            <a:pPr marL="285750" indent="-285750">
              <a:buFont typeface="Arial" panose="020B0604020202020204" pitchFamily="34" charset="0"/>
              <a:buChar char="•"/>
            </a:pPr>
            <a:r>
              <a:rPr lang="en-US" dirty="0"/>
              <a:t>Provide information, including to third sector organisations. </a:t>
            </a:r>
          </a:p>
          <a:p>
            <a:pPr marL="285750" indent="-285750">
              <a:buFont typeface="Arial" panose="020B0604020202020204" pitchFamily="34" charset="0"/>
              <a:buChar char="•"/>
            </a:pPr>
            <a:r>
              <a:rPr lang="en-US" dirty="0"/>
              <a:t>Ensure that GPs and staff receive support and advice in safely supporting someone’s mental health. </a:t>
            </a:r>
          </a:p>
          <a:p>
            <a:pPr marL="285750" indent="-285750">
              <a:buFont typeface="Arial" panose="020B0604020202020204" pitchFamily="34" charset="0"/>
              <a:buChar char="•"/>
            </a:pPr>
            <a:r>
              <a:rPr lang="en-US" dirty="0"/>
              <a:t>Improve onward referral process to secondary services. </a:t>
            </a:r>
            <a:endParaRPr lang="en-GB" dirty="0"/>
          </a:p>
        </p:txBody>
      </p:sp>
      <p:sp>
        <p:nvSpPr>
          <p:cNvPr id="6" name="Title 1"/>
          <p:cNvSpPr txBox="1">
            <a:spLocks/>
          </p:cNvSpPr>
          <p:nvPr/>
        </p:nvSpPr>
        <p:spPr bwMode="auto">
          <a:xfrm>
            <a:off x="411228" y="163338"/>
            <a:ext cx="4032560" cy="82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82500" lnSpcReduction="100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en-GB" sz="2200" b="1" dirty="0">
                <a:latin typeface="Arial"/>
              </a:rPr>
              <a:t>1. </a:t>
            </a:r>
            <a:r>
              <a:rPr lang="cy-GB" sz="2200" b="1" dirty="0">
                <a:latin typeface="Arial"/>
              </a:rPr>
              <a:t>Gwasanaethau Cymorth Iechyd Meddwl Sylfaenol Lleol    </a:t>
            </a:r>
            <a:br>
              <a:rPr lang="cy-GB" sz="2200" b="1" dirty="0"/>
            </a:br>
            <a:endParaRPr lang="cy-GB" sz="2200">
              <a:cs typeface="Arial"/>
            </a:endParaRPr>
          </a:p>
        </p:txBody>
      </p:sp>
      <p:sp>
        <p:nvSpPr>
          <p:cNvPr id="7" name="Text Placeholder 4"/>
          <p:cNvSpPr>
            <a:spLocks noGrp="1"/>
          </p:cNvSpPr>
          <p:nvPr>
            <p:ph type="body" sz="quarter" idx="12"/>
          </p:nvPr>
        </p:nvSpPr>
        <p:spPr>
          <a:xfrm>
            <a:off x="126846" y="936702"/>
            <a:ext cx="4229439" cy="5006897"/>
          </a:xfrm>
        </p:spPr>
        <p:txBody>
          <a:bodyPr>
            <a:normAutofit/>
          </a:bodyPr>
          <a:lstStyle/>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Nod Rhan 1 yw sicrhau bod pobl sy’n gweld eu meddyg teulu am y tro cyntaf ynghylch problem iechyd meddwl yn gallu cael eu </a:t>
            </a:r>
            <a:r>
              <a:rPr lang="cy-GB" sz="1800" b="0" i="0" u="none" strike="noStrike" cap="none" baseline="0" dirty="0" err="1">
                <a:solidFill>
                  <a:srgbClr val="37394C"/>
                </a:solidFill>
                <a:effectLst/>
                <a:uFillTx/>
                <a:latin typeface="Arial"/>
              </a:rPr>
              <a:t>hatgyfeirio</a:t>
            </a:r>
            <a:r>
              <a:rPr lang="cy-GB" sz="1800" b="0" i="0" u="none" strike="noStrike" cap="none" baseline="0" dirty="0">
                <a:solidFill>
                  <a:srgbClr val="37394C"/>
                </a:solidFill>
                <a:effectLst/>
                <a:uFillTx/>
                <a:latin typeface="Arial"/>
              </a:rPr>
              <a:t> am asesiad cynhwysfawr.</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Gall asesiad nodi'r angen am driniaeth, megis: cwnsela, therapi ymddygiad gwybyddol, therapi grŵp, rheoli straen ac ymyriadau seicolegol eraill.</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Darparu gwybodaeth, gan gynnwys i sefydliadau trydydd sector.</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Sicrhau bod meddygon teulu a staff yn cael cymorth a chyngor i gefnogi iechyd meddwl rhywun yn ddiogel.</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Gwella'r broses </a:t>
            </a:r>
            <a:r>
              <a:rPr lang="cy-GB" sz="1800" b="0" i="0" u="none" strike="noStrike" cap="none" baseline="0" dirty="0" err="1">
                <a:solidFill>
                  <a:srgbClr val="37394C"/>
                </a:solidFill>
                <a:effectLst/>
                <a:uFillTx/>
                <a:latin typeface="Arial"/>
              </a:rPr>
              <a:t>atgyfeirio</a:t>
            </a:r>
            <a:r>
              <a:rPr lang="cy-GB" sz="1800" b="0" i="0" u="none" strike="noStrike" cap="none" baseline="0" dirty="0">
                <a:solidFill>
                  <a:srgbClr val="37394C"/>
                </a:solidFill>
                <a:effectLst/>
                <a:uFillTx/>
                <a:latin typeface="Arial"/>
              </a:rPr>
              <a:t> ymlaen i wasanaethau eilaidd.</a:t>
            </a:r>
            <a:r>
              <a:rPr lang="cy-GB" dirty="0">
                <a:latin typeface="Arial"/>
              </a:rPr>
              <a:t> </a:t>
            </a:r>
            <a:endParaRPr lang="cy-GB" sz="1800" b="0" i="0" u="none" strike="noStrike" cap="none" baseline="0" dirty="0">
              <a:solidFill>
                <a:srgbClr val="37394C"/>
              </a:solidFill>
              <a:effectLst/>
              <a:uFillTx/>
              <a:latin typeface="Arial"/>
              <a:cs typeface="Arial"/>
            </a:endParaRPr>
          </a:p>
        </p:txBody>
      </p:sp>
    </p:spTree>
    <p:custDataLst>
      <p:tags r:id="rId1"/>
    </p:custDataLst>
    <p:extLst>
      <p:ext uri="{BB962C8B-B14F-4D97-AF65-F5344CB8AC3E}">
        <p14:creationId xmlns:p14="http://schemas.microsoft.com/office/powerpoint/2010/main" val="392986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fade">
                                      <p:cBhvr>
                                        <p:cTn id="5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0302" y="83773"/>
            <a:ext cx="4038648" cy="1031283"/>
          </a:xfrm>
        </p:spPr>
        <p:txBody>
          <a:bodyPr>
            <a:normAutofit fontScale="90000"/>
          </a:bodyPr>
          <a:lstStyle/>
          <a:p>
            <a:r>
              <a:rPr lang="en-US" sz="2200" b="1" dirty="0"/>
              <a:t>2. Care Coordination and Care and Treatment Planning</a:t>
            </a:r>
            <a:br>
              <a:rPr lang="en-GB" b="1" dirty="0"/>
            </a:br>
            <a:endParaRPr lang="en-GB" dirty="0"/>
          </a:p>
        </p:txBody>
      </p:sp>
      <p:sp>
        <p:nvSpPr>
          <p:cNvPr id="5" name="Text Placeholder 4"/>
          <p:cNvSpPr>
            <a:spLocks noGrp="1"/>
          </p:cNvSpPr>
          <p:nvPr>
            <p:ph type="body" sz="quarter" idx="12"/>
          </p:nvPr>
        </p:nvSpPr>
        <p:spPr>
          <a:xfrm>
            <a:off x="4838700" y="967701"/>
            <a:ext cx="4140251" cy="4929007"/>
          </a:xfrm>
        </p:spPr>
        <p:txBody>
          <a:bodyPr/>
          <a:lstStyle/>
          <a:p>
            <a:pPr marL="285750" indent="-285750">
              <a:buFont typeface="Arial" panose="020B0604020202020204" pitchFamily="34" charset="0"/>
              <a:buChar char="•"/>
            </a:pPr>
            <a:r>
              <a:rPr lang="en-US" dirty="0"/>
              <a:t>Places duties on service providers - Local Health Boards and local authorities in Wales - to act in a coordinated manner to improve the effectiveness of the mental health services.</a:t>
            </a:r>
          </a:p>
          <a:p>
            <a:pPr marL="285750" indent="-285750">
              <a:buFont typeface="Arial" panose="020B0604020202020204" pitchFamily="34" charset="0"/>
              <a:buChar char="•"/>
            </a:pPr>
            <a:r>
              <a:rPr lang="en-US" dirty="0"/>
              <a:t>Requires that care and treatment plans be provided for service users of all ages who have been assessed as requiring care and treatment within secondary mental health services.</a:t>
            </a:r>
          </a:p>
          <a:p>
            <a:pPr marL="285750" indent="-285750">
              <a:buFont typeface="Arial" panose="020B0604020202020204" pitchFamily="34" charset="0"/>
              <a:buChar char="•"/>
            </a:pPr>
            <a:r>
              <a:rPr lang="en-US" dirty="0"/>
              <a:t>Each care and treatment plan will be developed by a care coordinator in consultation with the service user and mental health service providers.</a:t>
            </a:r>
            <a:endParaRPr lang="en-GB" dirty="0"/>
          </a:p>
        </p:txBody>
      </p:sp>
      <p:sp>
        <p:nvSpPr>
          <p:cNvPr id="6" name="Title 1"/>
          <p:cNvSpPr txBox="1">
            <a:spLocks/>
          </p:cNvSpPr>
          <p:nvPr/>
        </p:nvSpPr>
        <p:spPr bwMode="auto">
          <a:xfrm>
            <a:off x="293925" y="83773"/>
            <a:ext cx="4355843" cy="103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en-GB" sz="2200" b="1" dirty="0">
                <a:latin typeface="Arial"/>
              </a:rPr>
              <a:t>2. </a:t>
            </a:r>
            <a:r>
              <a:rPr lang="en-GB" sz="2200" b="1" dirty="0" err="1">
                <a:latin typeface="Arial"/>
              </a:rPr>
              <a:t>Cydlynu</a:t>
            </a:r>
            <a:r>
              <a:rPr lang="en-GB" sz="2200" b="1" dirty="0">
                <a:latin typeface="Arial"/>
              </a:rPr>
              <a:t> </a:t>
            </a:r>
            <a:r>
              <a:rPr lang="en-GB" sz="2200" b="1" dirty="0" err="1">
                <a:latin typeface="Arial"/>
              </a:rPr>
              <a:t>Gofal</a:t>
            </a:r>
            <a:r>
              <a:rPr lang="en-GB" sz="2200" b="1" dirty="0">
                <a:latin typeface="Arial"/>
              </a:rPr>
              <a:t> a  </a:t>
            </a:r>
            <a:r>
              <a:rPr lang="en-GB" sz="2200" b="1" dirty="0" err="1">
                <a:latin typeface="Arial"/>
              </a:rPr>
              <a:t>Chynllunio</a:t>
            </a:r>
            <a:r>
              <a:rPr lang="en-GB" sz="2200" b="1" dirty="0">
                <a:latin typeface="Arial"/>
              </a:rPr>
              <a:t> </a:t>
            </a:r>
            <a:r>
              <a:rPr lang="en-GB" sz="2200" b="1" dirty="0" err="1">
                <a:latin typeface="Arial"/>
              </a:rPr>
              <a:t>Gofal</a:t>
            </a:r>
            <a:r>
              <a:rPr lang="en-GB" sz="2200" b="1" dirty="0">
                <a:latin typeface="Arial"/>
              </a:rPr>
              <a:t> </a:t>
            </a:r>
            <a:r>
              <a:rPr lang="en-GB" sz="2200" b="1" dirty="0" err="1">
                <a:latin typeface="Arial"/>
              </a:rPr>
              <a:t>aThriniaeth</a:t>
            </a:r>
            <a:r>
              <a:rPr lang="en-GB" sz="2200" b="1" dirty="0">
                <a:latin typeface="Arial"/>
              </a:rPr>
              <a:t> </a:t>
            </a:r>
            <a:endParaRPr lang="en-GB" sz="2200" b="1" dirty="0">
              <a:latin typeface="Arial"/>
              <a:cs typeface="Arial"/>
            </a:endParaRPr>
          </a:p>
        </p:txBody>
      </p:sp>
      <p:sp>
        <p:nvSpPr>
          <p:cNvPr id="7" name="Text Placeholder 4"/>
          <p:cNvSpPr>
            <a:spLocks noGrp="1"/>
          </p:cNvSpPr>
          <p:nvPr>
            <p:ph type="body" sz="quarter" idx="12"/>
          </p:nvPr>
        </p:nvSpPr>
        <p:spPr>
          <a:xfrm>
            <a:off x="293926" y="1033328"/>
            <a:ext cx="4347042" cy="4863380"/>
          </a:xfrm>
        </p:spPr>
        <p:txBody>
          <a:bodyPr>
            <a:noAutofit/>
          </a:bodyPr>
          <a:lstStyle/>
          <a:p>
            <a:pPr marL="285750" indent="-285750">
              <a:buFont typeface="Arial" panose="020B0604020202020204" pitchFamily="34" charset="0"/>
              <a:buChar char="•"/>
            </a:pPr>
            <a:r>
              <a:rPr lang="cy" b="0" i="0" u="none" strike="noStrike" cap="none" baseline="0" dirty="0">
                <a:solidFill>
                  <a:srgbClr val="37394C"/>
                </a:solidFill>
                <a:effectLst/>
                <a:uFillTx/>
                <a:latin typeface="Arial"/>
              </a:rPr>
              <a:t>Yn gosod dyletswyddau ar ddarparwyr gwasanaethau - Byrddau Iechyd Lleol ac awdurdodau lleol yng Nghymru - i weithredu mewn modd cydgysylltiedig i wella effeithiolrwydd gwasanaethau iechyd meddwl.</a:t>
            </a:r>
          </a:p>
          <a:p>
            <a:pPr marL="285750" indent="-285750">
              <a:buFont typeface="Arial" panose="020B0604020202020204" pitchFamily="34" charset="0"/>
              <a:buChar char="•"/>
            </a:pPr>
            <a:r>
              <a:rPr lang="cy" b="0" i="0" u="none" strike="noStrike" cap="none" baseline="0" dirty="0">
                <a:solidFill>
                  <a:srgbClr val="37394C"/>
                </a:solidFill>
                <a:effectLst/>
                <a:uFillTx/>
                <a:latin typeface="Arial"/>
              </a:rPr>
              <a:t>Yn ei gwneud yn ofynnol i gynlluniau gofal a thriniaeth gael eu darparu ar gyfer defnyddwyr gwasanaeth o bob oed yr aseswyd bod angen gofal a thriniaeth arnynt o fewn gwasanaethau iechyd meddwl eilaidd.</a:t>
            </a:r>
          </a:p>
          <a:p>
            <a:pPr marL="285750" indent="-285750">
              <a:buFont typeface="Arial" panose="020B0604020202020204" pitchFamily="34" charset="0"/>
              <a:buChar char="•"/>
            </a:pPr>
            <a:r>
              <a:rPr lang="cy" b="0" i="0" u="none" strike="noStrike" cap="none" baseline="0" dirty="0">
                <a:solidFill>
                  <a:srgbClr val="37394C"/>
                </a:solidFill>
                <a:effectLst/>
                <a:uFillTx/>
                <a:latin typeface="Arial"/>
              </a:rPr>
              <a:t>Bydd pob cynllun gofal a thriniaeth yn cael ei ddatblygu gan gydlynydd gofal mewn ymgynghoriad â'r defnyddiwr gwasanaeth a darparwyr gwasanaethau iechyd meddwl.</a:t>
            </a:r>
          </a:p>
        </p:txBody>
      </p:sp>
    </p:spTree>
    <p:custDataLst>
      <p:tags r:id="rId1"/>
    </p:custDataLst>
    <p:extLst>
      <p:ext uri="{BB962C8B-B14F-4D97-AF65-F5344CB8AC3E}">
        <p14:creationId xmlns:p14="http://schemas.microsoft.com/office/powerpoint/2010/main" val="26559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348" y="144380"/>
            <a:ext cx="4310063" cy="1160584"/>
          </a:xfrm>
        </p:spPr>
        <p:txBody>
          <a:bodyPr>
            <a:normAutofit fontScale="90000"/>
          </a:bodyPr>
          <a:lstStyle/>
          <a:p>
            <a:r>
              <a:rPr lang="en-US" sz="2400" b="1" dirty="0"/>
              <a:t>3. Assessment of people who have used specialist mental health services before</a:t>
            </a:r>
            <a:br>
              <a:rPr lang="en-GB" b="1" dirty="0"/>
            </a:br>
            <a:endParaRPr lang="en-GB" dirty="0"/>
          </a:p>
        </p:txBody>
      </p:sp>
      <p:sp>
        <p:nvSpPr>
          <p:cNvPr id="5" name="Text Placeholder 4"/>
          <p:cNvSpPr>
            <a:spLocks noGrp="1"/>
          </p:cNvSpPr>
          <p:nvPr>
            <p:ph type="body" sz="quarter" idx="12"/>
          </p:nvPr>
        </p:nvSpPr>
        <p:spPr>
          <a:xfrm>
            <a:off x="4704347" y="1680102"/>
            <a:ext cx="4310063" cy="4759569"/>
          </a:xfrm>
        </p:spPr>
        <p:txBody>
          <a:bodyPr/>
          <a:lstStyle/>
          <a:p>
            <a:pPr marL="285750" indent="-285750">
              <a:buFont typeface="Arial" panose="020B0604020202020204" pitchFamily="34" charset="0"/>
              <a:buChar char="•"/>
            </a:pPr>
            <a:r>
              <a:rPr lang="en-US" dirty="0"/>
              <a:t>Quicker referral processes where mental health services are needed.</a:t>
            </a:r>
          </a:p>
          <a:p>
            <a:r>
              <a:rPr lang="en-US" dirty="0"/>
              <a:t> </a:t>
            </a:r>
          </a:p>
          <a:p>
            <a:pPr marL="285750" indent="-285750">
              <a:buFont typeface="Arial" panose="020B0604020202020204" pitchFamily="34" charset="0"/>
              <a:buChar char="•"/>
            </a:pPr>
            <a:r>
              <a:rPr lang="en-US" dirty="0"/>
              <a:t>Local Health Boards and Local Authorities will have arrangements in place to receive self-referrals in a timely manner. </a:t>
            </a:r>
          </a:p>
          <a:p>
            <a:endParaRPr lang="en-US" dirty="0"/>
          </a:p>
          <a:p>
            <a:pPr marL="285750" indent="-285750">
              <a:buFont typeface="Arial" panose="020B0604020202020204" pitchFamily="34" charset="0"/>
              <a:buChar char="•"/>
            </a:pPr>
            <a:r>
              <a:rPr lang="en-US" dirty="0"/>
              <a:t>There are regulations that ensure people who require further assessment are eligible to receive it. </a:t>
            </a:r>
            <a:endParaRPr lang="en-GB" dirty="0"/>
          </a:p>
        </p:txBody>
      </p:sp>
      <p:sp>
        <p:nvSpPr>
          <p:cNvPr id="6" name="Title 1"/>
          <p:cNvSpPr txBox="1">
            <a:spLocks/>
          </p:cNvSpPr>
          <p:nvPr/>
        </p:nvSpPr>
        <p:spPr bwMode="auto">
          <a:xfrm>
            <a:off x="156410" y="144380"/>
            <a:ext cx="4310063" cy="125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lnSpcReduction="100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2200" b="1" dirty="0">
                <a:latin typeface="Arial"/>
              </a:rPr>
              <a:t>3. Asesiad o bobl sydd wedi   defnyddio gwasanaethau iechyd meddwl arbenigol o'r blaen</a:t>
            </a:r>
            <a:endParaRPr lang="en-US" sz="2200" b="1" dirty="0">
              <a:latin typeface="Arial"/>
              <a:cs typeface="Arial"/>
            </a:endParaRPr>
          </a:p>
        </p:txBody>
      </p:sp>
      <p:sp>
        <p:nvSpPr>
          <p:cNvPr id="8" name="Text Placeholder 4"/>
          <p:cNvSpPr>
            <a:spLocks noGrp="1"/>
          </p:cNvSpPr>
          <p:nvPr>
            <p:ph type="body" sz="quarter" idx="12"/>
          </p:nvPr>
        </p:nvSpPr>
        <p:spPr>
          <a:xfrm>
            <a:off x="156409" y="1680102"/>
            <a:ext cx="4310063" cy="4759569"/>
          </a:xfrm>
        </p:spPr>
        <p:txBody>
          <a:bodyPr/>
          <a:lstStyle/>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Prosesau </a:t>
            </a:r>
            <a:r>
              <a:rPr lang="cy-GB" sz="1800" b="0" i="0" u="none" strike="noStrike" cap="none" baseline="0" dirty="0" err="1">
                <a:solidFill>
                  <a:srgbClr val="37394C"/>
                </a:solidFill>
                <a:effectLst/>
                <a:uFillTx/>
                <a:latin typeface="Arial"/>
              </a:rPr>
              <a:t>atgyfeirio</a:t>
            </a:r>
            <a:r>
              <a:rPr lang="cy-GB" sz="1800" b="0" i="0" u="none" strike="noStrike" cap="none" baseline="0" dirty="0">
                <a:solidFill>
                  <a:srgbClr val="37394C"/>
                </a:solidFill>
                <a:effectLst/>
                <a:uFillTx/>
                <a:latin typeface="Arial"/>
              </a:rPr>
              <a:t> cyflymach lle mae angen gwasanaethau iechyd meddwl.</a:t>
            </a:r>
            <a:endParaRPr lang="cy-GB" sz="1800" b="0" i="0" u="none" strike="noStrike" cap="none" baseline="0" dirty="0">
              <a:solidFill>
                <a:srgbClr val="37394C"/>
              </a:solidFill>
              <a:effectLst/>
              <a:uFillTx/>
              <a:latin typeface="Arial"/>
              <a:cs typeface="Arial"/>
            </a:endParaRPr>
          </a:p>
          <a:p>
            <a:endParaRPr lang="cy-GB" dirty="0">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Bydd gan Fyrddau Iechyd Lleol ac Awdurdodau Lleol drefniadau ar waith i dderbyn </a:t>
            </a:r>
            <a:r>
              <a:rPr lang="cy-GB" dirty="0">
                <a:latin typeface="Arial"/>
              </a:rPr>
              <a:t>hunan-atgyfeiriadau</a:t>
            </a:r>
            <a:r>
              <a:rPr lang="cy-GB" sz="1800" b="0" i="0" u="none" strike="noStrike" cap="none" baseline="0" dirty="0">
                <a:solidFill>
                  <a:srgbClr val="37394C"/>
                </a:solidFill>
                <a:effectLst/>
                <a:uFillTx/>
                <a:latin typeface="Arial"/>
              </a:rPr>
              <a:t> mewn modd amserol.</a:t>
            </a:r>
            <a:r>
              <a:rPr lang="cy-GB" dirty="0">
                <a:latin typeface="Arial"/>
              </a:rPr>
              <a:t> </a:t>
            </a:r>
            <a:endParaRPr lang="cy-GB" sz="1800" b="0" i="0" u="none" strike="noStrike" cap="none" baseline="0" dirty="0">
              <a:solidFill>
                <a:srgbClr val="37394C"/>
              </a:solidFill>
              <a:effectLst/>
              <a:uFillTx/>
              <a:latin typeface="Arial"/>
              <a:cs typeface="Arial"/>
            </a:endParaRPr>
          </a:p>
          <a:p>
            <a:endParaRPr lang="cy-GB" dirty="0">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Ceir rheoliadau sy’n sicrhau bod pobl y mae angen asesiad pellach arnynt yn gymwys i’w gael.</a:t>
            </a:r>
            <a:r>
              <a:rPr lang="cy-GB" dirty="0">
                <a:latin typeface="Arial"/>
              </a:rPr>
              <a:t> </a:t>
            </a:r>
            <a:endParaRPr lang="cy-GB" sz="1800" b="0" i="0" u="none" strike="noStrike" cap="none" baseline="0" dirty="0">
              <a:solidFill>
                <a:srgbClr val="37394C"/>
              </a:solidFill>
              <a:effectLst/>
              <a:uFillTx/>
              <a:latin typeface="Arial"/>
              <a:cs typeface="Arial"/>
            </a:endParaRPr>
          </a:p>
        </p:txBody>
      </p:sp>
    </p:spTree>
    <p:custDataLst>
      <p:tags r:id="rId1"/>
    </p:custDataLst>
    <p:extLst>
      <p:ext uri="{BB962C8B-B14F-4D97-AF65-F5344CB8AC3E}">
        <p14:creationId xmlns:p14="http://schemas.microsoft.com/office/powerpoint/2010/main" val="44376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880996" y="192506"/>
            <a:ext cx="4215945" cy="66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75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en-US" sz="2000" b="1" dirty="0"/>
              <a:t>4. </a:t>
            </a:r>
            <a:r>
              <a:rPr lang="en-GB" sz="2000" b="1" dirty="0"/>
              <a:t>Independent Mental Health Advocacy</a:t>
            </a:r>
            <a:endParaRPr lang="en-GB" b="1">
              <a:cs typeface="Arial"/>
            </a:endParaRPr>
          </a:p>
        </p:txBody>
      </p:sp>
      <p:sp>
        <p:nvSpPr>
          <p:cNvPr id="7" name="Text Placeholder 4"/>
          <p:cNvSpPr>
            <a:spLocks noGrp="1"/>
          </p:cNvSpPr>
          <p:nvPr>
            <p:ph type="body" sz="quarter" idx="12"/>
          </p:nvPr>
        </p:nvSpPr>
        <p:spPr>
          <a:xfrm>
            <a:off x="4833936" y="1241874"/>
            <a:ext cx="4310064" cy="5251939"/>
          </a:xfrm>
        </p:spPr>
        <p:txBody>
          <a:bodyPr/>
          <a:lstStyle/>
          <a:p>
            <a:pPr marL="285750" indent="-285750">
              <a:buFont typeface="Arial" panose="020B0604020202020204" pitchFamily="34" charset="0"/>
              <a:buChar char="•"/>
            </a:pPr>
            <a:r>
              <a:rPr lang="en-US" dirty="0"/>
              <a:t>Independent Mental Health Advocates (IMHAs) will be available to patients detained under the Mental Health Act 1983.</a:t>
            </a:r>
          </a:p>
          <a:p>
            <a:endParaRPr lang="en-US" dirty="0"/>
          </a:p>
          <a:p>
            <a:pPr marL="285750" indent="-285750">
              <a:buFont typeface="Arial" panose="020B0604020202020204" pitchFamily="34" charset="0"/>
              <a:buChar char="•"/>
            </a:pPr>
            <a:r>
              <a:rPr lang="en-US" dirty="0"/>
              <a:t>The Measure ensures that there are statutory duties to ensure such help and that support is available for all inpatients.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Welsh Government acknowledges that patients experience better mental health services where there is inclusion of advocacy. </a:t>
            </a:r>
          </a:p>
          <a:p>
            <a:pPr marL="285750" indent="-285750">
              <a:buFont typeface="Arial" panose="020B0604020202020204" pitchFamily="34" charset="0"/>
              <a:buChar char="•"/>
            </a:pPr>
            <a:endParaRPr lang="en-GB" dirty="0"/>
          </a:p>
        </p:txBody>
      </p:sp>
      <p:sp>
        <p:nvSpPr>
          <p:cNvPr id="14" name="Title 1"/>
          <p:cNvSpPr>
            <a:spLocks noGrp="1"/>
          </p:cNvSpPr>
          <p:nvPr>
            <p:ph type="title"/>
          </p:nvPr>
        </p:nvSpPr>
        <p:spPr>
          <a:xfrm>
            <a:off x="143270" y="192506"/>
            <a:ext cx="4215945" cy="668214"/>
          </a:xfrm>
        </p:spPr>
        <p:txBody>
          <a:bodyPr>
            <a:normAutofit/>
          </a:bodyPr>
          <a:lstStyle/>
          <a:p>
            <a:r>
              <a:rPr lang="cy" sz="2000" b="1" i="0" u="none" strike="noStrike" cap="none" baseline="0" dirty="0">
                <a:solidFill>
                  <a:srgbClr val="16AD85"/>
                </a:solidFill>
                <a:effectLst/>
                <a:uFillTx/>
                <a:latin typeface="Arial"/>
              </a:rPr>
              <a:t>4. </a:t>
            </a:r>
            <a:r>
              <a:rPr lang="cy-GB" sz="2000" b="1" i="0" u="none" strike="noStrike" cap="none" baseline="0" dirty="0">
                <a:solidFill>
                  <a:srgbClr val="16AD85"/>
                </a:solidFill>
                <a:effectLst/>
                <a:uFillTx/>
                <a:latin typeface="Arial"/>
              </a:rPr>
              <a:t>Eiriolaeth Iechyd Meddwl Annibynnol</a:t>
            </a:r>
            <a:endParaRPr lang="cy-GB" sz="2000" b="1" i="0" u="none" strike="noStrike" cap="none" baseline="0" dirty="0">
              <a:solidFill>
                <a:srgbClr val="16AD85"/>
              </a:solidFill>
              <a:effectLst/>
              <a:uFillTx/>
              <a:latin typeface="Arial"/>
              <a:cs typeface="Arial"/>
            </a:endParaRPr>
          </a:p>
        </p:txBody>
      </p:sp>
      <p:sp>
        <p:nvSpPr>
          <p:cNvPr id="15" name="Text Placeholder 4"/>
          <p:cNvSpPr>
            <a:spLocks noGrp="1"/>
          </p:cNvSpPr>
          <p:nvPr>
            <p:ph type="body" sz="quarter" idx="12"/>
          </p:nvPr>
        </p:nvSpPr>
        <p:spPr>
          <a:xfrm>
            <a:off x="96210" y="1241874"/>
            <a:ext cx="4310064" cy="5251939"/>
          </a:xfrm>
        </p:spPr>
        <p:txBody>
          <a:bodyPr/>
          <a:lstStyle/>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Bydd Eiriolwyr Iechyd Meddwl Annibynnol (IMHA) ar gael i gleifion a gedwir dan Ddeddf Iechyd Meddwl 1983.</a:t>
            </a:r>
          </a:p>
          <a:p>
            <a:endParaRPr lang="en-US" dirty="0"/>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Mae’r Mesur yn sicrhau bod dyletswyddau statudol i sicrhau cymorth o’r fath a bod cymorth ar gael i bob claf mewnol.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Mae Llywodraeth Cymru yn cydnabod bod cleifion yn profi gwell gwasanaethau iechyd meddwl lle mae eiriolaeth yn cael ei chynnwys. </a:t>
            </a:r>
          </a:p>
          <a:p>
            <a:pPr marL="285750" indent="-285750">
              <a:buFont typeface="Arial" panose="020B0604020202020204" pitchFamily="34" charset="0"/>
              <a:buChar char="•"/>
            </a:pPr>
            <a:endParaRPr lang="en-GB" dirty="0"/>
          </a:p>
        </p:txBody>
      </p:sp>
    </p:spTree>
    <p:custDataLst>
      <p:tags r:id="rId1"/>
    </p:custDataLst>
    <p:extLst>
      <p:ext uri="{BB962C8B-B14F-4D97-AF65-F5344CB8AC3E}">
        <p14:creationId xmlns:p14="http://schemas.microsoft.com/office/powerpoint/2010/main" val="73945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34708" y="167118"/>
            <a:ext cx="3880338" cy="583588"/>
          </a:xfrm>
        </p:spPr>
        <p:txBody>
          <a:bodyPr/>
          <a:lstStyle/>
          <a:p>
            <a:r>
              <a:rPr lang="en-US" sz="2400" b="1" dirty="0"/>
              <a:t>What is meant by the term ‘Compulsion’?</a:t>
            </a:r>
            <a:endParaRPr lang="en-GB" sz="2400" b="1">
              <a:cs typeface="Arial"/>
            </a:endParaRPr>
          </a:p>
        </p:txBody>
      </p:sp>
      <p:sp>
        <p:nvSpPr>
          <p:cNvPr id="4" name="Text Placeholder 3"/>
          <p:cNvSpPr>
            <a:spLocks noGrp="1"/>
          </p:cNvSpPr>
          <p:nvPr>
            <p:ph type="body" sz="quarter" idx="11"/>
          </p:nvPr>
        </p:nvSpPr>
        <p:spPr>
          <a:xfrm>
            <a:off x="4862513" y="926123"/>
            <a:ext cx="4152533" cy="4911968"/>
          </a:xfrm>
        </p:spPr>
        <p:txBody>
          <a:bodyPr/>
          <a:lstStyle/>
          <a:p>
            <a:pPr marL="285750" indent="-285750">
              <a:buFont typeface="Arial" panose="020B0604020202020204" pitchFamily="34" charset="0"/>
              <a:buChar char="•"/>
            </a:pPr>
            <a:r>
              <a:rPr lang="en-US" sz="1600" dirty="0"/>
              <a:t>Compulsion refers to the provision to provide both compulsory detention and compulsory treatment. </a:t>
            </a:r>
          </a:p>
          <a:p>
            <a:pPr marL="285750" indent="-285750">
              <a:buFont typeface="Arial" panose="020B0604020202020204" pitchFamily="34" charset="0"/>
              <a:buChar char="•"/>
            </a:pPr>
            <a:r>
              <a:rPr lang="en-US" sz="1600" dirty="0"/>
              <a:t>This can happen under Section 2 (assessment for up to 28 days). </a:t>
            </a:r>
          </a:p>
          <a:p>
            <a:pPr marL="285750" indent="-285750">
              <a:buFont typeface="Arial" panose="020B0604020202020204" pitchFamily="34" charset="0"/>
              <a:buChar char="•"/>
            </a:pPr>
            <a:r>
              <a:rPr lang="en-US" sz="1600" dirty="0"/>
              <a:t>Under Section 3 (treatment for up to 6 months- or longer).</a:t>
            </a:r>
          </a:p>
          <a:p>
            <a:pPr marL="285750" indent="-285750">
              <a:buFont typeface="Arial" panose="020B0604020202020204" pitchFamily="34" charset="0"/>
              <a:buChar char="•"/>
            </a:pPr>
            <a:r>
              <a:rPr lang="en-US" sz="1600" dirty="0"/>
              <a:t>Under Sections 7 &amp; 8 (guardianship with specific conditions). </a:t>
            </a:r>
          </a:p>
          <a:p>
            <a:pPr marL="285750" indent="-285750">
              <a:buFont typeface="Arial" panose="020B0604020202020204" pitchFamily="34" charset="0"/>
              <a:buChar char="•"/>
            </a:pPr>
            <a:r>
              <a:rPr lang="en-US" sz="1600" dirty="0"/>
              <a:t>Conditions granted under a Community Treatment Order. </a:t>
            </a:r>
          </a:p>
          <a:p>
            <a:pPr marL="285750" indent="-285750">
              <a:buFont typeface="Arial" panose="020B0604020202020204" pitchFamily="34" charset="0"/>
              <a:buChar char="•"/>
            </a:pPr>
            <a:r>
              <a:rPr lang="en-US" sz="1600" dirty="0"/>
              <a:t>For detention and treatment before appearing in court.</a:t>
            </a:r>
          </a:p>
          <a:p>
            <a:pPr marL="285750" indent="-285750">
              <a:buFont typeface="Arial" panose="020B0604020202020204" pitchFamily="34" charset="0"/>
              <a:buChar char="•"/>
            </a:pPr>
            <a:r>
              <a:rPr lang="en-US" sz="1600" dirty="0"/>
              <a:t>Where someone lacks capacity. </a:t>
            </a:r>
          </a:p>
          <a:p>
            <a:pPr marL="285750" indent="-285750">
              <a:buFont typeface="Arial" panose="020B0604020202020204" pitchFamily="34" charset="0"/>
              <a:buChar char="•"/>
            </a:pPr>
            <a:r>
              <a:rPr lang="en-US" sz="1600" dirty="0"/>
              <a:t>When treatment is needed in an emergency (to prevent serious harm to the person or others). </a:t>
            </a:r>
          </a:p>
          <a:p>
            <a:pPr marL="285750" indent="-285750">
              <a:buFont typeface="Arial" panose="020B0604020202020204" pitchFamily="34" charset="0"/>
              <a:buChar char="•"/>
            </a:pPr>
            <a:endParaRPr lang="en-GB" dirty="0"/>
          </a:p>
        </p:txBody>
      </p:sp>
      <p:sp>
        <p:nvSpPr>
          <p:cNvPr id="6" name="Text Placeholder 2"/>
          <p:cNvSpPr>
            <a:spLocks noGrp="1"/>
          </p:cNvSpPr>
          <p:nvPr>
            <p:ph type="body" sz="quarter" idx="10"/>
          </p:nvPr>
        </p:nvSpPr>
        <p:spPr>
          <a:xfrm>
            <a:off x="498539" y="167118"/>
            <a:ext cx="3880338" cy="583588"/>
          </a:xfrm>
        </p:spPr>
        <p:txBody>
          <a:bodyPr/>
          <a:lstStyle/>
          <a:p>
            <a:r>
              <a:rPr lang="cy-GB" sz="2400" b="1" i="0" u="none" strike="noStrike" cap="none" baseline="0" dirty="0">
                <a:solidFill>
                  <a:srgbClr val="16AD85"/>
                </a:solidFill>
                <a:effectLst/>
                <a:uFillTx/>
                <a:latin typeface="Arial"/>
              </a:rPr>
              <a:t>Beth yw ystyr y term ‘Gorfodaeth’?</a:t>
            </a:r>
            <a:endParaRPr lang="cy-GB" sz="2400" b="1" i="0" u="none" strike="noStrike" cap="none" baseline="0" dirty="0">
              <a:solidFill>
                <a:srgbClr val="16AD85"/>
              </a:solidFill>
              <a:effectLst/>
              <a:uFillTx/>
              <a:latin typeface="Arial"/>
              <a:cs typeface="Arial"/>
            </a:endParaRPr>
          </a:p>
        </p:txBody>
      </p:sp>
      <p:sp>
        <p:nvSpPr>
          <p:cNvPr id="7" name="Text Placeholder 3"/>
          <p:cNvSpPr>
            <a:spLocks noGrp="1"/>
          </p:cNvSpPr>
          <p:nvPr>
            <p:ph type="body" sz="quarter" idx="11"/>
          </p:nvPr>
        </p:nvSpPr>
        <p:spPr>
          <a:xfrm>
            <a:off x="226344" y="926123"/>
            <a:ext cx="4305662" cy="4911968"/>
          </a:xfrm>
        </p:spPr>
        <p:txBody>
          <a:bodyPr/>
          <a:lstStyle/>
          <a:p>
            <a:pPr marL="285750" indent="-285750">
              <a:buFont typeface="Arial" panose="020B0604020202020204" pitchFamily="34" charset="0"/>
              <a:buChar char="•"/>
            </a:pPr>
            <a:r>
              <a:rPr lang="cy" sz="1600" b="0" i="0" u="none" strike="noStrike" cap="none" baseline="0" dirty="0">
                <a:solidFill>
                  <a:srgbClr val="37394C"/>
                </a:solidFill>
                <a:effectLst/>
                <a:uFillTx/>
                <a:latin typeface="Arial"/>
              </a:rPr>
              <a:t>Mae gorfodaeth yn cyfeirio at y ddarpariaeth i ddarparu cadw gorfodol a thriniaeth orfodol. </a:t>
            </a:r>
          </a:p>
          <a:p>
            <a:pPr marL="285750" indent="-285750">
              <a:buFont typeface="Arial" panose="020B0604020202020204" pitchFamily="34" charset="0"/>
              <a:buChar char="•"/>
            </a:pPr>
            <a:r>
              <a:rPr lang="cy" sz="1600" b="0" i="0" u="none" strike="noStrike" cap="none" baseline="0" dirty="0">
                <a:solidFill>
                  <a:srgbClr val="37394C"/>
                </a:solidFill>
                <a:effectLst/>
                <a:uFillTx/>
                <a:latin typeface="Arial"/>
              </a:rPr>
              <a:t>Gall hyn ddigwydd o dan Adran 2 (asesiad am hyd at 28 diwrnod). </a:t>
            </a:r>
          </a:p>
          <a:p>
            <a:pPr marL="285750" indent="-285750">
              <a:buFont typeface="Arial" panose="020B0604020202020204" pitchFamily="34" charset="0"/>
              <a:buChar char="•"/>
            </a:pPr>
            <a:r>
              <a:rPr lang="cy" sz="1600" b="0" i="0" u="none" strike="noStrike" cap="none" baseline="0" dirty="0">
                <a:solidFill>
                  <a:srgbClr val="37394C"/>
                </a:solidFill>
                <a:effectLst/>
                <a:uFillTx/>
                <a:latin typeface="Arial"/>
              </a:rPr>
              <a:t>O dan Adran 3 (triniaeth am hyd at 6 mis - neu fwy).</a:t>
            </a:r>
          </a:p>
          <a:p>
            <a:pPr marL="285750" indent="-285750">
              <a:buFont typeface="Arial" panose="020B0604020202020204" pitchFamily="34" charset="0"/>
              <a:buChar char="•"/>
            </a:pPr>
            <a:r>
              <a:rPr lang="cy" sz="1600" b="0" i="0" u="none" strike="noStrike" cap="none" baseline="0" dirty="0">
                <a:solidFill>
                  <a:srgbClr val="37394C"/>
                </a:solidFill>
                <a:effectLst/>
                <a:uFillTx/>
                <a:latin typeface="Arial"/>
              </a:rPr>
              <a:t>O dan Adrannau 7 ac 8 (gwarcheidiaeth gydag amodau penodol). </a:t>
            </a:r>
          </a:p>
          <a:p>
            <a:pPr marL="285750" indent="-285750">
              <a:buFont typeface="Arial" panose="020B0604020202020204" pitchFamily="34" charset="0"/>
              <a:buChar char="•"/>
            </a:pPr>
            <a:r>
              <a:rPr lang="cy" sz="1600" b="0" i="0" u="none" strike="noStrike" cap="none" baseline="0" dirty="0">
                <a:solidFill>
                  <a:srgbClr val="37394C"/>
                </a:solidFill>
                <a:effectLst/>
                <a:uFillTx/>
                <a:latin typeface="Arial"/>
              </a:rPr>
              <a:t>Amodau a roddwyd o dan Orchymyn Triniaeth Gymunedol. </a:t>
            </a:r>
          </a:p>
          <a:p>
            <a:pPr marL="285750" indent="-285750">
              <a:buFont typeface="Arial" panose="020B0604020202020204" pitchFamily="34" charset="0"/>
              <a:buChar char="•"/>
            </a:pPr>
            <a:r>
              <a:rPr lang="cy" sz="1600" b="0" i="0" u="none" strike="noStrike" cap="none" baseline="0" dirty="0">
                <a:solidFill>
                  <a:srgbClr val="37394C"/>
                </a:solidFill>
                <a:effectLst/>
                <a:uFillTx/>
                <a:latin typeface="Arial"/>
              </a:rPr>
              <a:t>Ar gyfer cadw a thriniaeth cyn ymddangos yn y llys.</a:t>
            </a:r>
          </a:p>
          <a:p>
            <a:pPr marL="285750" indent="-285750">
              <a:buFont typeface="Arial" panose="020B0604020202020204" pitchFamily="34" charset="0"/>
              <a:buChar char="•"/>
            </a:pPr>
            <a:r>
              <a:rPr lang="cy" sz="1600" b="0" i="0" u="none" strike="noStrike" cap="none" baseline="0" dirty="0">
                <a:solidFill>
                  <a:srgbClr val="37394C"/>
                </a:solidFill>
                <a:effectLst/>
                <a:uFillTx/>
                <a:latin typeface="Arial"/>
              </a:rPr>
              <a:t>Lle nad oes gan rywun alluedd. </a:t>
            </a:r>
          </a:p>
          <a:p>
            <a:pPr marL="285750" indent="-285750">
              <a:buFont typeface="Arial" panose="020B0604020202020204" pitchFamily="34" charset="0"/>
              <a:buChar char="•"/>
            </a:pPr>
            <a:r>
              <a:rPr lang="cy" sz="1600" b="0" i="0" u="none" strike="noStrike" cap="none" baseline="0" dirty="0">
                <a:solidFill>
                  <a:srgbClr val="37394C"/>
                </a:solidFill>
                <a:effectLst/>
                <a:uFillTx/>
                <a:latin typeface="Arial"/>
              </a:rPr>
              <a:t>Pan fydd angen triniaeth mewn argyfwng (i atal niwed difrifol i'r person neu eraill). </a:t>
            </a:r>
          </a:p>
          <a:p>
            <a:pPr marL="285750" indent="-285750">
              <a:buFont typeface="Arial" panose="020B0604020202020204" pitchFamily="34" charset="0"/>
              <a:buChar char="•"/>
            </a:pPr>
            <a:endParaRPr lang="en-GB" dirty="0"/>
          </a:p>
        </p:txBody>
      </p:sp>
    </p:spTree>
    <p:custDataLst>
      <p:tags r:id="rId1"/>
    </p:custDataLst>
    <p:extLst>
      <p:ext uri="{BB962C8B-B14F-4D97-AF65-F5344CB8AC3E}">
        <p14:creationId xmlns:p14="http://schemas.microsoft.com/office/powerpoint/2010/main" val="194981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81" y="1349517"/>
            <a:ext cx="3681080" cy="2846996"/>
          </a:xfrm>
        </p:spPr>
        <p:txBody>
          <a:bodyPr/>
          <a:lstStyle/>
          <a:p>
            <a:r>
              <a:rPr lang="cy" b="1" dirty="0"/>
              <a:t>Gorfodaeth: pa ddyletswyddau moesol a moesegol sy'n rhaid eu cyflawni i gefnogi'r unigolyn yn eich barn chi?</a:t>
            </a:r>
            <a:endParaRPr lang="en-GB" b="1">
              <a:cs typeface="Arial"/>
            </a:endParaRPr>
          </a:p>
        </p:txBody>
      </p:sp>
      <p:sp>
        <p:nvSpPr>
          <p:cNvPr id="3" name="Text Placeholder 2"/>
          <p:cNvSpPr>
            <a:spLocks noGrp="1"/>
          </p:cNvSpPr>
          <p:nvPr>
            <p:ph type="body" sz="quarter" idx="10"/>
          </p:nvPr>
        </p:nvSpPr>
        <p:spPr>
          <a:xfrm>
            <a:off x="4862512" y="1349517"/>
            <a:ext cx="3624996" cy="2846996"/>
          </a:xfrm>
        </p:spPr>
        <p:txBody>
          <a:bodyPr/>
          <a:lstStyle/>
          <a:p>
            <a:r>
              <a:rPr lang="en-US" b="1" dirty="0"/>
              <a:t>Compulsion: what moral and ethical duties do you think must occur to support the individual?</a:t>
            </a:r>
            <a:endParaRPr lang="en-GB" b="1">
              <a:cs typeface="Arial"/>
            </a:endParaRPr>
          </a:p>
        </p:txBody>
      </p:sp>
    </p:spTree>
    <p:custDataLst>
      <p:tags r:id="rId1"/>
    </p:custDataLst>
    <p:extLst>
      <p:ext uri="{BB962C8B-B14F-4D97-AF65-F5344CB8AC3E}">
        <p14:creationId xmlns:p14="http://schemas.microsoft.com/office/powerpoint/2010/main" val="1661011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62512" y="50140"/>
            <a:ext cx="4281488" cy="700137"/>
          </a:xfrm>
        </p:spPr>
        <p:txBody>
          <a:bodyPr/>
          <a:lstStyle/>
          <a:p>
            <a:r>
              <a:rPr lang="en-US" sz="2400" b="1" dirty="0"/>
              <a:t>Compulsion &amp; moral/ ethical duty: people are…</a:t>
            </a:r>
            <a:endParaRPr lang="en-GB" sz="2400" b="1">
              <a:cs typeface="Arial"/>
            </a:endParaRPr>
          </a:p>
        </p:txBody>
      </p:sp>
      <p:sp>
        <p:nvSpPr>
          <p:cNvPr id="4" name="Text Placeholder 3"/>
          <p:cNvSpPr>
            <a:spLocks noGrp="1"/>
          </p:cNvSpPr>
          <p:nvPr>
            <p:ph type="body" sz="quarter" idx="11"/>
          </p:nvPr>
        </p:nvSpPr>
        <p:spPr>
          <a:xfrm>
            <a:off x="4862513" y="1194858"/>
            <a:ext cx="4281487" cy="5064368"/>
          </a:xfrm>
        </p:spPr>
        <p:txBody>
          <a:bodyPr/>
          <a:lstStyle/>
          <a:p>
            <a:pPr marL="285750" indent="-285750">
              <a:buFont typeface="Arial" panose="020B0604020202020204" pitchFamily="34" charset="0"/>
              <a:buChar char="•"/>
            </a:pPr>
            <a:r>
              <a:rPr lang="en-US" dirty="0"/>
              <a:t>Recognised as having rights that are promoted and protected.</a:t>
            </a:r>
          </a:p>
          <a:p>
            <a:pPr marL="285750" indent="-285750">
              <a:buFont typeface="Arial" panose="020B0604020202020204" pitchFamily="34" charset="0"/>
              <a:buChar char="•"/>
            </a:pPr>
            <a:r>
              <a:rPr lang="en-US" dirty="0"/>
              <a:t>Treated with dignity and respect and their views are listened to.</a:t>
            </a:r>
          </a:p>
          <a:p>
            <a:pPr marL="285750" indent="-285750">
              <a:buFont typeface="Arial" panose="020B0604020202020204" pitchFamily="34" charset="0"/>
              <a:buChar char="•"/>
            </a:pPr>
            <a:r>
              <a:rPr lang="en-US" dirty="0"/>
              <a:t>Kept safe in the most appropriate place of safety for the least amount of time.</a:t>
            </a:r>
          </a:p>
          <a:p>
            <a:pPr marL="285750" indent="-285750">
              <a:buFont typeface="Arial" panose="020B0604020202020204" pitchFamily="34" charset="0"/>
              <a:buChar char="•"/>
            </a:pPr>
            <a:r>
              <a:rPr lang="en-US" dirty="0"/>
              <a:t>Able to access an independent mental health advocate (IMHA).</a:t>
            </a:r>
          </a:p>
          <a:p>
            <a:pPr marL="285750" indent="-285750">
              <a:buFont typeface="Arial" panose="020B0604020202020204" pitchFamily="34" charset="0"/>
              <a:buChar char="•"/>
            </a:pPr>
            <a:r>
              <a:rPr lang="en-US" dirty="0"/>
              <a:t>Assured that family and carers are given the information they require to ensure they understand why they are in hospital and why treatment is necessary.</a:t>
            </a:r>
          </a:p>
          <a:p>
            <a:pPr marL="285750" indent="-285750">
              <a:buFont typeface="Arial" panose="020B0604020202020204" pitchFamily="34" charset="0"/>
              <a:buChar char="•"/>
            </a:pPr>
            <a:r>
              <a:rPr lang="en-US" dirty="0"/>
              <a:t>Subject to minimum restrictions and that discharge is facilitated as soon as possible.</a:t>
            </a:r>
          </a:p>
          <a:p>
            <a:pPr marL="285750" indent="-285750">
              <a:buFont typeface="Arial" panose="020B0604020202020204" pitchFamily="34" charset="0"/>
              <a:buChar char="•"/>
            </a:pPr>
            <a:endParaRPr lang="en-GB" dirty="0"/>
          </a:p>
        </p:txBody>
      </p:sp>
      <p:sp>
        <p:nvSpPr>
          <p:cNvPr id="6" name="Text Placeholder 2"/>
          <p:cNvSpPr>
            <a:spLocks noGrp="1"/>
          </p:cNvSpPr>
          <p:nvPr>
            <p:ph type="body" sz="quarter" idx="10"/>
          </p:nvPr>
        </p:nvSpPr>
        <p:spPr>
          <a:xfrm>
            <a:off x="250407" y="50140"/>
            <a:ext cx="4281488" cy="700137"/>
          </a:xfrm>
        </p:spPr>
        <p:txBody>
          <a:bodyPr/>
          <a:lstStyle/>
          <a:p>
            <a:r>
              <a:rPr lang="cy-GB" sz="2400" b="1" i="0" u="none" strike="noStrike" cap="none" baseline="0" dirty="0">
                <a:solidFill>
                  <a:srgbClr val="16AD85"/>
                </a:solidFill>
                <a:effectLst/>
                <a:uFillTx/>
                <a:latin typeface="Arial"/>
              </a:rPr>
              <a:t>Gorfodaeth a dyletswydd foesol / foesegol: mewn perthynas â phobl...</a:t>
            </a:r>
            <a:endParaRPr lang="cy-GB" sz="2400" b="1" i="0" u="none" strike="noStrike" cap="none" baseline="0">
              <a:solidFill>
                <a:srgbClr val="16AD85"/>
              </a:solidFill>
              <a:effectLst/>
              <a:uFillTx/>
              <a:latin typeface="Arial"/>
              <a:cs typeface="Arial"/>
            </a:endParaRPr>
          </a:p>
        </p:txBody>
      </p:sp>
      <p:sp>
        <p:nvSpPr>
          <p:cNvPr id="7" name="Text Placeholder 3"/>
          <p:cNvSpPr>
            <a:spLocks noGrp="1"/>
          </p:cNvSpPr>
          <p:nvPr>
            <p:ph type="body" sz="quarter" idx="11"/>
          </p:nvPr>
        </p:nvSpPr>
        <p:spPr>
          <a:xfrm>
            <a:off x="250408" y="1194858"/>
            <a:ext cx="4281487" cy="5064368"/>
          </a:xfrm>
        </p:spPr>
        <p:txBody>
          <a:bodyPr>
            <a:normAutofit lnSpcReduction="10000"/>
          </a:bodyPr>
          <a:lstStyle/>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Cydnabyddir bod ganddynt hawliau sy'n cael eu hyrwyddo a'u hamddiffyn.</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Cael eu trin ag urddas a pharch a gwrandewir ar eu barn.</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Cael eu cadw'n ddiogel yn y man diogel mwyaf priodol am y cyfnod lleiaf o amser.</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Gallu cael eiriolwr iechyd meddwl annibynnol (IMHA).</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Sicrhawyd bod teuluoedd a gofalwyr yn cael y wybodaeth sydd ei hangen arnynt i sicrhau eu bod yn deall pam eu bod yn yr ysbyty a pham fod angen triniaeth.</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Yn destun yr isafswm o gyfyngiadau a bod rhyddhau yn cael ei hwyluso cyn gynted â phosibl.</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endParaRPr lang="en-GB"/>
          </a:p>
        </p:txBody>
      </p:sp>
    </p:spTree>
    <p:custDataLst>
      <p:tags r:id="rId1"/>
    </p:custDataLst>
    <p:extLst>
      <p:ext uri="{BB962C8B-B14F-4D97-AF65-F5344CB8AC3E}">
        <p14:creationId xmlns:p14="http://schemas.microsoft.com/office/powerpoint/2010/main" val="428194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6755" y="613364"/>
            <a:ext cx="3880339" cy="1125415"/>
          </a:xfrm>
        </p:spPr>
        <p:txBody>
          <a:bodyPr>
            <a:normAutofit fontScale="90000"/>
          </a:bodyPr>
          <a:lstStyle/>
          <a:p>
            <a:r>
              <a:rPr lang="en-US" b="1" dirty="0"/>
              <a:t>Exercise: when should someone be sectioned under the MHA? </a:t>
            </a:r>
            <a:endParaRPr lang="en-GB" b="1">
              <a:cs typeface="Arial"/>
            </a:endParaRPr>
          </a:p>
        </p:txBody>
      </p:sp>
      <p:pic>
        <p:nvPicPr>
          <p:cNvPr id="6" name="Picture 4" descr="Downloads and publications for Mental Health Act | D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548" y="2454742"/>
            <a:ext cx="3542752" cy="19927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400744" y="613364"/>
            <a:ext cx="3880339" cy="112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00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GB" b="1" dirty="0">
                <a:latin typeface="Arial"/>
              </a:rPr>
              <a:t>Ymarfer: pryd ddylai rhywun gael ei </a:t>
            </a:r>
            <a:r>
              <a:rPr lang="cy-GB" b="1" dirty="0" err="1">
                <a:latin typeface="Arial"/>
              </a:rPr>
              <a:t>secsiynu</a:t>
            </a:r>
            <a:r>
              <a:rPr lang="cy-GB" b="1" dirty="0">
                <a:latin typeface="Arial"/>
              </a:rPr>
              <a:t> dan yr MHA? </a:t>
            </a:r>
            <a:endParaRPr lang="cy-GB" b="1" dirty="0">
              <a:latin typeface="Arial"/>
              <a:cs typeface="Arial"/>
            </a:endParaRPr>
          </a:p>
        </p:txBody>
      </p:sp>
      <p:pic>
        <p:nvPicPr>
          <p:cNvPr id="8" name="Picture 4" descr="Downloads and publications for Mental Health Act | DP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9537" y="2454742"/>
            <a:ext cx="3542752" cy="19927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6182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3724" y="175848"/>
            <a:ext cx="4227668" cy="422029"/>
          </a:xfrm>
        </p:spPr>
        <p:txBody>
          <a:bodyPr>
            <a:noAutofit/>
          </a:bodyPr>
          <a:lstStyle/>
          <a:p>
            <a:r>
              <a:rPr lang="en-US" sz="2400" b="1" dirty="0"/>
              <a:t>Being detained under the MHA</a:t>
            </a:r>
            <a:endParaRPr lang="en-GB" sz="2400" b="1">
              <a:cs typeface="Arial"/>
            </a:endParaRPr>
          </a:p>
        </p:txBody>
      </p:sp>
      <p:sp>
        <p:nvSpPr>
          <p:cNvPr id="5" name="Text Placeholder 4"/>
          <p:cNvSpPr>
            <a:spLocks noGrp="1"/>
          </p:cNvSpPr>
          <p:nvPr>
            <p:ph type="body" sz="quarter" idx="12"/>
          </p:nvPr>
        </p:nvSpPr>
        <p:spPr>
          <a:xfrm>
            <a:off x="4578256" y="849475"/>
            <a:ext cx="4439960" cy="5322277"/>
          </a:xfrm>
        </p:spPr>
        <p:txBody>
          <a:bodyPr/>
          <a:lstStyle/>
          <a:p>
            <a:r>
              <a:rPr lang="en-US" dirty="0"/>
              <a:t>You should only be sectioned if:</a:t>
            </a:r>
          </a:p>
          <a:p>
            <a:pPr marL="285750" indent="-285750">
              <a:buFont typeface="Arial" panose="020B0604020202020204" pitchFamily="34" charset="0"/>
              <a:buChar char="•"/>
            </a:pPr>
            <a:r>
              <a:rPr lang="en-US" dirty="0"/>
              <a:t>you need to be assessed or treated for your mental health problem.</a:t>
            </a:r>
          </a:p>
          <a:p>
            <a:pPr marL="285750" indent="-285750">
              <a:buFont typeface="Arial" panose="020B0604020202020204" pitchFamily="34" charset="0"/>
              <a:buChar char="•"/>
            </a:pPr>
            <a:r>
              <a:rPr lang="en-US" dirty="0"/>
              <a:t>your health would be at risk of getting worse if you did not get treatment.</a:t>
            </a:r>
          </a:p>
          <a:p>
            <a:pPr marL="285750" indent="-285750">
              <a:buFont typeface="Arial" panose="020B0604020202020204" pitchFamily="34" charset="0"/>
              <a:buChar char="•"/>
            </a:pPr>
            <a:r>
              <a:rPr lang="en-US" dirty="0"/>
              <a:t>your safety or someone else's safety would be at risk if you did not get treatment.</a:t>
            </a:r>
          </a:p>
          <a:p>
            <a:pPr marL="285750" indent="-285750">
              <a:buFont typeface="Arial" panose="020B0604020202020204" pitchFamily="34" charset="0"/>
              <a:buChar char="•"/>
            </a:pPr>
            <a:r>
              <a:rPr lang="en-US" dirty="0"/>
              <a:t>your doctor thinks you need to be assessed or treated in hospital, for example if you need to be monitored very regularly because you have to take new or very powerful medication. Otherwise, you may be asked to attend a hospital out-patient clinic.</a:t>
            </a:r>
          </a:p>
          <a:p>
            <a:pPr marL="285750" indent="-285750">
              <a:buFont typeface="Arial" panose="020B0604020202020204" pitchFamily="34" charset="0"/>
              <a:buChar char="•"/>
            </a:pPr>
            <a:endParaRPr lang="en-GB" dirty="0"/>
          </a:p>
        </p:txBody>
      </p:sp>
      <p:sp>
        <p:nvSpPr>
          <p:cNvPr id="6" name="Title 1"/>
          <p:cNvSpPr txBox="1">
            <a:spLocks/>
          </p:cNvSpPr>
          <p:nvPr/>
        </p:nvSpPr>
        <p:spPr bwMode="auto">
          <a:xfrm>
            <a:off x="82062" y="175848"/>
            <a:ext cx="4227668" cy="42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GB" sz="2400" b="1" dirty="0">
                <a:latin typeface="Arial"/>
              </a:rPr>
              <a:t>Cael eich cadw dan yr MHA</a:t>
            </a:r>
            <a:endParaRPr lang="cy-GB" sz="2400" b="1" dirty="0">
              <a:latin typeface="Arial"/>
              <a:cs typeface="Arial"/>
            </a:endParaRPr>
          </a:p>
        </p:txBody>
      </p:sp>
      <p:sp>
        <p:nvSpPr>
          <p:cNvPr id="7" name="Text Placeholder 4"/>
          <p:cNvSpPr>
            <a:spLocks noGrp="1"/>
          </p:cNvSpPr>
          <p:nvPr>
            <p:ph type="body" sz="quarter" idx="12"/>
          </p:nvPr>
        </p:nvSpPr>
        <p:spPr>
          <a:xfrm>
            <a:off x="114875" y="849475"/>
            <a:ext cx="4560276" cy="5322277"/>
          </a:xfrm>
        </p:spPr>
        <p:txBody>
          <a:bodyPr/>
          <a:lstStyle/>
          <a:p>
            <a:r>
              <a:rPr lang="cy" sz="1800" b="0" i="0" u="none" strike="noStrike" cap="none" baseline="0" dirty="0">
                <a:solidFill>
                  <a:srgbClr val="37394C"/>
                </a:solidFill>
                <a:effectLst/>
                <a:uFillTx/>
                <a:latin typeface="Arial"/>
              </a:rPr>
              <a:t>Dylid eich secsiynu dim ond os:</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mae angen i chi gael eich asesu neu eich trin ar gyfer eich problem iechyd meddwl.</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byddai eich iechyd mewn perygl o waethygu pe na baech yn cael triniaeth.</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byddai eich diogelwch chi neu ddiogelwch rhywun arall mewn perygl pe na baech yn cael triniaeth.</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mae eich meddyg yn meddwl bod angen i chi gael eich asesu neu eich trin yn yr ysbyty, er enghraifft os oes angen eich monitro'n rheolaidd iawn oherwydd bod yn rhaid i chi gymryd meddyginiaeth newydd neu bwerus iawn. Fel arall, efallai y gofynnir i chi fynychu clinig cleifion allanol ysbyty.</a:t>
            </a:r>
          </a:p>
          <a:p>
            <a:pPr marL="285750" indent="-285750">
              <a:buFont typeface="Arial" panose="020B0604020202020204" pitchFamily="34" charset="0"/>
              <a:buChar char="•"/>
            </a:pPr>
            <a:endParaRPr lang="en-GB" dirty="0"/>
          </a:p>
        </p:txBody>
      </p:sp>
    </p:spTree>
    <p:custDataLst>
      <p:tags r:id="rId1"/>
    </p:custDataLst>
    <p:extLst>
      <p:ext uri="{BB962C8B-B14F-4D97-AF65-F5344CB8AC3E}">
        <p14:creationId xmlns:p14="http://schemas.microsoft.com/office/powerpoint/2010/main" val="344493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fade">
                                      <p:cBhvr>
                                        <p:cTn id="5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and white icons&#10;&#10;Description automatically generated">
            <a:extLst>
              <a:ext uri="{FF2B5EF4-FFF2-40B4-BE49-F238E27FC236}">
                <a16:creationId xmlns:a16="http://schemas.microsoft.com/office/drawing/2014/main" id="{5DFCEE1C-0384-3129-0EC5-0F30A9EB8449}"/>
              </a:ext>
            </a:extLst>
          </p:cNvPr>
          <p:cNvPicPr>
            <a:picLocks noChangeAspect="1"/>
          </p:cNvPicPr>
          <p:nvPr/>
        </p:nvPicPr>
        <p:blipFill rotWithShape="1">
          <a:blip r:embed="rId2"/>
          <a:srcRect t="1439" r="803" b="-719"/>
          <a:stretch/>
        </p:blipFill>
        <p:spPr>
          <a:xfrm>
            <a:off x="-2208" y="2347"/>
            <a:ext cx="9148482" cy="6854903"/>
          </a:xfrm>
          <a:prstGeom prst="rect">
            <a:avLst/>
          </a:prstGeom>
        </p:spPr>
      </p:pic>
    </p:spTree>
    <p:extLst>
      <p:ext uri="{BB962C8B-B14F-4D97-AF65-F5344CB8AC3E}">
        <p14:creationId xmlns:p14="http://schemas.microsoft.com/office/powerpoint/2010/main" val="276417050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749389" y="152401"/>
            <a:ext cx="4290645" cy="56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en-US" sz="2400" b="1" dirty="0"/>
              <a:t>Section 2 – Admission for Assessment</a:t>
            </a:r>
            <a:endParaRPr lang="en-GB" sz="2400" b="1">
              <a:cs typeface="Arial"/>
            </a:endParaRPr>
          </a:p>
        </p:txBody>
      </p:sp>
      <p:sp>
        <p:nvSpPr>
          <p:cNvPr id="7" name="Text Placeholder 4"/>
          <p:cNvSpPr>
            <a:spLocks noGrp="1"/>
          </p:cNvSpPr>
          <p:nvPr>
            <p:ph type="body" sz="quarter" idx="12"/>
          </p:nvPr>
        </p:nvSpPr>
        <p:spPr>
          <a:xfrm>
            <a:off x="4749389" y="959005"/>
            <a:ext cx="4290645" cy="4914257"/>
          </a:xfrm>
        </p:spPr>
        <p:txBody>
          <a:bodyPr>
            <a:normAutofit lnSpcReduction="10000"/>
          </a:bodyPr>
          <a:lstStyle/>
          <a:p>
            <a:pPr marL="285750" indent="-285750">
              <a:buFont typeface="Arial" panose="020B0604020202020204" pitchFamily="34" charset="0"/>
              <a:buChar char="•"/>
            </a:pPr>
            <a:r>
              <a:rPr lang="en-US" dirty="0"/>
              <a:t>Health professionals will assess the individual’s mental health and decide that the best way to treat the person will be to admit them to hospital.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person can be kept in hospital for up to 28 days.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responsible clinician may decide that treatment is needed longer than 28 days, in which case the individual will be kept in hospital under a Section 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Medication can be given without consent. However, consent will always be sought. </a:t>
            </a:r>
          </a:p>
          <a:p>
            <a:endParaRPr lang="en-US" dirty="0"/>
          </a:p>
          <a:p>
            <a:endParaRPr lang="en-GB" dirty="0"/>
          </a:p>
        </p:txBody>
      </p:sp>
      <p:sp>
        <p:nvSpPr>
          <p:cNvPr id="10" name="Title 1"/>
          <p:cNvSpPr>
            <a:spLocks noGrp="1"/>
          </p:cNvSpPr>
          <p:nvPr>
            <p:ph type="title"/>
          </p:nvPr>
        </p:nvSpPr>
        <p:spPr>
          <a:xfrm>
            <a:off x="117231" y="152401"/>
            <a:ext cx="4290645" cy="562707"/>
          </a:xfrm>
        </p:spPr>
        <p:txBody>
          <a:bodyPr>
            <a:normAutofit fontScale="90000"/>
          </a:bodyPr>
          <a:lstStyle/>
          <a:p>
            <a:r>
              <a:rPr lang="cy" sz="2400" b="1" i="0" u="none" strike="noStrike" cap="none" baseline="0" dirty="0">
                <a:solidFill>
                  <a:srgbClr val="16AD85"/>
                </a:solidFill>
                <a:effectLst/>
                <a:uFillTx/>
                <a:latin typeface="Arial"/>
              </a:rPr>
              <a:t>Adran 2 – Derbyn ar gyfer Asesiad</a:t>
            </a:r>
            <a:br>
              <a:rPr sz="2400" b="1" dirty="0"/>
            </a:br>
            <a:br>
              <a:rPr sz="2800" dirty="0"/>
            </a:br>
            <a:endParaRPr sz="2800" dirty="0"/>
          </a:p>
        </p:txBody>
      </p:sp>
      <p:sp>
        <p:nvSpPr>
          <p:cNvPr id="11" name="Text Placeholder 4"/>
          <p:cNvSpPr>
            <a:spLocks noGrp="1"/>
          </p:cNvSpPr>
          <p:nvPr>
            <p:ph type="body" sz="quarter" idx="12"/>
          </p:nvPr>
        </p:nvSpPr>
        <p:spPr>
          <a:xfrm>
            <a:off x="117231" y="959005"/>
            <a:ext cx="4290645" cy="4914257"/>
          </a:xfrm>
        </p:spPr>
        <p:txBody>
          <a:bodyPr>
            <a:normAutofit lnSpcReduction="10000"/>
          </a:bodyPr>
          <a:lstStyle/>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Bydd gweithwyr iechyd proffesiynol yn asesu iechyd meddwl yr unigolyn ac yn penderfynu mai'r ffordd orau o drin y person fydd ei dderbyn i'r ysbyty.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Gall y person gael ei gadw yn yr ysbyty am hyd at 28 diwrnod.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Gall y clinigydd â chyfrifoldeb benderfynu bod angen triniaeth am fwy na 28 diwrnod, ac os felly bydd yr unigolyn yn cael ei gadw yn yr ysbyty o dan Adran 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Gellir rhoi meddyginiaeth heb gydsyniad. Fodd bynnag, ceisir cydsyniad bob amser. </a:t>
            </a:r>
          </a:p>
          <a:p>
            <a:endParaRPr lang="en-US" dirty="0"/>
          </a:p>
          <a:p>
            <a:endParaRPr lang="en-GB" dirty="0"/>
          </a:p>
        </p:txBody>
      </p:sp>
    </p:spTree>
    <p:custDataLst>
      <p:tags r:id="rId1"/>
    </p:custDataLst>
    <p:extLst>
      <p:ext uri="{BB962C8B-B14F-4D97-AF65-F5344CB8AC3E}">
        <p14:creationId xmlns:p14="http://schemas.microsoft.com/office/powerpoint/2010/main" val="275819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fade">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fade">
                                      <p:cBhvr>
                                        <p:cTn id="4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827345" y="142138"/>
            <a:ext cx="4187067" cy="54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en-US" sz="2400" b="1" dirty="0"/>
              <a:t>Section 3 – Admission for Treatment </a:t>
            </a:r>
            <a:endParaRPr lang="en-GB" sz="2400" b="1">
              <a:cs typeface="Arial"/>
            </a:endParaRPr>
          </a:p>
        </p:txBody>
      </p:sp>
      <p:sp>
        <p:nvSpPr>
          <p:cNvPr id="7" name="Text Placeholder 4"/>
          <p:cNvSpPr>
            <a:spLocks noGrp="1"/>
          </p:cNvSpPr>
          <p:nvPr>
            <p:ph type="body" sz="quarter" idx="12"/>
          </p:nvPr>
        </p:nvSpPr>
        <p:spPr>
          <a:xfrm>
            <a:off x="4584700" y="921443"/>
            <a:ext cx="4429712" cy="4939990"/>
          </a:xfrm>
        </p:spPr>
        <p:txBody>
          <a:bodyPr/>
          <a:lstStyle/>
          <a:p>
            <a:pPr marL="285750" indent="-285750">
              <a:buFont typeface="Arial" panose="020B0604020202020204" pitchFamily="34" charset="0"/>
              <a:buChar char="•"/>
            </a:pPr>
            <a:r>
              <a:rPr lang="en-US" dirty="0"/>
              <a:t>Commonly known as a ‘treatment order’. </a:t>
            </a:r>
          </a:p>
          <a:p>
            <a:endParaRPr lang="en-US" dirty="0"/>
          </a:p>
          <a:p>
            <a:pPr marL="285750" indent="-285750">
              <a:buFont typeface="Arial" panose="020B0604020202020204" pitchFamily="34" charset="0"/>
              <a:buChar char="•"/>
            </a:pPr>
            <a:r>
              <a:rPr lang="en-US" dirty="0"/>
              <a:t>The person is suffering from a mental disorder of a nature or degree which makes it appropriate for them to receive medical treatment in a hospital. </a:t>
            </a:r>
          </a:p>
          <a:p>
            <a:endParaRPr lang="en-US" dirty="0"/>
          </a:p>
          <a:p>
            <a:pPr marL="285750" indent="-285750">
              <a:buFont typeface="Arial" panose="020B0604020202020204" pitchFamily="34" charset="0"/>
              <a:buChar char="•"/>
            </a:pPr>
            <a:r>
              <a:rPr lang="en-US" dirty="0"/>
              <a:t>On the grounds of health &amp; safety to the patient and others, detainment for treatment is necessary in hospital.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Treatment can be provided in hospital.</a:t>
            </a:r>
          </a:p>
          <a:p>
            <a:pPr marL="285750" indent="-285750">
              <a:buFont typeface="Arial" panose="020B0604020202020204" pitchFamily="34" charset="0"/>
              <a:buChar char="•"/>
            </a:pPr>
            <a:endParaRPr lang="en-GB" dirty="0"/>
          </a:p>
        </p:txBody>
      </p:sp>
      <p:sp>
        <p:nvSpPr>
          <p:cNvPr id="10" name="Title 1"/>
          <p:cNvSpPr>
            <a:spLocks noGrp="1"/>
          </p:cNvSpPr>
          <p:nvPr>
            <p:ph type="title"/>
          </p:nvPr>
        </p:nvSpPr>
        <p:spPr>
          <a:xfrm>
            <a:off x="162183" y="142138"/>
            <a:ext cx="4187067" cy="549273"/>
          </a:xfrm>
        </p:spPr>
        <p:txBody>
          <a:bodyPr>
            <a:noAutofit/>
          </a:bodyPr>
          <a:lstStyle/>
          <a:p>
            <a:r>
              <a:rPr lang="cy-GB" sz="2400" b="1" i="0" u="none" strike="noStrike" cap="none" baseline="0" dirty="0">
                <a:solidFill>
                  <a:srgbClr val="16AD85"/>
                </a:solidFill>
                <a:effectLst/>
                <a:uFillTx/>
                <a:latin typeface="Arial"/>
              </a:rPr>
              <a:t>Adran 3 – Derbyn ar gyfer Triniaeth</a:t>
            </a:r>
            <a:r>
              <a:rPr lang="cy-GB" sz="2400" b="1" dirty="0">
                <a:latin typeface="Arial"/>
              </a:rPr>
              <a:t> </a:t>
            </a:r>
            <a:endParaRPr lang="cy-GB" sz="2400" b="1" i="0" u="none" strike="noStrike" cap="none" baseline="0" dirty="0">
              <a:solidFill>
                <a:srgbClr val="16AD85"/>
              </a:solidFill>
              <a:effectLst/>
              <a:uFillTx/>
              <a:latin typeface="Arial"/>
              <a:cs typeface="Arial"/>
            </a:endParaRPr>
          </a:p>
        </p:txBody>
      </p:sp>
      <p:sp>
        <p:nvSpPr>
          <p:cNvPr id="11" name="Text Placeholder 4"/>
          <p:cNvSpPr>
            <a:spLocks noGrp="1"/>
          </p:cNvSpPr>
          <p:nvPr>
            <p:ph type="body" sz="quarter" idx="12"/>
          </p:nvPr>
        </p:nvSpPr>
        <p:spPr>
          <a:xfrm>
            <a:off x="161850" y="921443"/>
            <a:ext cx="4187400" cy="4939990"/>
          </a:xfrm>
        </p:spPr>
        <p:txBody>
          <a:bodyPr/>
          <a:lstStyle/>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Fe'i gelwir yn gyffredin yn 'orchymyn triniaeth'.</a:t>
            </a:r>
            <a:r>
              <a:rPr lang="cy-GB" dirty="0">
                <a:latin typeface="Arial"/>
              </a:rPr>
              <a:t> </a:t>
            </a:r>
            <a:endParaRPr lang="cy-GB" sz="1800" b="0" i="0" u="none" strike="noStrike" cap="none" baseline="0" dirty="0">
              <a:solidFill>
                <a:srgbClr val="37394C"/>
              </a:solidFill>
              <a:effectLst/>
              <a:uFillTx/>
              <a:latin typeface="Arial"/>
              <a:cs typeface="Arial"/>
            </a:endParaRPr>
          </a:p>
          <a:p>
            <a:endParaRPr lang="cy-GB" dirty="0">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Mae’r person yn dioddef o anhwylder meddwl o natur neu raddau sy’n ei gwneud yn briodol iddo dderbyn triniaeth feddygol mewn ysbyty.</a:t>
            </a:r>
            <a:r>
              <a:rPr lang="cy-GB" dirty="0">
                <a:latin typeface="Arial"/>
              </a:rPr>
              <a:t> </a:t>
            </a:r>
            <a:endParaRPr lang="cy-GB" sz="1800" b="0" i="0" u="none" strike="noStrike" cap="none" baseline="0" dirty="0">
              <a:solidFill>
                <a:srgbClr val="37394C"/>
              </a:solidFill>
              <a:effectLst/>
              <a:uFillTx/>
              <a:latin typeface="Arial"/>
              <a:cs typeface="Arial"/>
            </a:endParaRPr>
          </a:p>
          <a:p>
            <a:endParaRPr lang="cy-GB" dirty="0">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Ar sail iechyd a diogelwch y claf ac eraill, mae angen ei gadw ar gyfer triniaeth yn yr ysbyty.</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endParaRPr lang="cy-GB" dirty="0">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Gellir darparu triniaeth yn yr ysbyty.</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endParaRPr lang="en-GB"/>
          </a:p>
        </p:txBody>
      </p:sp>
    </p:spTree>
    <p:custDataLst>
      <p:tags r:id="rId1"/>
    </p:custDataLst>
    <p:extLst>
      <p:ext uri="{BB962C8B-B14F-4D97-AF65-F5344CB8AC3E}">
        <p14:creationId xmlns:p14="http://schemas.microsoft.com/office/powerpoint/2010/main" val="409992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699000" y="202272"/>
            <a:ext cx="4187067" cy="64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en-US" sz="2400" b="1" dirty="0"/>
              <a:t>Section 4 - Admission for assessment in cases of emergency</a:t>
            </a:r>
            <a:endParaRPr lang="en-GB" sz="2400" b="1">
              <a:cs typeface="Arial"/>
            </a:endParaRPr>
          </a:p>
        </p:txBody>
      </p:sp>
      <p:sp>
        <p:nvSpPr>
          <p:cNvPr id="7" name="Text Placeholder 4"/>
          <p:cNvSpPr>
            <a:spLocks noGrp="1"/>
          </p:cNvSpPr>
          <p:nvPr>
            <p:ph type="body" sz="quarter" idx="12"/>
          </p:nvPr>
        </p:nvSpPr>
        <p:spPr>
          <a:xfrm>
            <a:off x="4575669" y="1299903"/>
            <a:ext cx="4444666" cy="5129561"/>
          </a:xfrm>
        </p:spPr>
        <p:txBody>
          <a:bodyPr/>
          <a:lstStyle/>
          <a:p>
            <a:pPr marL="285750" indent="-285750">
              <a:buFont typeface="Arial" panose="020B0604020202020204" pitchFamily="34" charset="0"/>
              <a:buChar char="•"/>
            </a:pPr>
            <a:r>
              <a:rPr lang="en-US" dirty="0"/>
              <a:t>There is urgent necessity for the patient to be admitted and detained under section 2.</a:t>
            </a:r>
          </a:p>
          <a:p>
            <a:pPr marL="285750" indent="-285750">
              <a:buFont typeface="Arial" panose="020B0604020202020204" pitchFamily="34" charset="0"/>
              <a:buChar char="•"/>
            </a:pPr>
            <a:r>
              <a:rPr lang="en-US" dirty="0"/>
              <a:t>The detention has initial powers to last for up to 72 hours for the purpose of a second medical opinion. </a:t>
            </a:r>
          </a:p>
          <a:p>
            <a:pPr marL="285750" indent="-285750">
              <a:buFont typeface="Arial" panose="020B0604020202020204" pitchFamily="34" charset="0"/>
              <a:buChar char="•"/>
            </a:pPr>
            <a:r>
              <a:rPr lang="en-US" dirty="0"/>
              <a:t>However, only one medical recommendation is required in the first instance. </a:t>
            </a:r>
          </a:p>
          <a:p>
            <a:pPr marL="285750" indent="-285750">
              <a:buFont typeface="Arial" panose="020B0604020202020204" pitchFamily="34" charset="0"/>
              <a:buChar char="•"/>
            </a:pPr>
            <a:r>
              <a:rPr lang="en-US" dirty="0"/>
              <a:t>A secondary assessment might involve detention for 28 days under Section 2, or 6 months under Section 3. </a:t>
            </a:r>
          </a:p>
          <a:p>
            <a:pPr marL="285750" indent="-285750">
              <a:buFont typeface="Arial" panose="020B0604020202020204" pitchFamily="34" charset="0"/>
              <a:buChar char="•"/>
            </a:pPr>
            <a:r>
              <a:rPr lang="en-US" dirty="0"/>
              <a:t>The patient may not need further    sectioning but may wish to be treated voluntarily. </a:t>
            </a:r>
          </a:p>
          <a:p>
            <a:pPr marL="285750" indent="-285750">
              <a:buFont typeface="Arial" panose="020B0604020202020204" pitchFamily="34" charset="0"/>
              <a:buChar char="•"/>
            </a:pPr>
            <a:endParaRPr lang="en-GB" dirty="0"/>
          </a:p>
        </p:txBody>
      </p:sp>
      <p:sp>
        <p:nvSpPr>
          <p:cNvPr id="10" name="Title 1"/>
          <p:cNvSpPr>
            <a:spLocks noGrp="1"/>
          </p:cNvSpPr>
          <p:nvPr>
            <p:ph type="title"/>
          </p:nvPr>
        </p:nvSpPr>
        <p:spPr>
          <a:xfrm>
            <a:off x="122329" y="228601"/>
            <a:ext cx="4187067" cy="646770"/>
          </a:xfrm>
        </p:spPr>
        <p:txBody>
          <a:bodyPr vert="horz" wrap="square" lIns="91440" tIns="45720" rIns="91440" bIns="45720" numCol="1" anchor="t" anchorCtr="0" compatLnSpc="1">
            <a:prstTxWarp prst="textNoShape">
              <a:avLst/>
            </a:prstTxWarp>
            <a:noAutofit/>
          </a:bodyPr>
          <a:lstStyle/>
          <a:p>
            <a:r>
              <a:rPr lang="cy-GB" sz="2400" b="1" i="0" u="none" strike="noStrike" cap="none" baseline="0" dirty="0">
                <a:solidFill>
                  <a:srgbClr val="16AD85"/>
                </a:solidFill>
                <a:effectLst/>
                <a:uFillTx/>
                <a:latin typeface="Arial"/>
              </a:rPr>
              <a:t>Adran 4 - Derbyn ar gyfer asesiad mewn achosion brys</a:t>
            </a:r>
            <a:endParaRPr lang="cy-GB" sz="2400" b="1" i="0" u="none" strike="noStrike" cap="none" baseline="0" dirty="0">
              <a:solidFill>
                <a:srgbClr val="16AD85"/>
              </a:solidFill>
              <a:effectLst/>
              <a:uFillTx/>
              <a:latin typeface="Arial"/>
              <a:cs typeface="Arial"/>
            </a:endParaRPr>
          </a:p>
        </p:txBody>
      </p:sp>
      <p:sp>
        <p:nvSpPr>
          <p:cNvPr id="11" name="Text Placeholder 4"/>
          <p:cNvSpPr>
            <a:spLocks noGrp="1"/>
          </p:cNvSpPr>
          <p:nvPr>
            <p:ph type="body" sz="quarter" idx="12"/>
          </p:nvPr>
        </p:nvSpPr>
        <p:spPr>
          <a:xfrm>
            <a:off x="133268" y="1298256"/>
            <a:ext cx="4335370" cy="5014640"/>
          </a:xfrm>
        </p:spPr>
        <p:txBody>
          <a:bodyPr/>
          <a:lstStyle/>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Mae angen brys i’r claf gael ei dderbyn a’i gadw o dan adran 2.</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Mae gan y cyfnod cadw bwerau cychwynnol i bara hyd at 72 awr at ddiben ail farn feddygol.</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Fodd bynnag, dim ond un argymhelliad meddygol sydd ei angen yn y lle cyntaf.</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Gallai asesiad eilaidd olygu cadw am 28 diwrnod o dan Adran 2, neu 6 mis o dan Adran 3.</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Efallai na fydd angen </a:t>
            </a:r>
            <a:r>
              <a:rPr lang="cy-GB" sz="1800" b="0" i="0" u="none" strike="noStrike" cap="none" baseline="0" dirty="0" err="1">
                <a:solidFill>
                  <a:srgbClr val="37394C"/>
                </a:solidFill>
                <a:effectLst/>
                <a:uFillTx/>
                <a:latin typeface="Arial"/>
              </a:rPr>
              <a:t>secsiwn</a:t>
            </a:r>
            <a:r>
              <a:rPr lang="cy-GB" sz="1800" b="0" i="0" u="none" strike="noStrike" cap="none" baseline="0" dirty="0">
                <a:solidFill>
                  <a:srgbClr val="37394C"/>
                </a:solidFill>
                <a:effectLst/>
                <a:uFillTx/>
                <a:latin typeface="Arial"/>
              </a:rPr>
              <a:t> pellach ar y claf ond efallai y bydd am gael ei drin yn wirfoddol.</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endParaRPr lang="cy-GB" dirty="0">
              <a:cs typeface="Arial"/>
            </a:endParaRPr>
          </a:p>
        </p:txBody>
      </p:sp>
    </p:spTree>
    <p:custDataLst>
      <p:tags r:id="rId1"/>
    </p:custDataLst>
    <p:extLst>
      <p:ext uri="{BB962C8B-B14F-4D97-AF65-F5344CB8AC3E}">
        <p14:creationId xmlns:p14="http://schemas.microsoft.com/office/powerpoint/2010/main" val="297414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fade">
                                      <p:cBhvr>
                                        <p:cTn id="42" dur="5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fade">
                                      <p:cBhvr>
                                        <p:cTn id="47" dur="500"/>
                                        <p:tgtEl>
                                          <p:spTgt spid="1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Effect transition="in" filter="fade">
                                      <p:cBhvr>
                                        <p:cTn id="5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746519" y="142206"/>
            <a:ext cx="4259142" cy="82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en-US" sz="2400" b="1" dirty="0"/>
              <a:t>Section 35 - Patients concerned in criminal proceedings or under sentence</a:t>
            </a:r>
            <a:endParaRPr lang="en-GB" sz="2400" b="1">
              <a:cs typeface="Arial"/>
            </a:endParaRPr>
          </a:p>
        </p:txBody>
      </p:sp>
      <p:sp>
        <p:nvSpPr>
          <p:cNvPr id="7" name="Text Placeholder 4"/>
          <p:cNvSpPr>
            <a:spLocks noGrp="1"/>
          </p:cNvSpPr>
          <p:nvPr>
            <p:ph type="body" sz="quarter" idx="12"/>
          </p:nvPr>
        </p:nvSpPr>
        <p:spPr>
          <a:xfrm>
            <a:off x="4680893" y="1651500"/>
            <a:ext cx="4149764" cy="4278093"/>
          </a:xfrm>
        </p:spPr>
        <p:txBody>
          <a:bodyPr/>
          <a:lstStyle/>
          <a:p>
            <a:pPr marL="285750" indent="-285750">
              <a:buFont typeface="Arial" panose="020B0604020202020204" pitchFamily="34" charset="0"/>
              <a:buChar char="•"/>
            </a:pPr>
            <a:r>
              <a:rPr lang="en-US" dirty="0"/>
              <a:t>A court may decide that an accused individual should be detained in hospital for the purpose of establishing their mental condition. </a:t>
            </a:r>
          </a:p>
          <a:p>
            <a:pPr marL="285750" indent="-285750">
              <a:buFont typeface="Arial" panose="020B0604020202020204" pitchFamily="34" charset="0"/>
              <a:buChar char="•"/>
            </a:pPr>
            <a:r>
              <a:rPr lang="en-US" dirty="0"/>
              <a:t>The court needs to be satisfied that there is, or is not, a mental condition applicable to the offence the person is accused of. </a:t>
            </a:r>
          </a:p>
          <a:p>
            <a:pPr marL="285750" indent="-285750">
              <a:buFont typeface="Arial" panose="020B0604020202020204" pitchFamily="34" charset="0"/>
              <a:buChar char="•"/>
            </a:pPr>
            <a:r>
              <a:rPr lang="en-US" dirty="0"/>
              <a:t>The detainment can last for up to 28 days but can be extended for up to 12 weeks. </a:t>
            </a:r>
          </a:p>
          <a:p>
            <a:pPr marL="285750" indent="-285750">
              <a:buFont typeface="Arial" panose="020B0604020202020204" pitchFamily="34" charset="0"/>
              <a:buChar char="•"/>
            </a:pPr>
            <a:r>
              <a:rPr lang="en-US" dirty="0"/>
              <a:t>The person can refuse treatment but can be treated against their will if they are assessed as lacking capacity. </a:t>
            </a:r>
            <a:endParaRPr lang="en-GB" dirty="0"/>
          </a:p>
        </p:txBody>
      </p:sp>
      <p:sp>
        <p:nvSpPr>
          <p:cNvPr id="14" name="Title 1"/>
          <p:cNvSpPr>
            <a:spLocks noGrp="1"/>
          </p:cNvSpPr>
          <p:nvPr>
            <p:ph type="title"/>
          </p:nvPr>
        </p:nvSpPr>
        <p:spPr>
          <a:xfrm>
            <a:off x="265872" y="139835"/>
            <a:ext cx="4259142" cy="828052"/>
          </a:xfrm>
        </p:spPr>
        <p:txBody>
          <a:bodyPr>
            <a:noAutofit/>
          </a:bodyPr>
          <a:lstStyle/>
          <a:p>
            <a:r>
              <a:rPr lang="cy" sz="2400" b="1" i="0" u="none" strike="noStrike" cap="none" baseline="0" dirty="0">
                <a:solidFill>
                  <a:srgbClr val="16AD85"/>
                </a:solidFill>
                <a:effectLst/>
                <a:uFillTx/>
                <a:latin typeface="Arial"/>
              </a:rPr>
              <a:t>Adran 35 - Cleifion sy'n ymwneud ag achosion troseddol neu dan ddedfryd</a:t>
            </a:r>
            <a:endParaRPr lang="en-US" sz="2400" b="1" i="0" u="none" strike="noStrike" cap="none" baseline="0">
              <a:solidFill>
                <a:srgbClr val="16AD85"/>
              </a:solidFill>
              <a:effectLst/>
              <a:uFillTx/>
              <a:latin typeface="Arial"/>
              <a:cs typeface="Arial"/>
            </a:endParaRPr>
          </a:p>
        </p:txBody>
      </p:sp>
      <p:sp>
        <p:nvSpPr>
          <p:cNvPr id="15" name="Text Placeholder 4"/>
          <p:cNvSpPr>
            <a:spLocks noGrp="1"/>
          </p:cNvSpPr>
          <p:nvPr>
            <p:ph type="body" sz="quarter" idx="12"/>
          </p:nvPr>
        </p:nvSpPr>
        <p:spPr>
          <a:xfrm>
            <a:off x="320561" y="1651500"/>
            <a:ext cx="4149764" cy="4278093"/>
          </a:xfrm>
        </p:spPr>
        <p:txBody>
          <a:bodyPr/>
          <a:lstStyle/>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Gall llys benderfynu y dylai unigolyn cyhuddedig gael ei gadw yn yr ysbyty er mwyn sefydlu ei gyflwr meddwl.</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Mae angen i’r llys fod yn fodlon bod, neu nad oes, cyflwr meddwl sy’n berthnasol i’r drosedd y cyhuddir y person ohoni.</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Gall y cyfnod cadw bara hyd at 28 diwrnod ond gellir ei ymestyn am hyd at 12 wythnos.</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Gall y person wrthod triniaeth ond gellir ei drin yn erbyn ei ewyllys os asesir ei fod heb </a:t>
            </a:r>
            <a:r>
              <a:rPr lang="cy-GB" sz="1800" b="0" i="0" u="none" strike="noStrike" cap="none" baseline="0" dirty="0" err="1">
                <a:solidFill>
                  <a:srgbClr val="37394C"/>
                </a:solidFill>
                <a:effectLst/>
                <a:uFillTx/>
                <a:latin typeface="Arial"/>
              </a:rPr>
              <a:t>alluedd</a:t>
            </a:r>
            <a:r>
              <a:rPr lang="cy-GB" sz="1800" b="0" i="0" u="none" strike="noStrike" cap="none" baseline="0" dirty="0">
                <a:solidFill>
                  <a:srgbClr val="37394C"/>
                </a:solidFill>
                <a:effectLst/>
                <a:uFillTx/>
                <a:latin typeface="Arial"/>
              </a:rPr>
              <a:t>.</a:t>
            </a:r>
            <a:r>
              <a:rPr lang="cy-GB" dirty="0">
                <a:latin typeface="Arial"/>
              </a:rPr>
              <a:t> </a:t>
            </a:r>
            <a:endParaRPr lang="cy-GB" sz="1800" b="0" i="0" u="none" strike="noStrike" cap="none" baseline="0" dirty="0">
              <a:solidFill>
                <a:srgbClr val="37394C"/>
              </a:solidFill>
              <a:effectLst/>
              <a:uFillTx/>
              <a:latin typeface="Arial"/>
              <a:cs typeface="Arial"/>
            </a:endParaRPr>
          </a:p>
        </p:txBody>
      </p:sp>
    </p:spTree>
    <p:custDataLst>
      <p:tags r:id="rId1"/>
    </p:custDataLst>
    <p:extLst>
      <p:ext uri="{BB962C8B-B14F-4D97-AF65-F5344CB8AC3E}">
        <p14:creationId xmlns:p14="http://schemas.microsoft.com/office/powerpoint/2010/main" val="11369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fade">
                                      <p:cBhvr>
                                        <p:cTn id="32" dur="500"/>
                                        <p:tgtEl>
                                          <p:spTgt spid="1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fade">
                                      <p:cBhvr>
                                        <p:cTn id="37" dur="500"/>
                                        <p:tgtEl>
                                          <p:spTgt spid="1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xEl>
                                              <p:pRg st="3" end="3"/>
                                            </p:txEl>
                                          </p:spTgt>
                                        </p:tgtEl>
                                        <p:attrNameLst>
                                          <p:attrName>style.visibility</p:attrName>
                                        </p:attrNameLst>
                                      </p:cBhvr>
                                      <p:to>
                                        <p:strVal val="visible"/>
                                      </p:to>
                                    </p:set>
                                    <p:animEffect transition="in" filter="fade">
                                      <p:cBhvr>
                                        <p:cTn id="4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406" y="194044"/>
            <a:ext cx="4172067" cy="1031283"/>
          </a:xfrm>
        </p:spPr>
        <p:txBody>
          <a:bodyPr>
            <a:noAutofit/>
          </a:bodyPr>
          <a:lstStyle/>
          <a:p>
            <a:r>
              <a:rPr lang="en-US" sz="2000" b="1" dirty="0"/>
              <a:t>Section 37/41 – Powers of courts to order hospital admission or guardianship/ Restrict discharge from hospital</a:t>
            </a:r>
            <a:endParaRPr lang="en-GB" sz="2000" b="1">
              <a:cs typeface="Arial"/>
            </a:endParaRPr>
          </a:p>
        </p:txBody>
      </p:sp>
      <p:sp>
        <p:nvSpPr>
          <p:cNvPr id="5" name="Text Placeholder 4"/>
          <p:cNvSpPr>
            <a:spLocks noGrp="1"/>
          </p:cNvSpPr>
          <p:nvPr>
            <p:ph type="body" sz="quarter" idx="12"/>
          </p:nvPr>
        </p:nvSpPr>
        <p:spPr>
          <a:xfrm>
            <a:off x="4866407" y="1225328"/>
            <a:ext cx="4172068" cy="4848431"/>
          </a:xfrm>
        </p:spPr>
        <p:txBody>
          <a:bodyPr>
            <a:normAutofit lnSpcReduction="10000"/>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 a hospital order with added restrictions placed upon it. </a:t>
            </a:r>
            <a:endParaRPr lang="en-US"/>
          </a:p>
          <a:p>
            <a:pPr marL="285750" indent="-285750">
              <a:buFont typeface="Arial" panose="020B0604020202020204" pitchFamily="34" charset="0"/>
              <a:buChar char="•"/>
            </a:pPr>
            <a:r>
              <a:rPr lang="en-US" dirty="0"/>
              <a:t>These are powers to place an offender in hospital, rather than a prison. </a:t>
            </a:r>
          </a:p>
          <a:p>
            <a:pPr marL="285750" indent="-285750">
              <a:buFont typeface="Arial" panose="020B0604020202020204" pitchFamily="34" charset="0"/>
              <a:buChar char="•"/>
            </a:pPr>
            <a:r>
              <a:rPr lang="en-US" dirty="0"/>
              <a:t>Section 37 has no end date- unlike a prison sentence. </a:t>
            </a:r>
          </a:p>
          <a:p>
            <a:pPr marL="285750" indent="-285750">
              <a:buFont typeface="Arial" panose="020B0604020202020204" pitchFamily="34" charset="0"/>
              <a:buChar char="•"/>
            </a:pPr>
            <a:r>
              <a:rPr lang="en-US" dirty="0"/>
              <a:t>If a Section 41 restriction order is added to Section 37, then the individual can only be released from hospital by the authority of the Ministry of Justice. </a:t>
            </a:r>
          </a:p>
          <a:p>
            <a:pPr marL="285750" indent="-285750">
              <a:buFont typeface="Arial" panose="020B0604020202020204" pitchFamily="34" charset="0"/>
              <a:buChar char="•"/>
            </a:pPr>
            <a:r>
              <a:rPr lang="en-US" dirty="0"/>
              <a:t>The responsible clinician must produce an annual report to the MOJ on the progress of the individual. </a:t>
            </a:r>
          </a:p>
          <a:p>
            <a:pPr marL="285750" indent="-285750">
              <a:buFont typeface="Arial" panose="020B0604020202020204" pitchFamily="34" charset="0"/>
              <a:buChar char="•"/>
            </a:pPr>
            <a:endParaRPr lang="en-GB" dirty="0"/>
          </a:p>
        </p:txBody>
      </p:sp>
      <p:sp>
        <p:nvSpPr>
          <p:cNvPr id="6" name="Title 1"/>
          <p:cNvSpPr txBox="1">
            <a:spLocks/>
          </p:cNvSpPr>
          <p:nvPr/>
        </p:nvSpPr>
        <p:spPr bwMode="auto">
          <a:xfrm>
            <a:off x="137997" y="194045"/>
            <a:ext cx="4172067" cy="103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2000" b="1" dirty="0">
                <a:latin typeface="Arial"/>
              </a:rPr>
              <a:t>Adran 37/41 – Pwerau llysoedd i orchymyn derbyniad i'r ysbyty neu warcheidiaeth/ Cyfyngu ar ryddhau o'r ysbyty</a:t>
            </a:r>
            <a:endParaRPr lang="en-US" sz="2000" b="1">
              <a:latin typeface="Arial"/>
              <a:cs typeface="Arial"/>
            </a:endParaRPr>
          </a:p>
        </p:txBody>
      </p:sp>
      <p:sp>
        <p:nvSpPr>
          <p:cNvPr id="7" name="Text Placeholder 4"/>
          <p:cNvSpPr>
            <a:spLocks noGrp="1"/>
          </p:cNvSpPr>
          <p:nvPr>
            <p:ph type="body" sz="quarter" idx="12"/>
          </p:nvPr>
        </p:nvSpPr>
        <p:spPr>
          <a:xfrm>
            <a:off x="137996" y="1226635"/>
            <a:ext cx="4631455" cy="4946871"/>
          </a:xfrm>
        </p:spPr>
        <p:txBody>
          <a:bodyPr>
            <a:normAutofit/>
          </a:bodyPr>
          <a:lstStyle/>
          <a:p>
            <a:pPr marL="285750" indent="-285750">
              <a:buFont typeface="Arial" panose="020B0604020202020204" pitchFamily="34" charset="0"/>
              <a:buChar char="•"/>
            </a:pPr>
            <a:endParaRPr lang="cy-GB" dirty="0">
              <a:latin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Gorchymyn ysbyty gyda chyfyngiadau ychwanegol wedi'u gosod arno.</a:t>
            </a:r>
            <a:r>
              <a:rPr lang="cy-GB" dirty="0">
                <a:latin typeface="Arial"/>
              </a:rPr>
              <a:t> </a:t>
            </a:r>
            <a:endParaRPr lang="cy-GB" sz="1800" b="0" i="0" u="none" strike="noStrike" cap="none" baseline="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Pwerau yw’r rhain i roi troseddwr yn yr ysbyty, yn hytrach na charchar.</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Nid oes dyddiad gorffen yn adran 37 - yn wahanol i ddedfryd carchar.</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Os caiff gorchymyn cyfyngu Adran 41 ei ychwanegu at Adran 37, yna dim ond drwy awdurdod y Weinyddiaeth Gyfiawnder y gellir rhyddhau’r unigolyn o’r ysbyty.</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Rhaid i'r </a:t>
            </a:r>
            <a:r>
              <a:rPr lang="cy-GB" sz="1800" b="0" i="0" u="none" strike="noStrike" cap="none" baseline="0" dirty="0" err="1">
                <a:solidFill>
                  <a:srgbClr val="37394C"/>
                </a:solidFill>
                <a:effectLst/>
                <a:uFillTx/>
                <a:latin typeface="Arial"/>
              </a:rPr>
              <a:t>clinigydd</a:t>
            </a:r>
            <a:r>
              <a:rPr lang="cy-GB" sz="1800" b="0" i="0" u="none" strike="noStrike" cap="none" baseline="0" dirty="0">
                <a:solidFill>
                  <a:srgbClr val="37394C"/>
                </a:solidFill>
                <a:effectLst/>
                <a:uFillTx/>
                <a:latin typeface="Arial"/>
              </a:rPr>
              <a:t> â chyfrifoldeb gynhyrchu adroddiad blynyddol i'r Weinyddiaeth Gyfiawnder ar gynnydd yr unigolyn.</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endParaRPr lang="en-GB"/>
          </a:p>
        </p:txBody>
      </p:sp>
    </p:spTree>
    <p:custDataLst>
      <p:tags r:id="rId1"/>
    </p:custDataLst>
    <p:extLst>
      <p:ext uri="{BB962C8B-B14F-4D97-AF65-F5344CB8AC3E}">
        <p14:creationId xmlns:p14="http://schemas.microsoft.com/office/powerpoint/2010/main" val="219933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09" y="178419"/>
            <a:ext cx="4231671" cy="446048"/>
          </a:xfrm>
        </p:spPr>
        <p:txBody>
          <a:bodyPr>
            <a:normAutofit/>
          </a:bodyPr>
          <a:lstStyle/>
          <a:p>
            <a:r>
              <a:rPr lang="en-US" sz="2000" b="1" dirty="0"/>
              <a:t>What is a ‘Guardianship order’?</a:t>
            </a:r>
            <a:endParaRPr lang="en-GB" sz="2000" b="1">
              <a:cs typeface="Arial"/>
            </a:endParaRPr>
          </a:p>
        </p:txBody>
      </p:sp>
      <p:sp>
        <p:nvSpPr>
          <p:cNvPr id="5" name="Text Placeholder 4"/>
          <p:cNvSpPr>
            <a:spLocks noGrp="1"/>
          </p:cNvSpPr>
          <p:nvPr>
            <p:ph type="body" sz="quarter" idx="12"/>
          </p:nvPr>
        </p:nvSpPr>
        <p:spPr>
          <a:xfrm>
            <a:off x="4770376" y="624467"/>
            <a:ext cx="4232004" cy="5386039"/>
          </a:xfrm>
        </p:spPr>
        <p:txBody>
          <a:bodyPr>
            <a:normAutofit lnSpcReduction="10000"/>
          </a:bodyPr>
          <a:lstStyle/>
          <a:p>
            <a:r>
              <a:rPr lang="en-US" dirty="0"/>
              <a:t>A guardianship order provides the legal framework to provide care for vulnerable individuals in the community. </a:t>
            </a:r>
          </a:p>
          <a:p>
            <a:r>
              <a:rPr lang="en-US" dirty="0"/>
              <a:t>This act informs people with mental illnesses what their rights are regarding:</a:t>
            </a:r>
          </a:p>
          <a:p>
            <a:pPr marL="285750" indent="-285750">
              <a:buFont typeface="Arial"/>
              <a:buChar char="•"/>
            </a:pPr>
            <a:r>
              <a:rPr lang="en-US" dirty="0"/>
              <a:t>Treatment in the community</a:t>
            </a:r>
            <a:endParaRPr lang="en-US" dirty="0">
              <a:cs typeface="Arial" panose="020B0604020202020204"/>
            </a:endParaRPr>
          </a:p>
          <a:p>
            <a:pPr marL="285750" indent="-285750">
              <a:buFont typeface="Arial"/>
              <a:buChar char="•"/>
            </a:pPr>
            <a:r>
              <a:rPr lang="en-US" dirty="0"/>
              <a:t>Assessment and treatment in hospital</a:t>
            </a:r>
            <a:endParaRPr lang="en-US" dirty="0">
              <a:cs typeface="Arial" panose="020B0604020202020204"/>
            </a:endParaRPr>
          </a:p>
          <a:p>
            <a:pPr marL="285750" indent="-285750">
              <a:buFont typeface="Arial"/>
              <a:buChar char="•"/>
            </a:pPr>
            <a:r>
              <a:rPr lang="en-US" dirty="0"/>
              <a:t>Entry into the hospital</a:t>
            </a:r>
            <a:endParaRPr lang="en-US" dirty="0">
              <a:cs typeface="Arial" panose="020B0604020202020204"/>
            </a:endParaRPr>
          </a:p>
          <a:p>
            <a:pPr marL="285750" indent="-285750">
              <a:buFontTx/>
              <a:buChar char="-"/>
            </a:pPr>
            <a:endParaRPr lang="en-US" dirty="0"/>
          </a:p>
          <a:p>
            <a:r>
              <a:rPr lang="en-US" dirty="0"/>
              <a:t>A guardian can be appointed to look after an individual and make decisions on their behalf. This act also allows them to live within the community, rather than being detained in hospital.</a:t>
            </a:r>
          </a:p>
          <a:p>
            <a:r>
              <a:rPr lang="en-US" dirty="0"/>
              <a:t>The guardian has no control over the person’s money, financial affairs or property.</a:t>
            </a:r>
            <a:endParaRPr lang="en-GB" dirty="0"/>
          </a:p>
        </p:txBody>
      </p:sp>
      <p:sp>
        <p:nvSpPr>
          <p:cNvPr id="6" name="Title 1"/>
          <p:cNvSpPr txBox="1">
            <a:spLocks/>
          </p:cNvSpPr>
          <p:nvPr/>
        </p:nvSpPr>
        <p:spPr bwMode="auto">
          <a:xfrm>
            <a:off x="78059" y="178419"/>
            <a:ext cx="4231671" cy="44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82500" lnSpcReduction="100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2000" b="1" dirty="0">
                <a:latin typeface="Arial"/>
              </a:rPr>
              <a:t>Beth yw 'Gorchymyn Gwarcheidiaeth'?</a:t>
            </a:r>
            <a:endParaRPr lang="en-US" sz="2000" b="1" dirty="0">
              <a:latin typeface="Arial"/>
              <a:cs typeface="Arial"/>
            </a:endParaRPr>
          </a:p>
        </p:txBody>
      </p:sp>
      <p:sp>
        <p:nvSpPr>
          <p:cNvPr id="7" name="Text Placeholder 4"/>
          <p:cNvSpPr>
            <a:spLocks noGrp="1"/>
          </p:cNvSpPr>
          <p:nvPr>
            <p:ph type="body" sz="quarter" idx="12"/>
          </p:nvPr>
        </p:nvSpPr>
        <p:spPr>
          <a:xfrm>
            <a:off x="78060" y="624467"/>
            <a:ext cx="4232004" cy="5386039"/>
          </a:xfrm>
        </p:spPr>
        <p:txBody>
          <a:bodyPr>
            <a:normAutofit lnSpcReduction="10000"/>
          </a:bodyPr>
          <a:lstStyle/>
          <a:p>
            <a:r>
              <a:rPr lang="cy" sz="1800" b="0" i="0" u="none" strike="noStrike" cap="none" baseline="0" dirty="0">
                <a:solidFill>
                  <a:srgbClr val="37394C"/>
                </a:solidFill>
                <a:effectLst/>
                <a:uFillTx/>
                <a:latin typeface="Arial"/>
              </a:rPr>
              <a:t>Mae gorchymyn gwarcheidiaeth yn darparu’r fframwaith cyfreithiol i ddarparu gofal i unigolion agored i niwed yn y gymuned. </a:t>
            </a:r>
          </a:p>
          <a:p>
            <a:r>
              <a:rPr lang="cy" sz="1800" b="0" i="0" u="none" strike="noStrike" cap="none" baseline="0" dirty="0">
                <a:solidFill>
                  <a:srgbClr val="37394C"/>
                </a:solidFill>
                <a:effectLst/>
                <a:uFillTx/>
                <a:latin typeface="Arial"/>
              </a:rPr>
              <a:t>Mae’r ddeddf hon yn rhoi gwybod i bobl â salwch meddwl beth yw eu hawliau ynglŷn â:</a:t>
            </a:r>
          </a:p>
          <a:p>
            <a:pPr marL="285750" indent="-285750">
              <a:buFont typeface="Arial"/>
              <a:buChar char="•"/>
            </a:pPr>
            <a:r>
              <a:rPr lang="cy-GB" sz="1800" b="0" i="0" u="none" strike="noStrike" cap="none" baseline="0" dirty="0">
                <a:solidFill>
                  <a:srgbClr val="37394C"/>
                </a:solidFill>
                <a:effectLst/>
                <a:uFillTx/>
                <a:latin typeface="Arial"/>
              </a:rPr>
              <a:t>Triniaeth yn y gymuned</a:t>
            </a:r>
            <a:endParaRPr lang="cy-GB" sz="1800" b="0" i="0" u="none" strike="noStrike" cap="none" baseline="0" dirty="0">
              <a:solidFill>
                <a:srgbClr val="37394C"/>
              </a:solidFill>
              <a:effectLst/>
              <a:uFillTx/>
              <a:latin typeface="Arial"/>
              <a:cs typeface="Arial"/>
            </a:endParaRPr>
          </a:p>
          <a:p>
            <a:pPr marL="285750" indent="-285750">
              <a:buFont typeface="Arial"/>
              <a:buChar char="•"/>
            </a:pPr>
            <a:r>
              <a:rPr lang="cy-GB" sz="1800" b="0" i="0" u="none" strike="noStrike" cap="none" baseline="0" dirty="0">
                <a:solidFill>
                  <a:srgbClr val="37394C"/>
                </a:solidFill>
                <a:effectLst/>
                <a:uFillTx/>
                <a:latin typeface="Arial"/>
              </a:rPr>
              <a:t>Asesiad a thriniaeth yn yr ysbyty</a:t>
            </a:r>
            <a:endParaRPr lang="cy-GB" sz="1800" b="0" i="0" u="none" strike="noStrike" cap="none" baseline="0" dirty="0">
              <a:solidFill>
                <a:srgbClr val="37394C"/>
              </a:solidFill>
              <a:effectLst/>
              <a:uFillTx/>
              <a:latin typeface="Arial"/>
              <a:cs typeface="Arial"/>
            </a:endParaRPr>
          </a:p>
          <a:p>
            <a:pPr marL="285750" indent="-285750">
              <a:buFont typeface="Arial"/>
              <a:buChar char="•"/>
            </a:pPr>
            <a:r>
              <a:rPr lang="cy-GB" sz="1800" b="0" i="0" u="none" strike="noStrike" cap="none" baseline="0" dirty="0">
                <a:solidFill>
                  <a:srgbClr val="37394C"/>
                </a:solidFill>
                <a:effectLst/>
                <a:uFillTx/>
                <a:latin typeface="Arial"/>
              </a:rPr>
              <a:t>Mynediad i'r ysbyty</a:t>
            </a:r>
            <a:endParaRPr lang="cy-GB" sz="1800" b="0" i="0" u="none" strike="noStrike" cap="none" baseline="0" dirty="0">
              <a:solidFill>
                <a:srgbClr val="37394C"/>
              </a:solidFill>
              <a:effectLst/>
              <a:uFillTx/>
              <a:latin typeface="Arial"/>
              <a:cs typeface="Arial"/>
            </a:endParaRPr>
          </a:p>
          <a:p>
            <a:pPr marL="285750" indent="-285750">
              <a:buFontTx/>
              <a:buChar char="-"/>
            </a:pPr>
            <a:endParaRPr lang="en-US" dirty="0"/>
          </a:p>
          <a:p>
            <a:r>
              <a:rPr lang="cy" sz="1800" b="0" i="0" u="none" strike="noStrike" cap="none" baseline="0" dirty="0">
                <a:solidFill>
                  <a:srgbClr val="37394C"/>
                </a:solidFill>
                <a:effectLst/>
                <a:uFillTx/>
                <a:latin typeface="Arial"/>
              </a:rPr>
              <a:t>Gellir penodi gwarcheidwad i ofalu am unigolyn a gwneud penderfyniadau ar ei ran. Mae'r ddeddf hon hefyd yn caniatáu iddynt fyw o fewn y gymuned, yn hytrach na chael eu cadw yn yr ysbyty.</a:t>
            </a:r>
          </a:p>
          <a:p>
            <a:r>
              <a:rPr lang="cy" sz="1800" b="0" i="0" u="none" strike="noStrike" cap="none" baseline="0" dirty="0">
                <a:solidFill>
                  <a:srgbClr val="37394C"/>
                </a:solidFill>
                <a:effectLst/>
                <a:uFillTx/>
                <a:latin typeface="Arial"/>
              </a:rPr>
              <a:t>Nid oes gan y gwarcheidwad unrhyw reolaeth dros arian, materion ariannol nac eiddo'r person.</a:t>
            </a:r>
          </a:p>
        </p:txBody>
      </p:sp>
    </p:spTree>
    <p:custDataLst>
      <p:tags r:id="rId1"/>
    </p:custDataLst>
    <p:extLst>
      <p:ext uri="{BB962C8B-B14F-4D97-AF65-F5344CB8AC3E}">
        <p14:creationId xmlns:p14="http://schemas.microsoft.com/office/powerpoint/2010/main" val="386839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fade">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fade">
                                      <p:cBhvr>
                                        <p:cTn id="62" dur="500"/>
                                        <p:tgtEl>
                                          <p:spTgt spid="7">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Effect transition="in" filter="fade">
                                      <p:cBhvr>
                                        <p:cTn id="67" dur="500"/>
                                        <p:tgtEl>
                                          <p:spTgt spid="7">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7" end="7"/>
                                            </p:txEl>
                                          </p:spTgt>
                                        </p:tgtEl>
                                        <p:attrNameLst>
                                          <p:attrName>style.visibility</p:attrName>
                                        </p:attrNameLst>
                                      </p:cBhvr>
                                      <p:to>
                                        <p:strVal val="visible"/>
                                      </p:to>
                                    </p:set>
                                    <p:animEffect transition="in" filter="fade">
                                      <p:cBhvr>
                                        <p:cTn id="7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sz="2400" b="1" dirty="0"/>
              <a:t>What is a Supervised Community Treatment Order?</a:t>
            </a:r>
            <a:r>
              <a:rPr lang="en-GB" dirty="0"/>
              <a:t> </a:t>
            </a:r>
          </a:p>
        </p:txBody>
      </p:sp>
      <p:sp>
        <p:nvSpPr>
          <p:cNvPr id="4" name="Text Placeholder 3"/>
          <p:cNvSpPr>
            <a:spLocks noGrp="1"/>
          </p:cNvSpPr>
          <p:nvPr>
            <p:ph type="body" sz="quarter" idx="11"/>
          </p:nvPr>
        </p:nvSpPr>
        <p:spPr>
          <a:xfrm>
            <a:off x="4862513" y="1620078"/>
            <a:ext cx="3690937" cy="4234069"/>
          </a:xfrm>
        </p:spPr>
        <p:txBody>
          <a:bodyPr>
            <a:normAutofit fontScale="92500" lnSpcReduction="20000"/>
          </a:bodyPr>
          <a:lstStyle/>
          <a:p>
            <a:pPr marL="285750" indent="-285750">
              <a:buFont typeface="Arial" panose="020B0604020202020204" pitchFamily="34" charset="0"/>
              <a:buChar char="•"/>
            </a:pPr>
            <a:r>
              <a:rPr lang="en-US" dirty="0"/>
              <a:t>A community treatment order (CTO) is an order made by a responsible clinician to give a person supervised treatment in the community.</a:t>
            </a:r>
          </a:p>
          <a:p>
            <a:pPr marL="285750" indent="-285750">
              <a:buFont typeface="Arial" panose="020B0604020202020204" pitchFamily="34" charset="0"/>
              <a:buChar char="•"/>
            </a:pPr>
            <a:r>
              <a:rPr lang="en-US" dirty="0"/>
              <a:t>The responsible clinician can return the person to hospital and give  immediate treatment if necessary.</a:t>
            </a:r>
          </a:p>
          <a:p>
            <a:pPr marL="285750" indent="-285750">
              <a:buFont typeface="Arial" panose="020B0604020202020204" pitchFamily="34" charset="0"/>
              <a:buChar char="•"/>
            </a:pPr>
            <a:r>
              <a:rPr lang="en-US" dirty="0"/>
              <a:t>Every CTO will have these two conditions:</a:t>
            </a:r>
          </a:p>
          <a:p>
            <a:pPr lvl="1"/>
            <a:r>
              <a:rPr lang="en-US" dirty="0"/>
              <a:t>- The person must make themselves available to see their responsible clinician if their CTO is going to be renewed.</a:t>
            </a:r>
          </a:p>
          <a:p>
            <a:pPr lvl="1"/>
            <a:r>
              <a:rPr lang="en-US" dirty="0"/>
              <a:t>- The person must see the second opinion appointed doctor if they are asked to.</a:t>
            </a:r>
          </a:p>
          <a:p>
            <a:endParaRPr lang="en-GB" dirty="0"/>
          </a:p>
        </p:txBody>
      </p:sp>
      <p:sp>
        <p:nvSpPr>
          <p:cNvPr id="6" name="Text Placeholder 3"/>
          <p:cNvSpPr txBox="1">
            <a:spLocks/>
          </p:cNvSpPr>
          <p:nvPr/>
        </p:nvSpPr>
        <p:spPr bwMode="auto">
          <a:xfrm>
            <a:off x="320331" y="1651715"/>
            <a:ext cx="3690937" cy="428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normAutofit fontScale="92500" lnSpcReduction="10000"/>
          </a:bodyPr>
          <a:lstStyle>
            <a:lvl1pPr marL="0" indent="0" algn="l" rtl="0" eaLnBrk="1" fontAlgn="base" hangingPunct="1">
              <a:lnSpc>
                <a:spcPct val="90000"/>
              </a:lnSpc>
              <a:spcBef>
                <a:spcPts val="1000"/>
              </a:spcBef>
              <a:spcAft>
                <a:spcPct val="0"/>
              </a:spcAft>
              <a:buClr>
                <a:srgbClr val="16AD85"/>
              </a:buClr>
              <a:buFont typeface="Arial"/>
              <a:buNone/>
              <a:defRPr sz="1800" kern="1200">
                <a:solidFill>
                  <a:srgbClr val="37394C"/>
                </a:solidFill>
                <a:latin typeface="+mn-lt"/>
                <a:ea typeface="+mn-ea"/>
                <a:cs typeface="+mn-cs"/>
              </a:defRPr>
            </a:lvl1pPr>
            <a:lvl2pPr marL="457200" indent="0" algn="l" rtl="0" eaLnBrk="1" fontAlgn="base" hangingPunct="1">
              <a:lnSpc>
                <a:spcPct val="90000"/>
              </a:lnSpc>
              <a:spcBef>
                <a:spcPts val="500"/>
              </a:spcBef>
              <a:spcAft>
                <a:spcPct val="0"/>
              </a:spcAft>
              <a:buClr>
                <a:srgbClr val="16AD85"/>
              </a:buClr>
              <a:buFont typeface="Arial"/>
              <a:buNone/>
              <a:defRPr sz="1800" kern="1200">
                <a:solidFill>
                  <a:srgbClr val="37394C"/>
                </a:solidFill>
                <a:latin typeface="+mn-lt"/>
                <a:ea typeface="+mn-ea"/>
                <a:cs typeface="+mn-cs"/>
              </a:defRPr>
            </a:lvl2pPr>
            <a:lvl3pPr marL="914400" indent="0" algn="l" rtl="0" eaLnBrk="1" fontAlgn="base" hangingPunct="1">
              <a:lnSpc>
                <a:spcPct val="90000"/>
              </a:lnSpc>
              <a:spcBef>
                <a:spcPts val="500"/>
              </a:spcBef>
              <a:spcAft>
                <a:spcPct val="0"/>
              </a:spcAft>
              <a:buClr>
                <a:srgbClr val="16AD85"/>
              </a:buClr>
              <a:buFont typeface="Arial"/>
              <a:buNone/>
              <a:defRPr sz="1800" kern="1200">
                <a:solidFill>
                  <a:srgbClr val="37394C"/>
                </a:solidFill>
                <a:latin typeface="+mn-lt"/>
                <a:ea typeface="+mn-ea"/>
                <a:cs typeface="+mn-cs"/>
              </a:defRPr>
            </a:lvl3pPr>
            <a:lvl4pPr marL="1371600" indent="0" algn="l" rtl="0" eaLnBrk="1" fontAlgn="base" hangingPunct="1">
              <a:lnSpc>
                <a:spcPct val="90000"/>
              </a:lnSpc>
              <a:spcBef>
                <a:spcPts val="500"/>
              </a:spcBef>
              <a:spcAft>
                <a:spcPct val="0"/>
              </a:spcAft>
              <a:buClr>
                <a:srgbClr val="16AD85"/>
              </a:buClr>
              <a:buFont typeface="Arial"/>
              <a:buNone/>
              <a:defRPr sz="1800" kern="1200">
                <a:solidFill>
                  <a:srgbClr val="37394C"/>
                </a:solidFill>
                <a:latin typeface="+mn-lt"/>
                <a:ea typeface="+mn-ea"/>
                <a:cs typeface="+mn-cs"/>
              </a:defRPr>
            </a:lvl4pPr>
            <a:lvl5pPr marL="1828800" indent="0" algn="l" rtl="0" eaLnBrk="1" fontAlgn="base" hangingPunct="1">
              <a:lnSpc>
                <a:spcPct val="90000"/>
              </a:lnSpc>
              <a:spcBef>
                <a:spcPts val="500"/>
              </a:spcBef>
              <a:spcAft>
                <a:spcPct val="0"/>
              </a:spcAft>
              <a:buClr>
                <a:srgbClr val="16AD85"/>
              </a:buClr>
              <a:buFont typeface="Arial"/>
              <a:buNone/>
              <a:defRPr sz="1800"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90000"/>
              </a:lnSpc>
              <a:spcBef>
                <a:spcPts val="1000"/>
              </a:spcBef>
              <a:spcAft>
                <a:spcPct val="0"/>
              </a:spcAft>
              <a:buClr>
                <a:srgbClr val="16AD85"/>
              </a:buClr>
              <a:buSzTx/>
              <a:buFont typeface="Arial" panose="020B0604020202020204" pitchFamily="34" charset="0"/>
              <a:buChar char="•"/>
              <a:tabLst/>
              <a:defRPr/>
            </a:pPr>
            <a:r>
              <a:rPr kumimoji="0" lang="cy-GB" sz="1800" b="0" i="0" u="none" strike="noStrike" kern="1200" cap="none" spc="0" normalizeH="0" baseline="0" noProof="0" dirty="0">
                <a:ln>
                  <a:noFill/>
                </a:ln>
                <a:solidFill>
                  <a:srgbClr val="37394C"/>
                </a:solidFill>
                <a:effectLst/>
                <a:uLnTx/>
                <a:uFillTx/>
                <a:latin typeface="Arial"/>
                <a:cs typeface="Arial"/>
              </a:rPr>
              <a:t>Mae gorchymyn triniaeth gymunedol (CTO) yn orchymyn a wneir gan </a:t>
            </a:r>
            <a:r>
              <a:rPr kumimoji="0" lang="cy-GB" sz="1800" b="0" i="0" u="none" strike="noStrike" kern="1200" cap="none" spc="0" normalizeH="0" baseline="0" noProof="0" dirty="0" err="1">
                <a:ln>
                  <a:noFill/>
                </a:ln>
                <a:solidFill>
                  <a:srgbClr val="37394C"/>
                </a:solidFill>
                <a:effectLst/>
                <a:uLnTx/>
                <a:uFillTx/>
                <a:latin typeface="Arial"/>
                <a:cs typeface="Arial"/>
              </a:rPr>
              <a:t>glinigydd</a:t>
            </a:r>
            <a:r>
              <a:rPr kumimoji="0" lang="cy-GB" sz="1800" b="0" i="0" u="none" strike="noStrike" kern="1200" cap="none" spc="0" normalizeH="0" baseline="0" noProof="0" dirty="0">
                <a:ln>
                  <a:noFill/>
                </a:ln>
                <a:solidFill>
                  <a:srgbClr val="37394C"/>
                </a:solidFill>
                <a:effectLst/>
                <a:uLnTx/>
                <a:uFillTx/>
                <a:latin typeface="Arial"/>
                <a:cs typeface="Arial"/>
              </a:rPr>
              <a:t> cyfrifol i roi triniaeth yn y gymuned dan oruchwyliaeth i berson.</a:t>
            </a:r>
            <a:endParaRPr lang="cy-GB" sz="1800" b="0" i="0" u="none" strike="noStrike" kern="1200" cap="none" spc="0" normalizeH="0" baseline="0" noProof="0" dirty="0">
              <a:ln>
                <a:noFill/>
              </a:ln>
              <a:solidFill>
                <a:srgbClr val="37394C"/>
              </a:solidFill>
              <a:effectLst/>
              <a:uLnTx/>
              <a:uFillTx/>
              <a:latin typeface="Arial"/>
              <a:cs typeface="Arial"/>
            </a:endParaRPr>
          </a:p>
          <a:p>
            <a:pPr marL="285750" marR="0" lvl="0" indent="-285750" algn="l" defTabSz="914400" rtl="0" eaLnBrk="1" fontAlgn="base" latinLnBrk="0" hangingPunct="1">
              <a:lnSpc>
                <a:spcPct val="90000"/>
              </a:lnSpc>
              <a:spcBef>
                <a:spcPts val="1000"/>
              </a:spcBef>
              <a:spcAft>
                <a:spcPct val="0"/>
              </a:spcAft>
              <a:buClr>
                <a:srgbClr val="16AD85"/>
              </a:buClr>
              <a:buSzTx/>
              <a:buFont typeface="Arial" panose="020B0604020202020204" pitchFamily="34" charset="0"/>
              <a:buChar char="•"/>
              <a:tabLst/>
              <a:defRPr/>
            </a:pPr>
            <a:r>
              <a:rPr kumimoji="0" lang="cy-GB" sz="1800" b="0" i="0" u="none" strike="noStrike" kern="1200" cap="none" spc="0" normalizeH="0" baseline="0" noProof="0" dirty="0">
                <a:ln>
                  <a:noFill/>
                </a:ln>
                <a:solidFill>
                  <a:srgbClr val="37394C"/>
                </a:solidFill>
                <a:effectLst/>
                <a:uLnTx/>
                <a:uFillTx/>
                <a:latin typeface="Arial"/>
                <a:cs typeface="Arial"/>
              </a:rPr>
              <a:t>Gall y </a:t>
            </a:r>
            <a:r>
              <a:rPr kumimoji="0" lang="cy-GB" sz="1800" b="0" i="0" u="none" strike="noStrike" kern="1200" cap="none" spc="0" normalizeH="0" baseline="0" noProof="0" dirty="0" err="1">
                <a:ln>
                  <a:noFill/>
                </a:ln>
                <a:solidFill>
                  <a:srgbClr val="37394C"/>
                </a:solidFill>
                <a:effectLst/>
                <a:uLnTx/>
                <a:uFillTx/>
                <a:latin typeface="Arial"/>
                <a:cs typeface="Arial"/>
              </a:rPr>
              <a:t>clinigydd</a:t>
            </a:r>
            <a:r>
              <a:rPr kumimoji="0" lang="cy-GB" sz="1800" b="0" i="0" u="none" strike="noStrike" kern="1200" cap="none" spc="0" normalizeH="0" baseline="0" noProof="0" dirty="0">
                <a:ln>
                  <a:noFill/>
                </a:ln>
                <a:solidFill>
                  <a:srgbClr val="37394C"/>
                </a:solidFill>
                <a:effectLst/>
                <a:uLnTx/>
                <a:uFillTx/>
                <a:latin typeface="Arial"/>
                <a:cs typeface="Arial"/>
              </a:rPr>
              <a:t> â chyfrifoldeb ddychwelyd y person i'r ysbyty a rhoi triniaeth ar unwaith os oes angen.</a:t>
            </a:r>
            <a:endParaRPr lang="cy-GB" sz="1800" b="0" i="0" u="none" strike="noStrike" kern="1200" cap="none" spc="0" normalizeH="0" baseline="0" noProof="0" dirty="0">
              <a:ln>
                <a:noFill/>
              </a:ln>
              <a:solidFill>
                <a:srgbClr val="37394C"/>
              </a:solidFill>
              <a:effectLst/>
              <a:uLnTx/>
              <a:uFillTx/>
              <a:latin typeface="Arial"/>
              <a:cs typeface="Arial"/>
            </a:endParaRPr>
          </a:p>
          <a:p>
            <a:pPr marL="285750" marR="0" lvl="0" indent="-285750" algn="l" defTabSz="914400" rtl="0" eaLnBrk="1" fontAlgn="base" latinLnBrk="0" hangingPunct="1">
              <a:lnSpc>
                <a:spcPct val="90000"/>
              </a:lnSpc>
              <a:spcBef>
                <a:spcPts val="1000"/>
              </a:spcBef>
              <a:spcAft>
                <a:spcPct val="0"/>
              </a:spcAft>
              <a:buClr>
                <a:srgbClr val="16AD85"/>
              </a:buClr>
              <a:buSzTx/>
              <a:buFont typeface="Arial" panose="020B0604020202020204" pitchFamily="34" charset="0"/>
              <a:buChar char="•"/>
              <a:tabLst/>
              <a:defRPr/>
            </a:pPr>
            <a:r>
              <a:rPr kumimoji="0" lang="cy-GB" sz="1800" b="0" i="0" u="none" strike="noStrike" kern="1200" cap="none" spc="0" normalizeH="0" baseline="0" noProof="0" dirty="0">
                <a:ln>
                  <a:noFill/>
                </a:ln>
                <a:solidFill>
                  <a:srgbClr val="37394C"/>
                </a:solidFill>
                <a:effectLst/>
                <a:uLnTx/>
                <a:uFillTx/>
                <a:latin typeface="Arial"/>
                <a:cs typeface="Arial"/>
              </a:rPr>
              <a:t>Bydd gan bob CTO y ddau amod hyn:</a:t>
            </a:r>
            <a:endParaRPr lang="cy-GB" sz="1800" b="0" i="0" u="none" strike="noStrike" kern="1200" cap="none" spc="0" normalizeH="0" baseline="0" noProof="0" dirty="0">
              <a:ln>
                <a:noFill/>
              </a:ln>
              <a:solidFill>
                <a:srgbClr val="37394C"/>
              </a:solidFill>
              <a:effectLst/>
              <a:uLnTx/>
              <a:uFillTx/>
              <a:latin typeface="Arial"/>
              <a:cs typeface="Arial"/>
            </a:endParaRPr>
          </a:p>
          <a:p>
            <a:pPr marL="457200" marR="0" lvl="1" indent="0" algn="l" defTabSz="914400" rtl="0" eaLnBrk="1" fontAlgn="base" latinLnBrk="0" hangingPunct="1">
              <a:lnSpc>
                <a:spcPct val="90000"/>
              </a:lnSpc>
              <a:spcBef>
                <a:spcPts val="500"/>
              </a:spcBef>
              <a:spcAft>
                <a:spcPct val="0"/>
              </a:spcAft>
              <a:buClr>
                <a:srgbClr val="16AD85"/>
              </a:buClr>
              <a:buSzTx/>
              <a:buFont typeface="Arial"/>
              <a:buNone/>
              <a:tabLst/>
              <a:defRPr/>
            </a:pPr>
            <a:r>
              <a:rPr kumimoji="0" lang="cy-GB" sz="1800" b="0" i="0" u="none" strike="noStrike" kern="1200" cap="none" spc="0" normalizeH="0" baseline="0" noProof="0" dirty="0">
                <a:ln>
                  <a:noFill/>
                </a:ln>
                <a:solidFill>
                  <a:srgbClr val="37394C"/>
                </a:solidFill>
                <a:effectLst/>
                <a:uLnTx/>
                <a:uFillTx/>
                <a:latin typeface="Arial"/>
                <a:cs typeface="Arial"/>
              </a:rPr>
              <a:t>- Rhaid i'r person sicrhau ei fod ar gael i weld ei glinigydd cyfrifol os yw ei CTO yn mynd i gael ei adnewyddu.</a:t>
            </a:r>
            <a:endParaRPr lang="cy-GB" sz="1800" b="0" i="0" u="none" strike="noStrike" kern="1200" cap="none" spc="0" normalizeH="0" baseline="0" noProof="0" dirty="0">
              <a:ln>
                <a:noFill/>
              </a:ln>
              <a:solidFill>
                <a:srgbClr val="37394C"/>
              </a:solidFill>
              <a:effectLst/>
              <a:uLnTx/>
              <a:uFillTx/>
              <a:latin typeface="Arial"/>
              <a:cs typeface="Arial"/>
            </a:endParaRPr>
          </a:p>
          <a:p>
            <a:pPr marL="457200" marR="0" lvl="1" indent="0" algn="l" defTabSz="914400" rtl="0" eaLnBrk="1" fontAlgn="base" latinLnBrk="0" hangingPunct="1">
              <a:lnSpc>
                <a:spcPct val="90000"/>
              </a:lnSpc>
              <a:spcBef>
                <a:spcPts val="500"/>
              </a:spcBef>
              <a:spcAft>
                <a:spcPct val="0"/>
              </a:spcAft>
              <a:buClr>
                <a:srgbClr val="16AD85"/>
              </a:buClr>
              <a:buSzTx/>
              <a:buFont typeface="Arial"/>
              <a:buNone/>
              <a:tabLst/>
              <a:defRPr/>
            </a:pPr>
            <a:r>
              <a:rPr kumimoji="0" lang="cy-GB" sz="1800" b="0" i="0" u="none" strike="noStrike" kern="1200" cap="none" spc="0" normalizeH="0" baseline="0" noProof="0" dirty="0">
                <a:ln>
                  <a:noFill/>
                </a:ln>
                <a:solidFill>
                  <a:srgbClr val="37394C"/>
                </a:solidFill>
                <a:effectLst/>
                <a:uLnTx/>
                <a:uFillTx/>
                <a:latin typeface="Arial"/>
                <a:cs typeface="Arial"/>
              </a:rPr>
              <a:t>- Rhaid i'r person weld y meddyg ail farn penodedig os gofynnir iddo wneud hynny.</a:t>
            </a:r>
            <a:endParaRPr lang="cy-GB" sz="1800" b="0" i="0" u="none" strike="noStrike" kern="1200" cap="none" spc="0" normalizeH="0" baseline="0" noProof="0" dirty="0">
              <a:ln>
                <a:noFill/>
              </a:ln>
              <a:solidFill>
                <a:srgbClr val="37394C"/>
              </a:solidFill>
              <a:effectLst/>
              <a:uLnTx/>
              <a:uFillTx/>
              <a:latin typeface="Arial"/>
              <a:cs typeface="Arial"/>
            </a:endParaRPr>
          </a:p>
          <a:p>
            <a:pPr marL="0" marR="0" lvl="0" indent="0" algn="l" defTabSz="914400" rtl="0" eaLnBrk="1" fontAlgn="base" latinLnBrk="0" hangingPunct="1">
              <a:lnSpc>
                <a:spcPct val="90000"/>
              </a:lnSpc>
              <a:spcBef>
                <a:spcPts val="1000"/>
              </a:spcBef>
              <a:spcAft>
                <a:spcPct val="0"/>
              </a:spcAft>
              <a:buClr>
                <a:srgbClr val="16AD85"/>
              </a:buClr>
              <a:buSzTx/>
              <a:buFont typeface="Arial"/>
              <a:buNone/>
              <a:tabLst/>
              <a:defRPr/>
            </a:pPr>
            <a:endParaRPr kumimoji="0" lang="en-GB" sz="1800" b="0" i="0" u="none" strike="noStrike" kern="1200" cap="none" spc="0" normalizeH="0" baseline="0" noProof="0" dirty="0">
              <a:ln>
                <a:noFill/>
              </a:ln>
              <a:solidFill>
                <a:srgbClr val="37394C"/>
              </a:solidFill>
              <a:effectLst/>
              <a:uLnTx/>
              <a:uFillTx/>
              <a:latin typeface="Arial"/>
              <a:cs typeface="Arial"/>
            </a:endParaRPr>
          </a:p>
        </p:txBody>
      </p:sp>
      <p:sp>
        <p:nvSpPr>
          <p:cNvPr id="9" name="Text Placeholder 2"/>
          <p:cNvSpPr>
            <a:spLocks noGrp="1"/>
          </p:cNvSpPr>
          <p:nvPr>
            <p:ph type="body" sz="quarter" idx="10"/>
          </p:nvPr>
        </p:nvSpPr>
        <p:spPr>
          <a:xfrm>
            <a:off x="320330" y="365126"/>
            <a:ext cx="3690937" cy="1031284"/>
          </a:xfrm>
        </p:spPr>
        <p:txBody>
          <a:bodyPr/>
          <a:lstStyle/>
          <a:p>
            <a:r>
              <a:rPr lang="cy-GB" sz="2400" b="1" dirty="0"/>
              <a:t>Beth yw Gorchymyn Triniaeth Gymunedol dan Oruchwyliaeth</a:t>
            </a:r>
            <a:r>
              <a:rPr lang="en-GB" sz="2400" b="1" dirty="0"/>
              <a:t>? </a:t>
            </a:r>
            <a:endParaRPr lang="en-GB" sz="2400" b="1" dirty="0">
              <a:cs typeface="Arial"/>
            </a:endParaRPr>
          </a:p>
        </p:txBody>
      </p:sp>
    </p:spTree>
    <p:custDataLst>
      <p:tags r:id="rId1"/>
    </p:custDataLst>
    <p:extLst>
      <p:ext uri="{BB962C8B-B14F-4D97-AF65-F5344CB8AC3E}">
        <p14:creationId xmlns:p14="http://schemas.microsoft.com/office/powerpoint/2010/main" val="1327317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2" y="3302386"/>
            <a:ext cx="4212967" cy="346410"/>
          </a:xfrm>
        </p:spPr>
        <p:txBody>
          <a:bodyPr>
            <a:noAutofit/>
          </a:bodyPr>
          <a:lstStyle/>
          <a:p>
            <a:r>
              <a:rPr lang="en-US" sz="2000" b="1" dirty="0"/>
              <a:t>Police Powers under the MHA</a:t>
            </a:r>
            <a:endParaRPr lang="en-GB" sz="2000" b="1">
              <a:cs typeface="Arial"/>
            </a:endParaRPr>
          </a:p>
        </p:txBody>
      </p:sp>
      <p:sp>
        <p:nvSpPr>
          <p:cNvPr id="3" name="Text Placeholder 2"/>
          <p:cNvSpPr>
            <a:spLocks noGrp="1"/>
          </p:cNvSpPr>
          <p:nvPr>
            <p:ph type="body" idx="1"/>
          </p:nvPr>
        </p:nvSpPr>
        <p:spPr>
          <a:xfrm>
            <a:off x="89262" y="3648796"/>
            <a:ext cx="4212915" cy="2542478"/>
          </a:xfrm>
        </p:spPr>
        <p:txBody>
          <a:bodyPr>
            <a:normAutofit/>
          </a:bodyPr>
          <a:lstStyle/>
          <a:p>
            <a:r>
              <a:rPr lang="en-US" dirty="0"/>
              <a:t>Section 135: authorises the police to take someone from their own home to a ‘place of safety’ so that their mental health can be assessed. An approved mental health professional will need to obtain a warrant from a magistrate's court to gain entry to the property. Section 135 lasts 24 hours but can be extended to 36 hours. </a:t>
            </a:r>
            <a:endParaRPr lang="en-GB" dirty="0"/>
          </a:p>
        </p:txBody>
      </p:sp>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2892" r="22892"/>
          <a:stretch>
            <a:fillRect/>
          </a:stretch>
        </p:blipFill>
        <p:spPr/>
      </p:pic>
      <p:sp>
        <p:nvSpPr>
          <p:cNvPr id="8" name="Text Placeholder 2"/>
          <p:cNvSpPr>
            <a:spLocks noGrp="1"/>
          </p:cNvSpPr>
          <p:nvPr>
            <p:ph type="body" idx="1"/>
          </p:nvPr>
        </p:nvSpPr>
        <p:spPr>
          <a:xfrm>
            <a:off x="89210" y="833045"/>
            <a:ext cx="4212915" cy="2542478"/>
          </a:xfrm>
        </p:spPr>
        <p:txBody>
          <a:bodyPr>
            <a:normAutofit/>
          </a:bodyPr>
          <a:lstStyle/>
          <a:p>
            <a:r>
              <a:rPr lang="cy" sz="1800" b="0" i="0" u="none" strike="noStrike" cap="none" baseline="0" dirty="0">
                <a:solidFill>
                  <a:srgbClr val="37394C"/>
                </a:solidFill>
                <a:effectLst/>
                <a:uFillTx/>
                <a:latin typeface="Arial"/>
              </a:rPr>
              <a:t>Adran 135: yn awdurdodi'r heddlu i fynd â rhywun o'i gartref ei hun i 'fan diogel' fel y gellir asesu ei iechyd meddwl. Bydd angen i weithiwr iechyd meddwl proffesiynol cymeradwy gael gwarant gan lys ynadon i gael </a:t>
            </a:r>
            <a:r>
              <a:rPr lang="cy" sz="1800" b="0" i="0" u="none" strike="noStrike" cap="none" baseline="0" dirty="0" err="1">
                <a:solidFill>
                  <a:srgbClr val="37394C"/>
                </a:solidFill>
                <a:effectLst/>
                <a:uFillTx/>
                <a:latin typeface="Arial"/>
              </a:rPr>
              <a:t>mynediad</a:t>
            </a:r>
            <a:r>
              <a:rPr lang="cy" sz="1800" b="0" i="0" u="none" strike="noStrike" cap="none" baseline="0" dirty="0">
                <a:solidFill>
                  <a:srgbClr val="37394C"/>
                </a:solidFill>
                <a:effectLst/>
                <a:uFillTx/>
                <a:latin typeface="Arial"/>
              </a:rPr>
              <a:t> </a:t>
            </a:r>
            <a:r>
              <a:rPr lang="cy" sz="1800" b="0" i="0" u="none" strike="noStrike" cap="none" baseline="0" dirty="0" err="1">
                <a:solidFill>
                  <a:srgbClr val="37394C"/>
                </a:solidFill>
                <a:effectLst/>
                <a:uFillTx/>
                <a:latin typeface="Arial"/>
              </a:rPr>
              <a:t>i'r</a:t>
            </a:r>
            <a:r>
              <a:rPr lang="cy" sz="1800" b="0" i="0" u="none" strike="noStrike" cap="none" baseline="0" dirty="0">
                <a:solidFill>
                  <a:srgbClr val="37394C"/>
                </a:solidFill>
                <a:effectLst/>
                <a:uFillTx/>
                <a:latin typeface="Arial"/>
              </a:rPr>
              <a:t> </a:t>
            </a:r>
            <a:r>
              <a:rPr lang="cy" sz="1800" b="0" i="0" u="none" strike="noStrike" cap="none" baseline="0" dirty="0" err="1">
                <a:solidFill>
                  <a:srgbClr val="37394C"/>
                </a:solidFill>
                <a:effectLst/>
                <a:uFillTx/>
                <a:latin typeface="Arial"/>
              </a:rPr>
              <a:t>eiddo</a:t>
            </a:r>
            <a:r>
              <a:rPr lang="cy" sz="1800" b="0" i="0" u="none" strike="noStrike" cap="none" baseline="0" dirty="0">
                <a:solidFill>
                  <a:srgbClr val="37394C"/>
                </a:solidFill>
                <a:effectLst/>
                <a:uFillTx/>
                <a:latin typeface="Arial"/>
              </a:rPr>
              <a:t>. Mae </a:t>
            </a:r>
            <a:r>
              <a:rPr lang="cy" sz="1800" b="0" i="0" u="none" strike="noStrike" cap="none" baseline="0" dirty="0" err="1">
                <a:solidFill>
                  <a:srgbClr val="37394C"/>
                </a:solidFill>
                <a:effectLst/>
                <a:uFillTx/>
                <a:latin typeface="Arial"/>
              </a:rPr>
              <a:t>adran</a:t>
            </a:r>
            <a:r>
              <a:rPr lang="cy" sz="1800" b="0" i="0" u="none" strike="noStrike" cap="none" baseline="0" dirty="0">
                <a:solidFill>
                  <a:srgbClr val="37394C"/>
                </a:solidFill>
                <a:effectLst/>
                <a:uFillTx/>
                <a:latin typeface="Arial"/>
              </a:rPr>
              <a:t> 135 </a:t>
            </a:r>
            <a:r>
              <a:rPr lang="cy" sz="1800" b="0" i="0" u="none" strike="noStrike" cap="none" baseline="0" dirty="0" err="1">
                <a:solidFill>
                  <a:srgbClr val="37394C"/>
                </a:solidFill>
                <a:effectLst/>
                <a:uFillTx/>
                <a:latin typeface="Arial"/>
              </a:rPr>
              <a:t>yn</a:t>
            </a:r>
            <a:r>
              <a:rPr lang="cy" sz="1800" b="0" i="0" u="none" strike="noStrike" cap="none" baseline="0" dirty="0">
                <a:solidFill>
                  <a:srgbClr val="37394C"/>
                </a:solidFill>
                <a:effectLst/>
                <a:uFillTx/>
                <a:latin typeface="Arial"/>
              </a:rPr>
              <a:t> para 24 </a:t>
            </a:r>
            <a:r>
              <a:rPr lang="cy" sz="1800" b="0" i="0" u="none" strike="noStrike" cap="none" baseline="0" dirty="0" err="1">
                <a:solidFill>
                  <a:srgbClr val="37394C"/>
                </a:solidFill>
                <a:effectLst/>
                <a:uFillTx/>
                <a:latin typeface="Arial"/>
              </a:rPr>
              <a:t>awr</a:t>
            </a:r>
            <a:r>
              <a:rPr lang="cy" sz="1800" b="0" i="0" u="none" strike="noStrike" cap="none" baseline="0" dirty="0">
                <a:solidFill>
                  <a:srgbClr val="37394C"/>
                </a:solidFill>
                <a:effectLst/>
                <a:uFillTx/>
                <a:latin typeface="Arial"/>
              </a:rPr>
              <a:t> </a:t>
            </a:r>
            <a:r>
              <a:rPr lang="cy" sz="1800" b="0" i="0" u="none" strike="noStrike" cap="none" baseline="0" dirty="0" err="1">
                <a:solidFill>
                  <a:srgbClr val="37394C"/>
                </a:solidFill>
                <a:effectLst/>
                <a:uFillTx/>
                <a:latin typeface="Arial"/>
              </a:rPr>
              <a:t>ond</a:t>
            </a:r>
            <a:r>
              <a:rPr lang="cy" sz="1800" b="0" i="0" u="none" strike="noStrike" cap="none" baseline="0" dirty="0">
                <a:solidFill>
                  <a:srgbClr val="37394C"/>
                </a:solidFill>
                <a:effectLst/>
                <a:uFillTx/>
                <a:latin typeface="Arial"/>
              </a:rPr>
              <a:t> </a:t>
            </a:r>
            <a:r>
              <a:rPr lang="cy" sz="1800" b="0" i="0" u="none" strike="noStrike" cap="none" baseline="0" dirty="0" err="1">
                <a:solidFill>
                  <a:srgbClr val="37394C"/>
                </a:solidFill>
                <a:effectLst/>
                <a:uFillTx/>
                <a:latin typeface="Arial"/>
              </a:rPr>
              <a:t>gellir</a:t>
            </a:r>
            <a:r>
              <a:rPr lang="cy" sz="1800" b="0" i="0" u="none" strike="noStrike" cap="none" baseline="0" dirty="0">
                <a:solidFill>
                  <a:srgbClr val="37394C"/>
                </a:solidFill>
                <a:effectLst/>
                <a:uFillTx/>
                <a:latin typeface="Arial"/>
              </a:rPr>
              <a:t> ei hymestyn i 36 awr.</a:t>
            </a:r>
            <a:r>
              <a:rPr lang="cy" dirty="0">
                <a:latin typeface="Arial"/>
              </a:rPr>
              <a:t> </a:t>
            </a:r>
            <a:endParaRPr lang="cy" sz="1800" b="0" i="0" u="none" strike="noStrike" cap="none" baseline="0" dirty="0">
              <a:solidFill>
                <a:srgbClr val="37394C"/>
              </a:solidFill>
              <a:effectLst/>
              <a:uFillTx/>
              <a:latin typeface="Arial"/>
            </a:endParaRPr>
          </a:p>
        </p:txBody>
      </p:sp>
      <p:sp>
        <p:nvSpPr>
          <p:cNvPr id="10" name="Title 1"/>
          <p:cNvSpPr txBox="1">
            <a:spLocks/>
          </p:cNvSpPr>
          <p:nvPr/>
        </p:nvSpPr>
        <p:spPr bwMode="auto">
          <a:xfrm>
            <a:off x="89210" y="486635"/>
            <a:ext cx="4212967" cy="34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7500" lnSpcReduction="10000"/>
          </a:bodyPr>
          <a:lstStyle>
            <a:lvl1pPr algn="l" rtl="0" eaLnBrk="1" fontAlgn="base" hangingPunct="1">
              <a:lnSpc>
                <a:spcPct val="90000"/>
              </a:lnSpc>
              <a:spcBef>
                <a:spcPct val="0"/>
              </a:spcBef>
              <a:spcAft>
                <a:spcPct val="0"/>
              </a:spcAft>
              <a:defRPr sz="2800" kern="120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2000" b="1" dirty="0">
                <a:latin typeface="Arial"/>
              </a:rPr>
              <a:t>Pwerau'r Heddlu o dan yr MHA</a:t>
            </a:r>
            <a:endParaRPr lang="en-US" sz="2000" b="1" dirty="0">
              <a:latin typeface="Arial"/>
              <a:cs typeface="Arial"/>
            </a:endParaRPr>
          </a:p>
        </p:txBody>
      </p:sp>
    </p:spTree>
    <p:custDataLst>
      <p:tags r:id="rId1"/>
    </p:custDataLst>
    <p:extLst>
      <p:ext uri="{BB962C8B-B14F-4D97-AF65-F5344CB8AC3E}">
        <p14:creationId xmlns:p14="http://schemas.microsoft.com/office/powerpoint/2010/main" val="29543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41" y="2948420"/>
            <a:ext cx="4201816" cy="366487"/>
          </a:xfrm>
        </p:spPr>
        <p:txBody>
          <a:bodyPr>
            <a:normAutofit/>
          </a:bodyPr>
          <a:lstStyle/>
          <a:p>
            <a:r>
              <a:rPr lang="en-US" sz="2000" b="1" dirty="0"/>
              <a:t>Police powers under the MHA</a:t>
            </a:r>
            <a:endParaRPr lang="en-GB" sz="2000" b="1">
              <a:cs typeface="Arial"/>
            </a:endParaRPr>
          </a:p>
        </p:txBody>
      </p:sp>
      <p:sp>
        <p:nvSpPr>
          <p:cNvPr id="3" name="Text Placeholder 2"/>
          <p:cNvSpPr>
            <a:spLocks noGrp="1"/>
          </p:cNvSpPr>
          <p:nvPr>
            <p:ph type="body" idx="1"/>
          </p:nvPr>
        </p:nvSpPr>
        <p:spPr>
          <a:xfrm>
            <a:off x="244741" y="3418924"/>
            <a:ext cx="4873082" cy="2230244"/>
          </a:xfrm>
        </p:spPr>
        <p:txBody>
          <a:bodyPr/>
          <a:lstStyle/>
          <a:p>
            <a:r>
              <a:rPr lang="en-US" dirty="0"/>
              <a:t>Section 136: authorises the police to take someone from where they are to a place of safety to be medically assessed. The person must be believed to be suffering with a mental disorder. A police inspector must authorise that the person can be taken to a place of safety. The order lasts 24 hours but can be extended to 36 hours. </a:t>
            </a:r>
            <a:endParaRPr lang="en-GB" dirty="0"/>
          </a:p>
        </p:txBody>
      </p:sp>
      <p:pic>
        <p:nvPicPr>
          <p:cNvPr id="11" name="Picture Placeholder 1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2892" r="22892"/>
          <a:stretch>
            <a:fillRect/>
          </a:stretch>
        </p:blipFill>
        <p:spPr>
          <a:xfrm>
            <a:off x="5263376" y="464695"/>
            <a:ext cx="3483644" cy="4363783"/>
          </a:xfrm>
        </p:spPr>
      </p:pic>
      <p:sp>
        <p:nvSpPr>
          <p:cNvPr id="8" name="Title 1"/>
          <p:cNvSpPr txBox="1">
            <a:spLocks/>
          </p:cNvSpPr>
          <p:nvPr/>
        </p:nvSpPr>
        <p:spPr bwMode="auto">
          <a:xfrm>
            <a:off x="244741" y="430916"/>
            <a:ext cx="4201816" cy="36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90000"/>
              </a:lnSpc>
              <a:spcBef>
                <a:spcPct val="0"/>
              </a:spcBef>
              <a:spcAft>
                <a:spcPct val="0"/>
              </a:spcAft>
              <a:defRPr sz="2800" kern="120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GB" sz="2000" b="1" dirty="0">
                <a:latin typeface="Arial"/>
              </a:rPr>
              <a:t>Pwerau'r heddlu o dan yr MHA</a:t>
            </a:r>
            <a:endParaRPr lang="cy-GB" sz="2000" b="1" dirty="0">
              <a:latin typeface="Arial"/>
              <a:cs typeface="Arial"/>
            </a:endParaRPr>
          </a:p>
        </p:txBody>
      </p:sp>
      <p:sp>
        <p:nvSpPr>
          <p:cNvPr id="9" name="Text Placeholder 2"/>
          <p:cNvSpPr>
            <a:spLocks noGrp="1"/>
          </p:cNvSpPr>
          <p:nvPr>
            <p:ph type="body" idx="1"/>
          </p:nvPr>
        </p:nvSpPr>
        <p:spPr>
          <a:xfrm>
            <a:off x="244741" y="901420"/>
            <a:ext cx="4873082" cy="2230244"/>
          </a:xfrm>
        </p:spPr>
        <p:txBody>
          <a:bodyPr/>
          <a:lstStyle/>
          <a:p>
            <a:r>
              <a:rPr lang="cy-GB" sz="1800" b="0" i="0" u="none" strike="noStrike" cap="none" baseline="0" dirty="0">
                <a:solidFill>
                  <a:srgbClr val="37394C"/>
                </a:solidFill>
                <a:effectLst/>
                <a:uFillTx/>
                <a:latin typeface="Arial"/>
              </a:rPr>
              <a:t>Adran 136: yn awdurdodi’r heddlu i fynd â rhywun o lle y mae i fan diogel i gael asesiad meddygol. Rhaid credu bod y person yn dioddef o anhwylder meddwl. Rhaid i arolygydd heddlu awdurdodi y gellir mynd â'r person i fan diogel. Mae'r gorchymyn yn para 24 awr ond gellir ei ymestyn i 36 awr.</a:t>
            </a:r>
            <a:r>
              <a:rPr lang="cy-GB" dirty="0">
                <a:latin typeface="Arial"/>
              </a:rPr>
              <a:t> </a:t>
            </a:r>
            <a:endParaRPr lang="cy-GB" sz="1800" b="0" i="0" u="none" strike="noStrike" cap="none" baseline="0" dirty="0">
              <a:solidFill>
                <a:srgbClr val="37394C"/>
              </a:solidFill>
              <a:effectLst/>
              <a:uFillTx/>
              <a:latin typeface="Arial"/>
              <a:cs typeface="Arial"/>
            </a:endParaRPr>
          </a:p>
        </p:txBody>
      </p:sp>
    </p:spTree>
    <p:custDataLst>
      <p:tags r:id="rId1"/>
    </p:custDataLst>
    <p:extLst>
      <p:ext uri="{BB962C8B-B14F-4D97-AF65-F5344CB8AC3E}">
        <p14:creationId xmlns:p14="http://schemas.microsoft.com/office/powerpoint/2010/main" val="318681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461" y="287069"/>
            <a:ext cx="3681080" cy="627332"/>
          </a:xfrm>
        </p:spPr>
        <p:txBody>
          <a:bodyPr>
            <a:noAutofit/>
          </a:bodyPr>
          <a:lstStyle/>
          <a:p>
            <a:r>
              <a:rPr lang="en-US" sz="2000" b="1" dirty="0"/>
              <a:t>What is an Independent Mental Health Advocate? </a:t>
            </a:r>
            <a:endParaRPr lang="en-GB" sz="2000" b="1">
              <a:cs typeface="Arial"/>
            </a:endParaRPr>
          </a:p>
        </p:txBody>
      </p:sp>
      <p:sp>
        <p:nvSpPr>
          <p:cNvPr id="4" name="Text Placeholder 3"/>
          <p:cNvSpPr>
            <a:spLocks noGrp="1"/>
          </p:cNvSpPr>
          <p:nvPr>
            <p:ph type="body" sz="quarter" idx="11"/>
          </p:nvPr>
        </p:nvSpPr>
        <p:spPr>
          <a:xfrm>
            <a:off x="4738461" y="914401"/>
            <a:ext cx="4227823" cy="4951140"/>
          </a:xfrm>
        </p:spPr>
        <p:txBody>
          <a:bodyPr>
            <a:normAutofit lnSpcReduction="10000"/>
          </a:bodyPr>
          <a:lstStyle/>
          <a:p>
            <a:r>
              <a:rPr lang="en-US" sz="1600" dirty="0"/>
              <a:t>An IMHA will support the person to exercise their rights under the Mental Health Act. </a:t>
            </a:r>
          </a:p>
          <a:p>
            <a:r>
              <a:rPr lang="en-US" sz="1700" dirty="0"/>
              <a:t>Help express the person’s views about  care and treatment.</a:t>
            </a:r>
          </a:p>
          <a:p>
            <a:r>
              <a:rPr lang="en-US" sz="1700" dirty="0"/>
              <a:t>Raise concerns or make a complaint about  care or treatment.</a:t>
            </a:r>
          </a:p>
          <a:p>
            <a:r>
              <a:rPr lang="en-US" sz="1700" dirty="0"/>
              <a:t>Explore alternatives to the proposed treatment.</a:t>
            </a:r>
          </a:p>
          <a:p>
            <a:r>
              <a:rPr lang="en-US" sz="1700" dirty="0"/>
              <a:t>Enforce rights. </a:t>
            </a:r>
          </a:p>
          <a:p>
            <a:r>
              <a:rPr lang="en-US" sz="1700" dirty="0"/>
              <a:t>Make an application to the Mental Health Review Tribunal for Wales.</a:t>
            </a:r>
          </a:p>
          <a:p>
            <a:r>
              <a:rPr lang="en-US" sz="1700" dirty="0"/>
              <a:t>Present views and support at a hearing before the Mental Health Review Tribunal for Wales.</a:t>
            </a:r>
          </a:p>
          <a:p>
            <a:r>
              <a:rPr lang="en-US" sz="1600" dirty="0"/>
              <a:t>Access medical or other records.</a:t>
            </a:r>
          </a:p>
          <a:p>
            <a:r>
              <a:rPr lang="en-US" sz="1700" dirty="0"/>
              <a:t>Understand and follow up any decisions or directions made.  </a:t>
            </a:r>
          </a:p>
          <a:p>
            <a:endParaRPr lang="en-US" sz="1600" dirty="0"/>
          </a:p>
          <a:p>
            <a:endParaRPr lang="en-GB" dirty="0"/>
          </a:p>
        </p:txBody>
      </p:sp>
      <p:sp>
        <p:nvSpPr>
          <p:cNvPr id="6" name="Title 1"/>
          <p:cNvSpPr txBox="1">
            <a:spLocks/>
          </p:cNvSpPr>
          <p:nvPr/>
        </p:nvSpPr>
        <p:spPr bwMode="auto">
          <a:xfrm>
            <a:off x="202556" y="287069"/>
            <a:ext cx="3681080" cy="62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7500" lnSpcReduction="100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2000" b="1" dirty="0">
                <a:latin typeface="Arial"/>
              </a:rPr>
              <a:t>Beth yw Eiriolwr Iechyd Meddwl Annibynnol?</a:t>
            </a:r>
            <a:r>
              <a:rPr lang="cy" sz="2000" dirty="0">
                <a:latin typeface="Arial"/>
              </a:rPr>
              <a:t> </a:t>
            </a:r>
          </a:p>
        </p:txBody>
      </p:sp>
      <p:sp>
        <p:nvSpPr>
          <p:cNvPr id="7" name="Text Placeholder 3"/>
          <p:cNvSpPr>
            <a:spLocks noGrp="1"/>
          </p:cNvSpPr>
          <p:nvPr>
            <p:ph type="body" sz="quarter" idx="11"/>
          </p:nvPr>
        </p:nvSpPr>
        <p:spPr>
          <a:xfrm>
            <a:off x="202556" y="914401"/>
            <a:ext cx="4227823" cy="4951140"/>
          </a:xfrm>
        </p:spPr>
        <p:txBody>
          <a:bodyPr>
            <a:normAutofit fontScale="95000" lnSpcReduction="10000"/>
          </a:bodyPr>
          <a:lstStyle/>
          <a:p>
            <a:r>
              <a:rPr lang="cy" sz="1600" b="0" i="0" u="none" strike="noStrike" cap="none" baseline="0" dirty="0">
                <a:solidFill>
                  <a:srgbClr val="37394C"/>
                </a:solidFill>
                <a:effectLst/>
                <a:uFillTx/>
                <a:latin typeface="Arial"/>
              </a:rPr>
              <a:t>Bydd IMHA yn cefnogi’r person i arfer ei hawliau o dan y Ddeddf Iechyd Meddwl. </a:t>
            </a:r>
          </a:p>
          <a:p>
            <a:r>
              <a:rPr lang="cy" sz="1700" b="0" i="0" u="none" strike="noStrike" cap="none" baseline="0" dirty="0">
                <a:solidFill>
                  <a:srgbClr val="37394C"/>
                </a:solidFill>
                <a:effectLst/>
                <a:uFillTx/>
                <a:latin typeface="Arial"/>
              </a:rPr>
              <a:t>Helpu i fynegi barn y person am ofal a thriniaeth.</a:t>
            </a:r>
          </a:p>
          <a:p>
            <a:r>
              <a:rPr lang="cy" sz="1700" b="0" i="0" u="none" strike="noStrike" cap="none" baseline="0" dirty="0">
                <a:solidFill>
                  <a:srgbClr val="37394C"/>
                </a:solidFill>
                <a:effectLst/>
                <a:uFillTx/>
                <a:latin typeface="Arial"/>
              </a:rPr>
              <a:t>Codi pryderon neu wneud cwyn am ofal neu driniaeth.</a:t>
            </a:r>
          </a:p>
          <a:p>
            <a:r>
              <a:rPr lang="cy" sz="1700" b="0" i="0" u="none" strike="noStrike" cap="none" baseline="0" dirty="0">
                <a:solidFill>
                  <a:srgbClr val="37394C"/>
                </a:solidFill>
                <a:effectLst/>
                <a:uFillTx/>
                <a:latin typeface="Arial"/>
              </a:rPr>
              <a:t>Archwilio dewisiadau eraill yn lle'r driniaeth arfaethedig.</a:t>
            </a:r>
          </a:p>
          <a:p>
            <a:r>
              <a:rPr lang="cy" sz="1700" b="0" i="0" u="none" strike="noStrike" cap="none" baseline="0" dirty="0">
                <a:solidFill>
                  <a:srgbClr val="37394C"/>
                </a:solidFill>
                <a:effectLst/>
                <a:uFillTx/>
                <a:latin typeface="Arial"/>
              </a:rPr>
              <a:t>Gorfodi hawliau. </a:t>
            </a:r>
          </a:p>
          <a:p>
            <a:r>
              <a:rPr lang="cy" sz="1700" b="0" i="0" u="none" strike="noStrike" cap="none" baseline="0" dirty="0">
                <a:solidFill>
                  <a:srgbClr val="37394C"/>
                </a:solidFill>
                <a:effectLst/>
                <a:uFillTx/>
                <a:latin typeface="Arial"/>
              </a:rPr>
              <a:t>Gwneud cais i Dribiwnlys Adolygu Iechyd Meddwl Cymru.</a:t>
            </a:r>
          </a:p>
          <a:p>
            <a:r>
              <a:rPr lang="cy" sz="1700" b="0" i="0" u="none" strike="noStrike" cap="none" baseline="0" dirty="0">
                <a:solidFill>
                  <a:srgbClr val="37394C"/>
                </a:solidFill>
                <a:effectLst/>
                <a:uFillTx/>
                <a:latin typeface="Arial"/>
              </a:rPr>
              <a:t>Cyflwyno barn a chefnogaeth mewn gwrandawiad gerbron Tribiwnlys Adolygu Iechyd Meddwl Cymru.</a:t>
            </a:r>
          </a:p>
          <a:p>
            <a:r>
              <a:rPr lang="cy" sz="1600" b="0" i="0" u="none" strike="noStrike" cap="none" baseline="0" dirty="0">
                <a:solidFill>
                  <a:srgbClr val="37394C"/>
                </a:solidFill>
                <a:effectLst/>
                <a:uFillTx/>
                <a:latin typeface="Arial"/>
              </a:rPr>
              <a:t>Cael mynediad at gofnodion meddygol neu gofnodion eraill.</a:t>
            </a:r>
          </a:p>
          <a:p>
            <a:r>
              <a:rPr lang="cy" sz="1700" b="0" i="0" u="none" strike="noStrike" cap="none" baseline="0" dirty="0">
                <a:solidFill>
                  <a:srgbClr val="37394C"/>
                </a:solidFill>
                <a:effectLst/>
                <a:uFillTx/>
                <a:latin typeface="Arial"/>
              </a:rPr>
              <a:t>Deall a dilyn i fyny ar unrhyw benderfyniadau neu gyfarwyddiadau a wneir.  </a:t>
            </a:r>
          </a:p>
          <a:p>
            <a:endParaRPr lang="en-US" sz="1600" dirty="0"/>
          </a:p>
          <a:p>
            <a:endParaRPr lang="en-GB" dirty="0"/>
          </a:p>
        </p:txBody>
      </p:sp>
    </p:spTree>
    <p:custDataLst>
      <p:tags r:id="rId1"/>
    </p:custDataLst>
    <p:extLst>
      <p:ext uri="{BB962C8B-B14F-4D97-AF65-F5344CB8AC3E}">
        <p14:creationId xmlns:p14="http://schemas.microsoft.com/office/powerpoint/2010/main" val="39598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Effect transition="in" filter="fade">
                                      <p:cBhvr>
                                        <p:cTn id="57" dur="500"/>
                                        <p:tgtEl>
                                          <p:spTgt spid="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2" end="2"/>
                                            </p:txEl>
                                          </p:spTgt>
                                        </p:tgtEl>
                                        <p:attrNameLst>
                                          <p:attrName>style.visibility</p:attrName>
                                        </p:attrNameLst>
                                      </p:cBhvr>
                                      <p:to>
                                        <p:strVal val="visible"/>
                                      </p:to>
                                    </p:set>
                                    <p:animEffect transition="in" filter="fade">
                                      <p:cBhvr>
                                        <p:cTn id="62" dur="500"/>
                                        <p:tgtEl>
                                          <p:spTgt spid="7">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fade">
                                      <p:cBhvr>
                                        <p:cTn id="67" dur="500"/>
                                        <p:tgtEl>
                                          <p:spTgt spid="7">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4" end="4"/>
                                            </p:txEl>
                                          </p:spTgt>
                                        </p:tgtEl>
                                        <p:attrNameLst>
                                          <p:attrName>style.visibility</p:attrName>
                                        </p:attrNameLst>
                                      </p:cBhvr>
                                      <p:to>
                                        <p:strVal val="visible"/>
                                      </p:to>
                                    </p:set>
                                    <p:animEffect transition="in" filter="fade">
                                      <p:cBhvr>
                                        <p:cTn id="72" dur="500"/>
                                        <p:tgtEl>
                                          <p:spTgt spid="7">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Effect transition="in" filter="fade">
                                      <p:cBhvr>
                                        <p:cTn id="77" dur="500"/>
                                        <p:tgtEl>
                                          <p:spTgt spid="7">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
                                            <p:txEl>
                                              <p:pRg st="6" end="6"/>
                                            </p:txEl>
                                          </p:spTgt>
                                        </p:tgtEl>
                                        <p:attrNameLst>
                                          <p:attrName>style.visibility</p:attrName>
                                        </p:attrNameLst>
                                      </p:cBhvr>
                                      <p:to>
                                        <p:strVal val="visible"/>
                                      </p:to>
                                    </p:set>
                                    <p:animEffect transition="in" filter="fade">
                                      <p:cBhvr>
                                        <p:cTn id="82" dur="500"/>
                                        <p:tgtEl>
                                          <p:spTgt spid="7">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
                                            <p:txEl>
                                              <p:pRg st="7" end="7"/>
                                            </p:txEl>
                                          </p:spTgt>
                                        </p:tgtEl>
                                        <p:attrNameLst>
                                          <p:attrName>style.visibility</p:attrName>
                                        </p:attrNameLst>
                                      </p:cBhvr>
                                      <p:to>
                                        <p:strVal val="visible"/>
                                      </p:to>
                                    </p:set>
                                    <p:animEffect transition="in" filter="fade">
                                      <p:cBhvr>
                                        <p:cTn id="87" dur="500"/>
                                        <p:tgtEl>
                                          <p:spTgt spid="7">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
                                            <p:txEl>
                                              <p:pRg st="8" end="8"/>
                                            </p:txEl>
                                          </p:spTgt>
                                        </p:tgtEl>
                                        <p:attrNameLst>
                                          <p:attrName>style.visibility</p:attrName>
                                        </p:attrNameLst>
                                      </p:cBhvr>
                                      <p:to>
                                        <p:strVal val="visible"/>
                                      </p:to>
                                    </p:set>
                                    <p:animEffect transition="in" filter="fade">
                                      <p:cBhvr>
                                        <p:cTn id="9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9A533B-122B-2CE9-9F8C-4F92F611CF11}"/>
              </a:ext>
            </a:extLst>
          </p:cNvPr>
          <p:cNvPicPr>
            <a:picLocks noChangeAspect="1"/>
          </p:cNvPicPr>
          <p:nvPr/>
        </p:nvPicPr>
        <p:blipFill>
          <a:blip r:embed="rId2"/>
          <a:stretch>
            <a:fillRect/>
          </a:stretch>
        </p:blipFill>
        <p:spPr>
          <a:xfrm>
            <a:off x="-2208" y="194779"/>
            <a:ext cx="9148416" cy="6667224"/>
          </a:xfrm>
          <a:prstGeom prst="rect">
            <a:avLst/>
          </a:prstGeom>
        </p:spPr>
      </p:pic>
    </p:spTree>
    <p:extLst>
      <p:ext uri="{BB962C8B-B14F-4D97-AF65-F5344CB8AC3E}">
        <p14:creationId xmlns:p14="http://schemas.microsoft.com/office/powerpoint/2010/main" val="365581891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498" y="130665"/>
            <a:ext cx="3681080" cy="1031283"/>
          </a:xfrm>
        </p:spPr>
        <p:txBody>
          <a:bodyPr>
            <a:normAutofit/>
          </a:bodyPr>
          <a:lstStyle/>
          <a:p>
            <a:r>
              <a:rPr lang="en-US" sz="2000" b="1" dirty="0"/>
              <a:t>What is instructed and non-instructed advocacy?</a:t>
            </a:r>
            <a:endParaRPr lang="en-GB" sz="2000" b="1">
              <a:cs typeface="Arial"/>
            </a:endParaRPr>
          </a:p>
        </p:txBody>
      </p:sp>
      <p:sp>
        <p:nvSpPr>
          <p:cNvPr id="5" name="Text Placeholder 4"/>
          <p:cNvSpPr>
            <a:spLocks noGrp="1"/>
          </p:cNvSpPr>
          <p:nvPr>
            <p:ph type="body" sz="quarter" idx="12"/>
          </p:nvPr>
        </p:nvSpPr>
        <p:spPr>
          <a:xfrm>
            <a:off x="4527498" y="1293446"/>
            <a:ext cx="4162059" cy="4935415"/>
          </a:xfrm>
        </p:spPr>
        <p:txBody>
          <a:bodyPr/>
          <a:lstStyle/>
          <a:p>
            <a:pPr marL="285750" indent="-285750">
              <a:buFont typeface="Arial" panose="020B0604020202020204" pitchFamily="34" charset="0"/>
              <a:buChar char="•"/>
            </a:pPr>
            <a:r>
              <a:rPr lang="en-US" dirty="0"/>
              <a:t>A person with capacity, and who chooses to explore how their wishes, views and options can be conveyed through an advocate, is exercising ‘instructed advocacy’. </a:t>
            </a:r>
          </a:p>
          <a:p>
            <a:pPr marL="285750" indent="-285750">
              <a:buFont typeface="Arial" panose="020B0604020202020204" pitchFamily="34" charset="0"/>
              <a:buChar char="•"/>
            </a:pPr>
            <a:r>
              <a:rPr lang="en-US" dirty="0"/>
              <a:t>However, someone lacking capacity, and who does not understand how these issues can be instructed, can be supported through ‘non-instructed advocacy’.</a:t>
            </a:r>
          </a:p>
          <a:p>
            <a:pPr marL="285750" indent="-285750">
              <a:buFont typeface="Arial" panose="020B0604020202020204" pitchFamily="34" charset="0"/>
              <a:buChar char="•"/>
            </a:pPr>
            <a:r>
              <a:rPr lang="en-US" dirty="0"/>
              <a:t>Non-instructed advocacy will result in the IMHA working to understand what the person would want to happen. They will do this by fully upholding the person’s rights under the MHA.</a:t>
            </a:r>
            <a:endParaRPr lang="en-GB" dirty="0"/>
          </a:p>
        </p:txBody>
      </p:sp>
      <p:sp>
        <p:nvSpPr>
          <p:cNvPr id="6" name="Title 1"/>
          <p:cNvSpPr txBox="1">
            <a:spLocks/>
          </p:cNvSpPr>
          <p:nvPr/>
        </p:nvSpPr>
        <p:spPr bwMode="auto">
          <a:xfrm>
            <a:off x="150762" y="130665"/>
            <a:ext cx="4249844" cy="103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GB" sz="2000" b="1" dirty="0">
                <a:latin typeface="Arial"/>
              </a:rPr>
              <a:t>Beth yw eiriolaeth </a:t>
            </a:r>
            <a:r>
              <a:rPr lang="cy-GB" sz="2000" b="1" dirty="0" err="1">
                <a:latin typeface="Arial"/>
              </a:rPr>
              <a:t>gyfarwyddedig</a:t>
            </a:r>
            <a:r>
              <a:rPr lang="cy-GB" sz="2000" b="1" dirty="0">
                <a:latin typeface="Arial"/>
              </a:rPr>
              <a:t> a heb gyfarwyddyd?</a:t>
            </a:r>
            <a:endParaRPr lang="cy-GB" sz="2000" b="1" dirty="0">
              <a:latin typeface="Arial"/>
              <a:cs typeface="Arial"/>
            </a:endParaRPr>
          </a:p>
        </p:txBody>
      </p:sp>
      <p:sp>
        <p:nvSpPr>
          <p:cNvPr id="7" name="Text Placeholder 4"/>
          <p:cNvSpPr>
            <a:spLocks noGrp="1"/>
          </p:cNvSpPr>
          <p:nvPr>
            <p:ph type="body" sz="quarter" idx="12"/>
          </p:nvPr>
        </p:nvSpPr>
        <p:spPr>
          <a:xfrm>
            <a:off x="150762" y="1293446"/>
            <a:ext cx="4162059" cy="4935415"/>
          </a:xfrm>
        </p:spPr>
        <p:txBody>
          <a:bodyPr/>
          <a:lstStyle/>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Mae person â galluedd, ac sy'n dewis archwilio sut y gellir cyfleu ei ddymuniadau, ei farn a'i opsiynau trwy eiriolwr, yn arfer 'eiriolaeth gyfarwyddedig'. </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Fodd bynnag, gall rhywun sydd heb alluedd, ac nad yw’n deall sut y gellir cyfarwyddo’r materion hyn, gael ei gefnogi drwy ‘eiriolaeth heb  gyfarwyddyd’.</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Bydd eiriolaeth heb gyfarwyddyd yn arwain at yr IMHA yn gweithio i ddeall yr hyn y byddai'r person am ei weld yn digwydd. Bydd yn gwneud hyn drwy gynnal hawliau'r person yn llawn o dan yr MHA.</a:t>
            </a:r>
          </a:p>
        </p:txBody>
      </p:sp>
    </p:spTree>
    <p:custDataLst>
      <p:tags r:id="rId1"/>
    </p:custDataLst>
    <p:extLst>
      <p:ext uri="{BB962C8B-B14F-4D97-AF65-F5344CB8AC3E}">
        <p14:creationId xmlns:p14="http://schemas.microsoft.com/office/powerpoint/2010/main" val="445046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712" y="122664"/>
            <a:ext cx="4231671" cy="657921"/>
          </a:xfrm>
        </p:spPr>
        <p:txBody>
          <a:bodyPr>
            <a:normAutofit fontScale="90000"/>
          </a:bodyPr>
          <a:lstStyle/>
          <a:p>
            <a:r>
              <a:rPr lang="en-US" sz="2000" b="1" dirty="0"/>
              <a:t>When is there a duty to inform an Independent Mental Health Advocate? </a:t>
            </a:r>
            <a:endParaRPr lang="en-GB" sz="2000" b="1">
              <a:cs typeface="Arial"/>
            </a:endParaRPr>
          </a:p>
        </p:txBody>
      </p:sp>
      <p:sp>
        <p:nvSpPr>
          <p:cNvPr id="5" name="Text Placeholder 4"/>
          <p:cNvSpPr>
            <a:spLocks noGrp="1"/>
          </p:cNvSpPr>
          <p:nvPr>
            <p:ph type="body" sz="quarter" idx="12"/>
          </p:nvPr>
        </p:nvSpPr>
        <p:spPr>
          <a:xfrm>
            <a:off x="4517713" y="914401"/>
            <a:ext cx="4348974" cy="4951140"/>
          </a:xfrm>
        </p:spPr>
        <p:txBody>
          <a:bodyPr>
            <a:normAutofit lnSpcReduction="10000"/>
          </a:bodyPr>
          <a:lstStyle/>
          <a:p>
            <a:pPr marL="285750" indent="-285750">
              <a:buFont typeface="Arial" panose="020B0604020202020204" pitchFamily="34" charset="0"/>
              <a:buChar char="•"/>
            </a:pPr>
            <a:r>
              <a:rPr lang="en-US" sz="1400" dirty="0"/>
              <a:t>In Wales, a person has the right to an IMHA if they are a “qualifying compulsory patient” or a “qualifying informal patient”.</a:t>
            </a:r>
          </a:p>
          <a:p>
            <a:pPr marL="285750" indent="-285750">
              <a:buFont typeface="Arial" panose="020B0604020202020204" pitchFamily="34" charset="0"/>
              <a:buChar char="•"/>
            </a:pPr>
            <a:r>
              <a:rPr lang="en-US" sz="1400" dirty="0"/>
              <a:t>They are a qualifying compulsory patient if:</a:t>
            </a:r>
          </a:p>
          <a:p>
            <a:r>
              <a:rPr lang="en-US" sz="1400" dirty="0"/>
              <a:t>Detained under the Mental Health Act, except      when taken to a place of safety under section 135 or 136. </a:t>
            </a:r>
          </a:p>
          <a:p>
            <a:r>
              <a:rPr lang="en-US" sz="1400" dirty="0"/>
              <a:t>“Liable to be detained” – this includes on leave of absence from hospital.</a:t>
            </a:r>
          </a:p>
          <a:p>
            <a:r>
              <a:rPr lang="en-US" sz="1400" dirty="0"/>
              <a:t>Where absent without leave from hospital.</a:t>
            </a:r>
          </a:p>
          <a:p>
            <a:r>
              <a:rPr lang="en-US" sz="1400" dirty="0"/>
              <a:t>Where a court order or application for admission has been made in relation to you.</a:t>
            </a:r>
          </a:p>
          <a:p>
            <a:pPr marL="285750" indent="-285750">
              <a:buFont typeface="Arial" panose="020B0604020202020204" pitchFamily="34" charset="0"/>
              <a:buChar char="•"/>
            </a:pPr>
            <a:r>
              <a:rPr lang="en-US" sz="1500" dirty="0"/>
              <a:t>Subject to a community treatment order (CTO).</a:t>
            </a:r>
          </a:p>
          <a:p>
            <a:pPr marL="285750" indent="-285750">
              <a:buFont typeface="Arial" panose="020B0604020202020204" pitchFamily="34" charset="0"/>
              <a:buChar char="•"/>
            </a:pPr>
            <a:r>
              <a:rPr lang="en-US" sz="1500" dirty="0"/>
              <a:t>Subject to guardianship.</a:t>
            </a:r>
          </a:p>
          <a:p>
            <a:pPr marL="285750" indent="-285750">
              <a:buFont typeface="Arial" panose="020B0604020202020204" pitchFamily="34" charset="0"/>
              <a:buChar char="•"/>
            </a:pPr>
            <a:r>
              <a:rPr lang="en-US" sz="1500" dirty="0"/>
              <a:t>A conditionally discharged restricted patient.</a:t>
            </a:r>
          </a:p>
          <a:p>
            <a:pPr marL="285750" indent="-285750">
              <a:buFont typeface="Arial" panose="020B0604020202020204" pitchFamily="34" charset="0"/>
              <a:buChar char="•"/>
            </a:pPr>
            <a:r>
              <a:rPr lang="en-US" sz="1500" dirty="0"/>
              <a:t>Receiving treatments, including electroconvulsive therapy (ECT)) and neurosurgery, are being considered as treatment options.</a:t>
            </a:r>
          </a:p>
          <a:p>
            <a:endParaRPr lang="en-GB" sz="1400" dirty="0"/>
          </a:p>
        </p:txBody>
      </p:sp>
      <p:sp>
        <p:nvSpPr>
          <p:cNvPr id="6" name="Title 1"/>
          <p:cNvSpPr txBox="1">
            <a:spLocks/>
          </p:cNvSpPr>
          <p:nvPr/>
        </p:nvSpPr>
        <p:spPr bwMode="auto">
          <a:xfrm>
            <a:off x="78059" y="122664"/>
            <a:ext cx="4231671" cy="65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00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GB" sz="2000" b="1" dirty="0">
                <a:latin typeface="Arial"/>
              </a:rPr>
              <a:t>Pryd mae dyletswydd i hysbysu Eiriolwr Iechyd Meddwl Annibynnol?</a:t>
            </a:r>
            <a:r>
              <a:rPr lang="cy" sz="2000" b="1" dirty="0">
                <a:latin typeface="Arial"/>
              </a:rPr>
              <a:t> </a:t>
            </a:r>
            <a:endParaRPr lang="en-US" sz="2000" b="1" dirty="0">
              <a:latin typeface="Arial"/>
              <a:cs typeface="Arial"/>
            </a:endParaRPr>
          </a:p>
        </p:txBody>
      </p:sp>
      <p:sp>
        <p:nvSpPr>
          <p:cNvPr id="7" name="Text Placeholder 4"/>
          <p:cNvSpPr>
            <a:spLocks noGrp="1"/>
          </p:cNvSpPr>
          <p:nvPr>
            <p:ph type="body" sz="quarter" idx="12"/>
          </p:nvPr>
        </p:nvSpPr>
        <p:spPr>
          <a:xfrm>
            <a:off x="78060" y="914401"/>
            <a:ext cx="4348974" cy="4951140"/>
          </a:xfrm>
        </p:spPr>
        <p:txBody>
          <a:bodyPr>
            <a:normAutofit lnSpcReduction="10000"/>
          </a:bodyPr>
          <a:lstStyle/>
          <a:p>
            <a:pPr marL="285750" indent="-285750">
              <a:buFont typeface="Arial" panose="020B0604020202020204" pitchFamily="34" charset="0"/>
              <a:buChar char="•"/>
            </a:pPr>
            <a:r>
              <a:rPr lang="cy-GB" sz="1400" b="0" i="0" u="none" strike="noStrike" cap="none" baseline="0" dirty="0">
                <a:solidFill>
                  <a:srgbClr val="37394C"/>
                </a:solidFill>
                <a:effectLst/>
                <a:uFillTx/>
                <a:latin typeface="Arial"/>
              </a:rPr>
              <a:t>Yng Nghymru, mae gan berson yr hawl i gael IMHA os yw’n “glaf gorfodol cymwys” neu’n “glaf anffurfiol cymwys”.</a:t>
            </a:r>
            <a:endParaRPr lang="cy-GB" sz="14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400" b="0" i="0" u="none" strike="noStrike" cap="none" baseline="0" dirty="0">
                <a:solidFill>
                  <a:srgbClr val="37394C"/>
                </a:solidFill>
                <a:effectLst/>
                <a:uFillTx/>
                <a:latin typeface="Arial"/>
              </a:rPr>
              <a:t>Mae'n glaf gorfodol cymwys os yw'n:</a:t>
            </a:r>
            <a:endParaRPr lang="cy-GB" sz="1400" b="0" i="0" u="none" strike="noStrike" cap="none" baseline="0" dirty="0">
              <a:solidFill>
                <a:srgbClr val="37394C"/>
              </a:solidFill>
              <a:effectLst/>
              <a:uFillTx/>
              <a:latin typeface="Arial"/>
              <a:cs typeface="Arial"/>
            </a:endParaRPr>
          </a:p>
          <a:p>
            <a:r>
              <a:rPr lang="cy-GB" sz="1400" b="0" i="0" u="none" strike="noStrike" cap="none" baseline="0" dirty="0">
                <a:solidFill>
                  <a:srgbClr val="37394C"/>
                </a:solidFill>
                <a:effectLst/>
                <a:uFillTx/>
                <a:latin typeface="Arial"/>
              </a:rPr>
              <a:t>Cael ei gadw o dan y Ddeddf Iechyd Meddwl, ac eithrio pan eir ag ef i fan diogel o dan adran 135 neu 136.</a:t>
            </a:r>
            <a:r>
              <a:rPr lang="cy-GB" sz="1400" dirty="0">
                <a:latin typeface="Arial"/>
              </a:rPr>
              <a:t> </a:t>
            </a:r>
            <a:endParaRPr lang="cy-GB" sz="1400" b="0" i="0" u="none" strike="noStrike" cap="none" baseline="0" dirty="0">
              <a:solidFill>
                <a:srgbClr val="37394C"/>
              </a:solidFill>
              <a:effectLst/>
              <a:uFillTx/>
              <a:latin typeface="Arial"/>
              <a:cs typeface="Arial"/>
            </a:endParaRPr>
          </a:p>
          <a:p>
            <a:r>
              <a:rPr lang="cy-GB" sz="1400" b="0" i="0" u="none" strike="noStrike" cap="none" baseline="0" dirty="0">
                <a:solidFill>
                  <a:srgbClr val="37394C"/>
                </a:solidFill>
                <a:effectLst/>
                <a:uFillTx/>
                <a:latin typeface="Arial"/>
              </a:rPr>
              <a:t>“Yn agored i gael ei gadw” – mae hyn yn cynnwys ar ganiatâd i fod yn absennol o’r ysbyty.</a:t>
            </a:r>
            <a:endParaRPr lang="cy-GB" sz="1400" b="0" i="0" u="none" strike="noStrike" cap="none" baseline="0" dirty="0">
              <a:solidFill>
                <a:srgbClr val="37394C"/>
              </a:solidFill>
              <a:effectLst/>
              <a:uFillTx/>
              <a:latin typeface="Arial"/>
              <a:cs typeface="Arial"/>
            </a:endParaRPr>
          </a:p>
          <a:p>
            <a:r>
              <a:rPr lang="cy-GB" sz="1400" b="0" i="0" u="none" strike="noStrike" cap="none" baseline="0" dirty="0">
                <a:solidFill>
                  <a:srgbClr val="37394C"/>
                </a:solidFill>
                <a:effectLst/>
                <a:uFillTx/>
                <a:latin typeface="Arial"/>
              </a:rPr>
              <a:t>Lle bo'n absennol heb ganiatâd o'r ysbyty.</a:t>
            </a:r>
            <a:endParaRPr lang="cy-GB" sz="1400" b="0" i="0" u="none" strike="noStrike" cap="none" baseline="0" dirty="0">
              <a:solidFill>
                <a:srgbClr val="37394C"/>
              </a:solidFill>
              <a:effectLst/>
              <a:uFillTx/>
              <a:latin typeface="Arial"/>
              <a:cs typeface="Arial"/>
            </a:endParaRPr>
          </a:p>
          <a:p>
            <a:r>
              <a:rPr lang="cy-GB" sz="1400" b="0" i="0" u="none" strike="noStrike" cap="none" baseline="0" dirty="0">
                <a:solidFill>
                  <a:srgbClr val="37394C"/>
                </a:solidFill>
                <a:effectLst/>
                <a:uFillTx/>
                <a:latin typeface="Arial"/>
              </a:rPr>
              <a:t>Lle mae gorchymyn llys neu gais am fynediad wedi ei wneud mewn perthynas â chi.</a:t>
            </a:r>
            <a:endParaRPr lang="cy-GB" sz="14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500" b="0" i="0" u="none" strike="noStrike" cap="none" baseline="0" dirty="0">
                <a:solidFill>
                  <a:srgbClr val="37394C"/>
                </a:solidFill>
                <a:effectLst/>
                <a:uFillTx/>
                <a:latin typeface="Arial"/>
              </a:rPr>
              <a:t>Yn amodol ar orchymyn triniaeth gymunedol (CTO).</a:t>
            </a:r>
            <a:endParaRPr lang="cy-GB" sz="15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500" b="0" i="0" u="none" strike="noStrike" cap="none" baseline="0" dirty="0">
                <a:solidFill>
                  <a:srgbClr val="37394C"/>
                </a:solidFill>
                <a:effectLst/>
                <a:uFillTx/>
                <a:latin typeface="Arial"/>
              </a:rPr>
              <a:t>Yn amodol ar </a:t>
            </a:r>
            <a:r>
              <a:rPr lang="cy-GB" sz="1500" b="0" i="0" u="none" strike="noStrike" cap="none" baseline="0" dirty="0" err="1">
                <a:solidFill>
                  <a:srgbClr val="37394C"/>
                </a:solidFill>
                <a:effectLst/>
                <a:uFillTx/>
                <a:latin typeface="Arial"/>
              </a:rPr>
              <a:t>warcheidiaeth</a:t>
            </a:r>
            <a:r>
              <a:rPr lang="cy-GB" sz="1500" b="0" i="0" u="none" strike="noStrike" cap="none" baseline="0" dirty="0">
                <a:solidFill>
                  <a:srgbClr val="37394C"/>
                </a:solidFill>
                <a:effectLst/>
                <a:uFillTx/>
                <a:latin typeface="Arial"/>
              </a:rPr>
              <a:t>.</a:t>
            </a:r>
            <a:endParaRPr lang="cy-GB" sz="15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500" b="0" i="0" u="none" strike="noStrike" cap="none" baseline="0" dirty="0">
                <a:solidFill>
                  <a:srgbClr val="37394C"/>
                </a:solidFill>
                <a:effectLst/>
                <a:uFillTx/>
                <a:latin typeface="Arial"/>
              </a:rPr>
              <a:t>Claf dan gyfyngiadau a ryddhawyd yn amodol.</a:t>
            </a:r>
            <a:endParaRPr lang="cy-GB" sz="15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500" b="0" i="0" u="none" strike="noStrike" cap="none" baseline="0" dirty="0">
                <a:solidFill>
                  <a:srgbClr val="37394C"/>
                </a:solidFill>
                <a:effectLst/>
                <a:uFillTx/>
                <a:latin typeface="Arial"/>
              </a:rPr>
              <a:t>Mae derbyn triniaethau, gan gynnwys therapi </a:t>
            </a:r>
            <a:r>
              <a:rPr lang="cy-GB" sz="1500" b="0" i="0" u="none" strike="noStrike" cap="none" baseline="0" dirty="0" err="1">
                <a:solidFill>
                  <a:srgbClr val="37394C"/>
                </a:solidFill>
                <a:effectLst/>
                <a:uFillTx/>
                <a:latin typeface="Arial"/>
              </a:rPr>
              <a:t>electrogynhyrfol</a:t>
            </a:r>
            <a:r>
              <a:rPr lang="cy-GB" sz="1500" b="0" i="0" u="none" strike="noStrike" cap="none" baseline="0" dirty="0">
                <a:solidFill>
                  <a:srgbClr val="37394C"/>
                </a:solidFill>
                <a:effectLst/>
                <a:uFillTx/>
                <a:latin typeface="Arial"/>
              </a:rPr>
              <a:t> (ECT) a </a:t>
            </a:r>
            <a:r>
              <a:rPr lang="cy-GB" sz="1500" b="0" i="0" u="none" strike="noStrike" cap="none" baseline="0" dirty="0" err="1">
                <a:solidFill>
                  <a:srgbClr val="37394C"/>
                </a:solidFill>
                <a:effectLst/>
                <a:uFillTx/>
                <a:latin typeface="Arial"/>
              </a:rPr>
              <a:t>niwrolawdriniaeth</a:t>
            </a:r>
            <a:r>
              <a:rPr lang="cy-GB" sz="1500" b="0" i="0" u="none" strike="noStrike" cap="none" baseline="0" dirty="0">
                <a:solidFill>
                  <a:srgbClr val="37394C"/>
                </a:solidFill>
                <a:effectLst/>
                <a:uFillTx/>
                <a:latin typeface="Arial"/>
              </a:rPr>
              <a:t>, yn cael eu hystyried fel opsiynau triniaeth.</a:t>
            </a:r>
            <a:endParaRPr lang="cy-GB" sz="1500" b="0" i="0" u="none" strike="noStrike" cap="none" baseline="0" dirty="0">
              <a:solidFill>
                <a:srgbClr val="37394C"/>
              </a:solidFill>
              <a:effectLst/>
              <a:uFillTx/>
              <a:latin typeface="Arial"/>
              <a:cs typeface="Arial"/>
            </a:endParaRPr>
          </a:p>
          <a:p>
            <a:endParaRPr lang="en-GB" sz="1400"/>
          </a:p>
        </p:txBody>
      </p:sp>
    </p:spTree>
    <p:custDataLst>
      <p:tags r:id="rId1"/>
    </p:custDataLst>
    <p:extLst>
      <p:ext uri="{BB962C8B-B14F-4D97-AF65-F5344CB8AC3E}">
        <p14:creationId xmlns:p14="http://schemas.microsoft.com/office/powerpoint/2010/main" val="246836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fade">
                                      <p:cBhvr>
                                        <p:cTn id="57" dur="500"/>
                                        <p:tgtEl>
                                          <p:spTgt spid="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1" end="1"/>
                                            </p:txEl>
                                          </p:spTgt>
                                        </p:tgtEl>
                                        <p:attrNameLst>
                                          <p:attrName>style.visibility</p:attrName>
                                        </p:attrNameLst>
                                      </p:cBhvr>
                                      <p:to>
                                        <p:strVal val="visible"/>
                                      </p:to>
                                    </p:set>
                                    <p:animEffect transition="in" filter="fade">
                                      <p:cBhvr>
                                        <p:cTn id="62" dur="500"/>
                                        <p:tgtEl>
                                          <p:spTgt spid="7">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animEffect transition="in" filter="fade">
                                      <p:cBhvr>
                                        <p:cTn id="67" dur="500"/>
                                        <p:tgtEl>
                                          <p:spTgt spid="7">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3" end="3"/>
                                            </p:txEl>
                                          </p:spTgt>
                                        </p:tgtEl>
                                        <p:attrNameLst>
                                          <p:attrName>style.visibility</p:attrName>
                                        </p:attrNameLst>
                                      </p:cBhvr>
                                      <p:to>
                                        <p:strVal val="visible"/>
                                      </p:to>
                                    </p:set>
                                    <p:animEffect transition="in" filter="fade">
                                      <p:cBhvr>
                                        <p:cTn id="72" dur="500"/>
                                        <p:tgtEl>
                                          <p:spTgt spid="7">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xEl>
                                              <p:pRg st="4" end="4"/>
                                            </p:txEl>
                                          </p:spTgt>
                                        </p:tgtEl>
                                        <p:attrNameLst>
                                          <p:attrName>style.visibility</p:attrName>
                                        </p:attrNameLst>
                                      </p:cBhvr>
                                      <p:to>
                                        <p:strVal val="visible"/>
                                      </p:to>
                                    </p:set>
                                    <p:animEffect transition="in" filter="fade">
                                      <p:cBhvr>
                                        <p:cTn id="77" dur="500"/>
                                        <p:tgtEl>
                                          <p:spTgt spid="7">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
                                            <p:txEl>
                                              <p:pRg st="5" end="5"/>
                                            </p:txEl>
                                          </p:spTgt>
                                        </p:tgtEl>
                                        <p:attrNameLst>
                                          <p:attrName>style.visibility</p:attrName>
                                        </p:attrNameLst>
                                      </p:cBhvr>
                                      <p:to>
                                        <p:strVal val="visible"/>
                                      </p:to>
                                    </p:set>
                                    <p:animEffect transition="in" filter="fade">
                                      <p:cBhvr>
                                        <p:cTn id="82" dur="500"/>
                                        <p:tgtEl>
                                          <p:spTgt spid="7">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
                                            <p:txEl>
                                              <p:pRg st="6" end="6"/>
                                            </p:txEl>
                                          </p:spTgt>
                                        </p:tgtEl>
                                        <p:attrNameLst>
                                          <p:attrName>style.visibility</p:attrName>
                                        </p:attrNameLst>
                                      </p:cBhvr>
                                      <p:to>
                                        <p:strVal val="visible"/>
                                      </p:to>
                                    </p:set>
                                    <p:animEffect transition="in" filter="fade">
                                      <p:cBhvr>
                                        <p:cTn id="87" dur="500"/>
                                        <p:tgtEl>
                                          <p:spTgt spid="7">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
                                            <p:txEl>
                                              <p:pRg st="7" end="7"/>
                                            </p:txEl>
                                          </p:spTgt>
                                        </p:tgtEl>
                                        <p:attrNameLst>
                                          <p:attrName>style.visibility</p:attrName>
                                        </p:attrNameLst>
                                      </p:cBhvr>
                                      <p:to>
                                        <p:strVal val="visible"/>
                                      </p:to>
                                    </p:set>
                                    <p:animEffect transition="in" filter="fade">
                                      <p:cBhvr>
                                        <p:cTn id="92" dur="500"/>
                                        <p:tgtEl>
                                          <p:spTgt spid="7">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
                                            <p:txEl>
                                              <p:pRg st="8" end="8"/>
                                            </p:txEl>
                                          </p:spTgt>
                                        </p:tgtEl>
                                        <p:attrNameLst>
                                          <p:attrName>style.visibility</p:attrName>
                                        </p:attrNameLst>
                                      </p:cBhvr>
                                      <p:to>
                                        <p:strVal val="visible"/>
                                      </p:to>
                                    </p:set>
                                    <p:animEffect transition="in" filter="fade">
                                      <p:cBhvr>
                                        <p:cTn id="97" dur="500"/>
                                        <p:tgtEl>
                                          <p:spTgt spid="7">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
                                            <p:txEl>
                                              <p:pRg st="9" end="9"/>
                                            </p:txEl>
                                          </p:spTgt>
                                        </p:tgtEl>
                                        <p:attrNameLst>
                                          <p:attrName>style.visibility</p:attrName>
                                        </p:attrNameLst>
                                      </p:cBhvr>
                                      <p:to>
                                        <p:strVal val="visible"/>
                                      </p:to>
                                    </p:set>
                                    <p:animEffect transition="in" filter="fade">
                                      <p:cBhvr>
                                        <p:cTn id="10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711" y="64783"/>
            <a:ext cx="3681080" cy="370854"/>
          </a:xfrm>
        </p:spPr>
        <p:txBody>
          <a:bodyPr>
            <a:normAutofit/>
          </a:bodyPr>
          <a:lstStyle/>
          <a:p>
            <a:r>
              <a:rPr lang="en-US" sz="2000" b="1" dirty="0"/>
              <a:t>What is a </a:t>
            </a:r>
            <a:r>
              <a:rPr lang="en-GB" sz="2000" b="1" dirty="0"/>
              <a:t>First Tier Tribunal?</a:t>
            </a:r>
            <a:endParaRPr lang="en-GB" sz="2000" b="1" dirty="0">
              <a:cs typeface="Arial"/>
            </a:endParaRPr>
          </a:p>
        </p:txBody>
      </p:sp>
      <p:sp>
        <p:nvSpPr>
          <p:cNvPr id="5" name="Text Placeholder 4"/>
          <p:cNvSpPr>
            <a:spLocks noGrp="1"/>
          </p:cNvSpPr>
          <p:nvPr>
            <p:ph type="body" sz="quarter" idx="12"/>
          </p:nvPr>
        </p:nvSpPr>
        <p:spPr>
          <a:xfrm>
            <a:off x="4601711" y="730957"/>
            <a:ext cx="4322492" cy="5397189"/>
          </a:xfrm>
        </p:spPr>
        <p:txBody>
          <a:bodyPr>
            <a:normAutofit lnSpcReduction="10000"/>
          </a:bodyPr>
          <a:lstStyle/>
          <a:p>
            <a:pPr marL="285750" indent="-285750">
              <a:buFont typeface="Arial" panose="020B0604020202020204" pitchFamily="34" charset="0"/>
              <a:buChar char="•"/>
            </a:pPr>
            <a:r>
              <a:rPr lang="en-US" dirty="0"/>
              <a:t>The Mental Health Review Tribunal for Wales (MHRT for Wales) safeguards patients who have had their liberty restricted under the Mental Health Act. </a:t>
            </a:r>
          </a:p>
          <a:p>
            <a:pPr marL="285750" indent="-285750">
              <a:buFont typeface="Arial" panose="020B0604020202020204" pitchFamily="34" charset="0"/>
              <a:buChar char="•"/>
            </a:pPr>
            <a:r>
              <a:rPr lang="en-US" dirty="0"/>
              <a:t>It reviews the cases of patients who are detained in a hospital or living in the community subject to a conditional discharge, community treatment or guardianship order.</a:t>
            </a:r>
          </a:p>
          <a:p>
            <a:pPr marL="285750" indent="-285750">
              <a:buFont typeface="Arial" panose="020B0604020202020204" pitchFamily="34" charset="0"/>
              <a:buChar char="•"/>
            </a:pPr>
            <a:r>
              <a:rPr lang="en-US" dirty="0"/>
              <a:t>Applications to have a case reviewed can be made by a patient or on behalf of the patient where a person has been authorised by the applicant to do so.</a:t>
            </a:r>
          </a:p>
          <a:p>
            <a:pPr marL="285750" indent="-285750">
              <a:buFont typeface="Arial" panose="020B0604020202020204" pitchFamily="34" charset="0"/>
              <a:buChar char="•"/>
            </a:pPr>
            <a:r>
              <a:rPr lang="en-US" dirty="0"/>
              <a:t>The nearest relative of a patient who is detained or subject to an order can in certain circumstances make an application to have the case reviewed. The nearest relative may also be able to attend the tribunal hearing.</a:t>
            </a:r>
            <a:endParaRPr lang="en-GB" dirty="0"/>
          </a:p>
        </p:txBody>
      </p:sp>
      <p:sp>
        <p:nvSpPr>
          <p:cNvPr id="6" name="Title 1"/>
          <p:cNvSpPr txBox="1">
            <a:spLocks/>
          </p:cNvSpPr>
          <p:nvPr/>
        </p:nvSpPr>
        <p:spPr bwMode="auto">
          <a:xfrm>
            <a:off x="137996" y="119803"/>
            <a:ext cx="3988836" cy="31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2000" b="1" dirty="0">
                <a:latin typeface="Arial"/>
              </a:rPr>
              <a:t>Beth yw Tribiwnlys Haen Gyntaf?</a:t>
            </a:r>
            <a:endParaRPr lang="en-US" sz="2000" b="1" dirty="0">
              <a:latin typeface="Arial"/>
              <a:cs typeface="Arial"/>
            </a:endParaRPr>
          </a:p>
        </p:txBody>
      </p:sp>
      <p:sp>
        <p:nvSpPr>
          <p:cNvPr id="7" name="Text Placeholder 4"/>
          <p:cNvSpPr>
            <a:spLocks noGrp="1"/>
          </p:cNvSpPr>
          <p:nvPr>
            <p:ph type="body" sz="quarter" idx="12"/>
          </p:nvPr>
        </p:nvSpPr>
        <p:spPr>
          <a:xfrm>
            <a:off x="137996" y="731287"/>
            <a:ext cx="4322492" cy="5397189"/>
          </a:xfrm>
        </p:spPr>
        <p:txBody>
          <a:bodyPr>
            <a:normAutofit lnSpcReduction="10000"/>
          </a:bodyPr>
          <a:lstStyle/>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Mae Tribiwnlys Adolygu Iechyd Meddwl Cymru (MHRT Cymru) yn diogelu cleifion y mae eu rhyddid wedi’i gyfyngu o dan y Ddeddf Iechyd Meddwl.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Mae'n adolygu achosion cleifion sy'n cael eu cadw mewn ysbyty neu sy'n byw yn y gymuned sy'n destun rhyddhad amodol, triniaeth gymunedol neu orchymyn gwarcheidiaeth.</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Gall ceisiadau i adolygu achos gael eu gwneud gan glaf neu ar ran y claf pan fo person wedi’i awdurdodi gan yr ymgeisydd i wneud hynny.</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O dan rai amgylchiadau, gall perthynas agosaf claf sy’n cael ei gadw neu sy’n destun gorchymyn wneud cais i adolygu’r achos. Efallai y bydd y perthynas agosaf hefyd yn gallu bod yn bresennol yn y gwrandawiad tribiwnlys.</a:t>
            </a:r>
            <a:endParaRPr lang="cy-GB" sz="1800" b="0" i="0" u="none" strike="noStrike" cap="none" baseline="0" dirty="0">
              <a:solidFill>
                <a:srgbClr val="37394C"/>
              </a:solidFill>
              <a:effectLst/>
              <a:uFillTx/>
              <a:latin typeface="Arial"/>
              <a:cs typeface="Arial"/>
            </a:endParaRPr>
          </a:p>
        </p:txBody>
      </p:sp>
    </p:spTree>
    <p:custDataLst>
      <p:tags r:id="rId1"/>
    </p:custDataLst>
    <p:extLst>
      <p:ext uri="{BB962C8B-B14F-4D97-AF65-F5344CB8AC3E}">
        <p14:creationId xmlns:p14="http://schemas.microsoft.com/office/powerpoint/2010/main" val="16352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733" y="136233"/>
            <a:ext cx="3681080" cy="382005"/>
          </a:xfrm>
        </p:spPr>
        <p:txBody>
          <a:bodyPr>
            <a:normAutofit/>
          </a:bodyPr>
          <a:lstStyle/>
          <a:p>
            <a:r>
              <a:rPr lang="en-US" sz="2000" b="1" dirty="0"/>
              <a:t>Section 26 - Nearest Relative</a:t>
            </a:r>
            <a:endParaRPr lang="en-GB" sz="2000" b="1">
              <a:cs typeface="Arial"/>
            </a:endParaRPr>
          </a:p>
        </p:txBody>
      </p:sp>
      <p:sp>
        <p:nvSpPr>
          <p:cNvPr id="5" name="Text Placeholder 4"/>
          <p:cNvSpPr>
            <a:spLocks noGrp="1"/>
          </p:cNvSpPr>
          <p:nvPr>
            <p:ph type="body" sz="quarter" idx="12"/>
          </p:nvPr>
        </p:nvSpPr>
        <p:spPr>
          <a:xfrm>
            <a:off x="4748734" y="808169"/>
            <a:ext cx="4205520" cy="5029199"/>
          </a:xfrm>
        </p:spPr>
        <p:txBody>
          <a:bodyPr>
            <a:normAutofit lnSpcReduction="10000"/>
          </a:bodyPr>
          <a:lstStyle/>
          <a:p>
            <a:pPr marL="285750" indent="-285750">
              <a:buFont typeface="Arial" panose="020B0604020202020204" pitchFamily="34" charset="0"/>
              <a:buChar char="•"/>
            </a:pPr>
            <a:r>
              <a:rPr lang="en-US" dirty="0"/>
              <a:t>The MHA does not use the term ‘next of kin’. Rather, ‘nearest relative is used’. NOK have no rights under the Act.</a:t>
            </a:r>
            <a:endParaRPr lang="en-US" dirty="0">
              <a:cs typeface="Arial"/>
            </a:endParaRPr>
          </a:p>
          <a:p>
            <a:pPr marL="285750" indent="-285750">
              <a:buFont typeface="Arial" panose="020B0604020202020204" pitchFamily="34" charset="0"/>
              <a:buChar char="•"/>
            </a:pPr>
            <a:r>
              <a:rPr lang="en-US" dirty="0"/>
              <a:t>Not anyone can be a nearest relative. Usually, however, it could be a spouse, civil partner, oldest parent or oldest sibling. </a:t>
            </a:r>
          </a:p>
          <a:p>
            <a:pPr marL="285750" indent="-285750">
              <a:buFont typeface="Arial" panose="020B0604020202020204" pitchFamily="34" charset="0"/>
              <a:buChar char="•"/>
            </a:pPr>
            <a:r>
              <a:rPr lang="en-US" dirty="0"/>
              <a:t>Nearest relative is an important safeguard for people who are affected by the Mental Health Act. The nearest relative is another way of making sure that rights are protected when people are unwell, and it is normally someone that is trusted.</a:t>
            </a:r>
          </a:p>
          <a:p>
            <a:pPr marL="285750" indent="-285750">
              <a:buFont typeface="Arial" panose="020B0604020202020204" pitchFamily="34" charset="0"/>
              <a:buChar char="•"/>
            </a:pPr>
            <a:r>
              <a:rPr lang="en-US" dirty="0"/>
              <a:t>The nearest relative can be used where treatment is needed (also for guardianship and community treatment orders)</a:t>
            </a:r>
          </a:p>
          <a:p>
            <a:pPr marL="285750" indent="-285750">
              <a:buFont typeface="Arial" panose="020B0604020202020204" pitchFamily="34" charset="0"/>
              <a:buChar char="•"/>
            </a:pPr>
            <a:endParaRPr lang="en-GB" dirty="0"/>
          </a:p>
        </p:txBody>
      </p:sp>
      <p:sp>
        <p:nvSpPr>
          <p:cNvPr id="6" name="Title 1"/>
          <p:cNvSpPr txBox="1">
            <a:spLocks/>
          </p:cNvSpPr>
          <p:nvPr/>
        </p:nvSpPr>
        <p:spPr bwMode="auto">
          <a:xfrm>
            <a:off x="104543" y="136233"/>
            <a:ext cx="3681080" cy="38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2000" b="1" dirty="0">
                <a:latin typeface="Arial"/>
              </a:rPr>
              <a:t>Adran 26 - </a:t>
            </a:r>
            <a:r>
              <a:rPr lang="cy-GB" sz="2000" b="1">
                <a:latin typeface="Arial"/>
              </a:rPr>
              <a:t>Perthynas Agosaf</a:t>
            </a:r>
            <a:endParaRPr lang="cy-GB" sz="2000" b="1">
              <a:latin typeface="Arial"/>
              <a:cs typeface="Arial"/>
            </a:endParaRPr>
          </a:p>
        </p:txBody>
      </p:sp>
      <p:sp>
        <p:nvSpPr>
          <p:cNvPr id="7" name="Text Placeholder 4"/>
          <p:cNvSpPr>
            <a:spLocks noGrp="1"/>
          </p:cNvSpPr>
          <p:nvPr>
            <p:ph type="body" sz="quarter" idx="12"/>
          </p:nvPr>
        </p:nvSpPr>
        <p:spPr>
          <a:xfrm>
            <a:off x="104544" y="808169"/>
            <a:ext cx="4205520" cy="5029199"/>
          </a:xfrm>
        </p:spPr>
        <p:txBody>
          <a:bodyPr>
            <a:normAutofit fontScale="95000" lnSpcReduction="10000"/>
          </a:bodyPr>
          <a:lstStyle/>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Nid yw'r MHA yn defnyddio'r term 'perthynas teuluol agosaf'. Yn hytrach, defnyddir 'perthynas agosaf'. Nid oes gan y perthynas teuluol agosaf unrhyw hawliau o dan y Ddeddf.</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Ni all unrhyw un fod yn berthynas agosaf. Fel arfer, fodd bynnag, gallai fod yn briod, partner sifil, rhiant hynaf neu frawd neu chwaer hynaf.</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Mae perthynas agosaf yn ddull diogelu pwysig i bobl y mae'r Ddeddf Iechyd Meddwl yn effeithio arnynt. Mae'r perthynas agosaf yn ffordd arall o sicrhau bod hawliau'n cael eu hamddiffyn pan fo pobl yn sâl</a:t>
            </a:r>
            <a:r>
              <a:rPr lang="cy-GB" dirty="0">
                <a:latin typeface="Arial"/>
              </a:rPr>
              <a:t>,</a:t>
            </a:r>
            <a:r>
              <a:rPr lang="cy-GB" sz="1800" b="0" i="0" u="none" strike="noStrike" cap="none" baseline="0" dirty="0">
                <a:solidFill>
                  <a:srgbClr val="37394C"/>
                </a:solidFill>
                <a:effectLst/>
                <a:uFillTx/>
                <a:latin typeface="Arial"/>
              </a:rPr>
              <a:t> ac fel arfer yn rhywun y gellir ymddiried ynddo.</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Gellir defnyddio’r perthynas agosaf lle mae angen triniaeth (hefyd ar gyfer gorchmynion gwarcheidiaeth a thriniaeth gymunedol)</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endParaRPr lang="en-GB"/>
          </a:p>
        </p:txBody>
      </p:sp>
    </p:spTree>
    <p:custDataLst>
      <p:tags r:id="rId1"/>
    </p:custDataLst>
    <p:extLst>
      <p:ext uri="{BB962C8B-B14F-4D97-AF65-F5344CB8AC3E}">
        <p14:creationId xmlns:p14="http://schemas.microsoft.com/office/powerpoint/2010/main" val="4038448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10" y="3000723"/>
            <a:ext cx="4212967" cy="340534"/>
          </a:xfrm>
        </p:spPr>
        <p:txBody>
          <a:bodyPr>
            <a:normAutofit fontScale="90000"/>
          </a:bodyPr>
          <a:lstStyle/>
          <a:p>
            <a:r>
              <a:rPr lang="en-GB" sz="2000" b="1" dirty="0"/>
              <a:t>Hospital Managers’ Hearing</a:t>
            </a:r>
            <a:endParaRPr lang="en-GB" sz="2000" b="1" dirty="0">
              <a:cs typeface="Arial"/>
            </a:endParaRPr>
          </a:p>
        </p:txBody>
      </p:sp>
      <p:sp>
        <p:nvSpPr>
          <p:cNvPr id="3" name="Text Placeholder 2"/>
          <p:cNvSpPr>
            <a:spLocks noGrp="1"/>
          </p:cNvSpPr>
          <p:nvPr>
            <p:ph type="body" idx="1"/>
          </p:nvPr>
        </p:nvSpPr>
        <p:spPr>
          <a:xfrm>
            <a:off x="89210" y="3341257"/>
            <a:ext cx="5252224" cy="2628460"/>
          </a:xfrm>
        </p:spPr>
        <p:txBody>
          <a:bodyPr>
            <a:normAutofit fontScale="92500"/>
          </a:bodyPr>
          <a:lstStyle/>
          <a:p>
            <a:pPr marL="285750" indent="-285750">
              <a:buFont typeface="Arial" panose="020B0604020202020204" pitchFamily="34" charset="0"/>
              <a:buChar char="•"/>
            </a:pPr>
            <a:r>
              <a:rPr lang="en-US" dirty="0"/>
              <a:t>Hospital managers are a panel appointed specially to look at whether people should be discharged. They are independent of the hospital, or any organisation that runs the hospital, because they cannot be officers or employees.</a:t>
            </a:r>
          </a:p>
          <a:p>
            <a:pPr marL="285750" indent="-285750">
              <a:buFont typeface="Arial" panose="020B0604020202020204" pitchFamily="34" charset="0"/>
              <a:buChar char="•"/>
            </a:pPr>
            <a:r>
              <a:rPr lang="en-US" dirty="0"/>
              <a:t>Hospital managers can hold a review of whether or not someone should be discharged at any time. They must either consider discharging by themselves or arrange for their power of discharge to be used by a 'managers' panel'.</a:t>
            </a:r>
            <a:endParaRPr lang="en-GB" sz="1600" dirty="0"/>
          </a:p>
        </p:txBody>
      </p:sp>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5034" r="25034"/>
          <a:stretch>
            <a:fillRect/>
          </a:stretch>
        </p:blipFill>
        <p:spPr>
          <a:xfrm>
            <a:off x="5586761" y="1030180"/>
            <a:ext cx="3160259" cy="3784051"/>
          </a:xfrm>
        </p:spPr>
      </p:pic>
      <p:sp>
        <p:nvSpPr>
          <p:cNvPr id="8" name="Title 1"/>
          <p:cNvSpPr txBox="1">
            <a:spLocks/>
          </p:cNvSpPr>
          <p:nvPr/>
        </p:nvSpPr>
        <p:spPr bwMode="auto">
          <a:xfrm>
            <a:off x="89210" y="201996"/>
            <a:ext cx="4212967" cy="34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7500" lnSpcReduction="10000"/>
          </a:bodyPr>
          <a:lstStyle>
            <a:lvl1pPr algn="l" rtl="0" eaLnBrk="1" fontAlgn="base" hangingPunct="1">
              <a:lnSpc>
                <a:spcPct val="90000"/>
              </a:lnSpc>
              <a:spcBef>
                <a:spcPct val="0"/>
              </a:spcBef>
              <a:spcAft>
                <a:spcPct val="0"/>
              </a:spcAft>
              <a:defRPr sz="2800" kern="120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GB" sz="2000" b="1" dirty="0">
                <a:latin typeface="Arial"/>
              </a:rPr>
              <a:t>Gwrandawiad Rheolwyr Ysbytai</a:t>
            </a:r>
            <a:endParaRPr lang="cy-GB" sz="2000" b="1" dirty="0">
              <a:latin typeface="Arial"/>
              <a:cs typeface="Arial"/>
            </a:endParaRPr>
          </a:p>
        </p:txBody>
      </p:sp>
      <p:sp>
        <p:nvSpPr>
          <p:cNvPr id="10" name="Text Placeholder 2"/>
          <p:cNvSpPr>
            <a:spLocks noGrp="1"/>
          </p:cNvSpPr>
          <p:nvPr>
            <p:ph type="body" idx="1"/>
          </p:nvPr>
        </p:nvSpPr>
        <p:spPr>
          <a:xfrm>
            <a:off x="89210" y="542530"/>
            <a:ext cx="5252224" cy="2628460"/>
          </a:xfrm>
        </p:spPr>
        <p:txBody>
          <a:bodyPr>
            <a:normAutofit/>
          </a:bodyPr>
          <a:lstStyle/>
          <a:p>
            <a:pPr marL="285750" indent="-285750">
              <a:buFont typeface="Arial" panose="020B0604020202020204" pitchFamily="34" charset="0"/>
              <a:buChar char="•"/>
            </a:pPr>
            <a:r>
              <a:rPr lang="cy" sz="1700" b="0" i="0" u="none" strike="noStrike" cap="none" baseline="0" dirty="0">
                <a:solidFill>
                  <a:srgbClr val="37394C"/>
                </a:solidFill>
                <a:effectLst/>
                <a:uFillTx/>
                <a:latin typeface="Arial"/>
              </a:rPr>
              <a:t>Panel a benodir yn arbennig i edrych a ddylai pobl gael eu rhyddhau yw rheolwyr ysbytai. Maent yn annibynnol ar yr ysbyty, neu unrhyw sefydliad sy’n rhedeg yr ysbyty, oherwydd ni allant fod yn swyddogion nac yn weithwyr.</a:t>
            </a:r>
          </a:p>
          <a:p>
            <a:pPr marL="285750" indent="-285750">
              <a:buFont typeface="Arial" panose="020B0604020202020204" pitchFamily="34" charset="0"/>
              <a:buChar char="•"/>
            </a:pPr>
            <a:r>
              <a:rPr lang="cy-GB" sz="1700" b="0" i="0" u="none" strike="noStrike" cap="none" baseline="0" dirty="0">
                <a:solidFill>
                  <a:srgbClr val="37394C"/>
                </a:solidFill>
                <a:effectLst/>
                <a:uFillTx/>
                <a:latin typeface="Arial"/>
              </a:rPr>
              <a:t>Gall rheolwyr ysbyty gynnal adolygiad i weld a ddylai rhywun gael ei ryddhau ai peidio ar unrhyw adeg. Rhaid iddynt naill ai ystyried rhyddhau ar eu pen eu hunain neu drefnu i 'banel rheolwyr' ddefnyddio eu pŵer rhyddhau.</a:t>
            </a:r>
            <a:endParaRPr lang="cy-GB" sz="1700" b="0" i="0" u="none" strike="noStrike" cap="none" baseline="0" dirty="0">
              <a:solidFill>
                <a:srgbClr val="37394C"/>
              </a:solidFill>
              <a:effectLst/>
              <a:uFillTx/>
              <a:latin typeface="Arial"/>
              <a:cs typeface="Arial"/>
            </a:endParaRPr>
          </a:p>
        </p:txBody>
      </p:sp>
    </p:spTree>
    <p:custDataLst>
      <p:tags r:id="rId1"/>
    </p:custDataLst>
    <p:extLst>
      <p:ext uri="{BB962C8B-B14F-4D97-AF65-F5344CB8AC3E}">
        <p14:creationId xmlns:p14="http://schemas.microsoft.com/office/powerpoint/2010/main" val="185994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493" y="130952"/>
            <a:ext cx="4227823" cy="649634"/>
          </a:xfrm>
        </p:spPr>
        <p:txBody>
          <a:bodyPr>
            <a:normAutofit/>
          </a:bodyPr>
          <a:lstStyle/>
          <a:p>
            <a:r>
              <a:rPr lang="en-US" sz="2000" b="1" dirty="0"/>
              <a:t>Section 68 - Duties of the Hospital Manager</a:t>
            </a:r>
            <a:endParaRPr lang="en-GB" sz="2000" b="1">
              <a:cs typeface="Arial"/>
            </a:endParaRPr>
          </a:p>
        </p:txBody>
      </p:sp>
      <p:sp>
        <p:nvSpPr>
          <p:cNvPr id="5" name="Text Placeholder 4"/>
          <p:cNvSpPr>
            <a:spLocks noGrp="1"/>
          </p:cNvSpPr>
          <p:nvPr>
            <p:ph type="body" sz="quarter" idx="12"/>
          </p:nvPr>
        </p:nvSpPr>
        <p:spPr>
          <a:xfrm>
            <a:off x="4750495" y="947854"/>
            <a:ext cx="4227822" cy="4928839"/>
          </a:xfrm>
        </p:spPr>
        <p:txBody>
          <a:bodyPr>
            <a:normAutofit/>
          </a:bodyPr>
          <a:lstStyle/>
          <a:p>
            <a:pPr marL="285750" indent="-285750">
              <a:buFont typeface="Arial" panose="020B0604020202020204" pitchFamily="34" charset="0"/>
              <a:buChar char="•"/>
            </a:pPr>
            <a:r>
              <a:rPr lang="en-US" dirty="0"/>
              <a:t>This section ensures that patients who do not exercise their rights to apply to a tribunal are not left without judicial oversight.</a:t>
            </a:r>
          </a:p>
          <a:p>
            <a:pPr marL="285750" indent="-285750">
              <a:buFont typeface="Arial" panose="020B0604020202020204" pitchFamily="34" charset="0"/>
              <a:buChar char="•"/>
            </a:pPr>
            <a:r>
              <a:rPr lang="en-US" dirty="0"/>
              <a:t>Hospital managers are required at regular intervals to refer such patients to the tribunal.</a:t>
            </a:r>
          </a:p>
          <a:p>
            <a:pPr marL="285750" indent="-285750">
              <a:buFont typeface="Arial" panose="020B0604020202020204" pitchFamily="34" charset="0"/>
              <a:buChar char="•"/>
            </a:pPr>
            <a:r>
              <a:rPr lang="en-US" dirty="0"/>
              <a:t>They can discharge someone if the reasons for sectioning no longer apply, and should consider whether:</a:t>
            </a:r>
          </a:p>
          <a:p>
            <a:pPr marL="285750" indent="-285750">
              <a:buFontTx/>
              <a:buChar char="-"/>
            </a:pPr>
            <a:r>
              <a:rPr lang="en-US" dirty="0"/>
              <a:t>they still have a mental health problem. </a:t>
            </a:r>
          </a:p>
          <a:p>
            <a:pPr marL="285750" indent="-285750">
              <a:buFontTx/>
              <a:buChar char="-"/>
            </a:pPr>
            <a:r>
              <a:rPr lang="en-US" dirty="0"/>
              <a:t>whether treatment for the mental health problem can occur in the community. </a:t>
            </a:r>
          </a:p>
          <a:p>
            <a:pPr marL="285750" indent="-285750">
              <a:buFontTx/>
              <a:buChar char="-"/>
            </a:pPr>
            <a:r>
              <a:rPr lang="en-US" dirty="0"/>
              <a:t>the person is no longer a reasonable danger to themselves or others. </a:t>
            </a:r>
            <a:endParaRPr lang="en-GB" dirty="0"/>
          </a:p>
        </p:txBody>
      </p:sp>
      <p:sp>
        <p:nvSpPr>
          <p:cNvPr id="6" name="Title 1"/>
          <p:cNvSpPr txBox="1">
            <a:spLocks/>
          </p:cNvSpPr>
          <p:nvPr/>
        </p:nvSpPr>
        <p:spPr bwMode="auto">
          <a:xfrm>
            <a:off x="82240" y="130952"/>
            <a:ext cx="4227823" cy="64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GB" sz="2000" b="1" dirty="0">
                <a:latin typeface="Arial"/>
              </a:rPr>
              <a:t>Adran 68 - Dyletswyddau Rheolwr yr Ysbyty</a:t>
            </a:r>
            <a:endParaRPr lang="cy-GB" sz="2000" b="1" dirty="0">
              <a:latin typeface="Arial"/>
              <a:cs typeface="Arial"/>
            </a:endParaRPr>
          </a:p>
        </p:txBody>
      </p:sp>
      <p:sp>
        <p:nvSpPr>
          <p:cNvPr id="7" name="Text Placeholder 4"/>
          <p:cNvSpPr>
            <a:spLocks noGrp="1"/>
          </p:cNvSpPr>
          <p:nvPr>
            <p:ph type="body" sz="quarter" idx="12"/>
          </p:nvPr>
        </p:nvSpPr>
        <p:spPr>
          <a:xfrm>
            <a:off x="82242" y="947854"/>
            <a:ext cx="4227822" cy="4928839"/>
          </a:xfrm>
        </p:spPr>
        <p:txBody>
          <a:bodyPr>
            <a:normAutofit lnSpcReduction="10000"/>
          </a:bodyPr>
          <a:lstStyle/>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Mae’r adran hon yn sicrhau nad yw cleifion nad ydynt yn arfer eu hawliau i wneud cais i dribiwnlys yn cael eu gadael heb arolygiaeth farnwrol.</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Mae'n ofynnol yn rheolaidd i reolwyr ysbyty </a:t>
            </a:r>
            <a:r>
              <a:rPr lang="cy-GB" sz="1800" b="0" i="0" u="none" strike="noStrike" cap="none" baseline="0" dirty="0" err="1">
                <a:solidFill>
                  <a:srgbClr val="37394C"/>
                </a:solidFill>
                <a:effectLst/>
                <a:uFillTx/>
                <a:latin typeface="Arial"/>
              </a:rPr>
              <a:t>atgyfeirio</a:t>
            </a:r>
            <a:r>
              <a:rPr lang="cy-GB" sz="1800" b="0" i="0" u="none" strike="noStrike" cap="none" baseline="0" dirty="0">
                <a:solidFill>
                  <a:srgbClr val="37394C"/>
                </a:solidFill>
                <a:effectLst/>
                <a:uFillTx/>
                <a:latin typeface="Arial"/>
              </a:rPr>
              <a:t> cleifion o'r fath i'r tribiwnlys.</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err="1">
                <a:solidFill>
                  <a:srgbClr val="37394C"/>
                </a:solidFill>
                <a:effectLst/>
                <a:uFillTx/>
                <a:latin typeface="Arial"/>
              </a:rPr>
              <a:t>Gallant</a:t>
            </a:r>
            <a:r>
              <a:rPr lang="cy-GB" sz="1800" b="0" i="0" u="none" strike="noStrike" cap="none" baseline="0" dirty="0">
                <a:solidFill>
                  <a:srgbClr val="37394C"/>
                </a:solidFill>
                <a:effectLst/>
                <a:uFillTx/>
                <a:latin typeface="Arial"/>
              </a:rPr>
              <a:t> ryddhau rhywun os nad yw’r rhesymau dros y </a:t>
            </a:r>
            <a:r>
              <a:rPr lang="cy-GB" sz="1800" b="0" i="0" u="none" strike="noStrike" cap="none" baseline="0" dirty="0" err="1">
                <a:solidFill>
                  <a:srgbClr val="37394C"/>
                </a:solidFill>
                <a:effectLst/>
                <a:uFillTx/>
                <a:latin typeface="Arial"/>
              </a:rPr>
              <a:t>secsiynu</a:t>
            </a:r>
            <a:r>
              <a:rPr lang="cy-GB" sz="1800" b="0" i="0" u="none" strike="noStrike" cap="none" baseline="0" dirty="0">
                <a:solidFill>
                  <a:srgbClr val="37394C"/>
                </a:solidFill>
                <a:effectLst/>
                <a:uFillTx/>
                <a:latin typeface="Arial"/>
              </a:rPr>
              <a:t> bellach yn berthnasol, a dylent ystyried:</a:t>
            </a:r>
            <a:endParaRPr lang="cy-GB" sz="1800" b="0" i="0" u="none" strike="noStrike" cap="none" baseline="0" dirty="0">
              <a:solidFill>
                <a:srgbClr val="37394C"/>
              </a:solidFill>
              <a:effectLst/>
              <a:uFillTx/>
              <a:latin typeface="Arial"/>
              <a:cs typeface="Arial"/>
            </a:endParaRPr>
          </a:p>
          <a:p>
            <a:pPr marL="285750" indent="-285750">
              <a:buFontTx/>
              <a:buChar char="-"/>
            </a:pPr>
            <a:r>
              <a:rPr lang="cy-GB" sz="1800" b="0" i="0" u="none" strike="noStrike" cap="none" baseline="0" dirty="0">
                <a:solidFill>
                  <a:srgbClr val="37394C"/>
                </a:solidFill>
                <a:effectLst/>
                <a:uFillTx/>
                <a:latin typeface="Arial"/>
              </a:rPr>
              <a:t>a oes ganddynt broblem iechyd meddwl o hyd</a:t>
            </a:r>
            <a:r>
              <a:rPr lang="cy-GB" dirty="0">
                <a:latin typeface="Arial"/>
              </a:rPr>
              <a:t> </a:t>
            </a:r>
            <a:endParaRPr lang="cy-GB" dirty="0">
              <a:latin typeface="Arial"/>
              <a:cs typeface="Arial"/>
            </a:endParaRPr>
          </a:p>
          <a:p>
            <a:pPr marL="285750" indent="-285750">
              <a:buFontTx/>
              <a:buChar char="-"/>
            </a:pPr>
            <a:r>
              <a:rPr lang="cy-GB" sz="1800" b="0" i="0" u="none" strike="noStrike" cap="none" baseline="0" dirty="0">
                <a:solidFill>
                  <a:srgbClr val="37394C"/>
                </a:solidFill>
                <a:effectLst/>
                <a:uFillTx/>
                <a:latin typeface="Arial"/>
              </a:rPr>
              <a:t>a all triniaeth ar gyfer y broblem iechyd meddwl ddigwydd yn y gymuned.</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Tx/>
              <a:buChar char="-"/>
            </a:pPr>
            <a:r>
              <a:rPr lang="cy-GB" sz="1800" b="0" i="0" u="none" strike="noStrike" cap="none" baseline="0" dirty="0">
                <a:solidFill>
                  <a:srgbClr val="37394C"/>
                </a:solidFill>
                <a:effectLst/>
                <a:uFillTx/>
                <a:latin typeface="Arial"/>
              </a:rPr>
              <a:t>nad yw’r person bellach yn berygl rhesymol </a:t>
            </a:r>
            <a:r>
              <a:rPr lang="cy-GB" sz="1800" b="0" i="0" u="none" strike="noStrike" cap="none" baseline="0" dirty="0" err="1">
                <a:solidFill>
                  <a:srgbClr val="37394C"/>
                </a:solidFill>
                <a:effectLst/>
                <a:uFillTx/>
                <a:latin typeface="Arial"/>
              </a:rPr>
              <a:t>iddo’i</a:t>
            </a:r>
            <a:r>
              <a:rPr lang="cy-GB" sz="1800" b="0" i="0" u="none" strike="noStrike" cap="none" baseline="0" dirty="0">
                <a:solidFill>
                  <a:srgbClr val="37394C"/>
                </a:solidFill>
                <a:effectLst/>
                <a:uFillTx/>
                <a:latin typeface="Arial"/>
              </a:rPr>
              <a:t> hun nac i eraill.</a:t>
            </a:r>
            <a:r>
              <a:rPr lang="cy" dirty="0">
                <a:latin typeface="Arial"/>
              </a:rPr>
              <a:t> </a:t>
            </a:r>
            <a:endParaRPr lang="cy" sz="1800" b="0" i="0" u="none" strike="noStrike" cap="none" baseline="0" dirty="0">
              <a:solidFill>
                <a:srgbClr val="37394C"/>
              </a:solidFill>
              <a:effectLst/>
              <a:uFillTx/>
              <a:latin typeface="Arial"/>
              <a:cs typeface="Arial"/>
            </a:endParaRPr>
          </a:p>
        </p:txBody>
      </p:sp>
    </p:spTree>
    <p:custDataLst>
      <p:tags r:id="rId1"/>
    </p:custDataLst>
    <p:extLst>
      <p:ext uri="{BB962C8B-B14F-4D97-AF65-F5344CB8AC3E}">
        <p14:creationId xmlns:p14="http://schemas.microsoft.com/office/powerpoint/2010/main" val="202243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fade">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fade">
                                      <p:cBhvr>
                                        <p:cTn id="57" dur="500"/>
                                        <p:tgtEl>
                                          <p:spTgt spid="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fade">
                                      <p:cBhvr>
                                        <p:cTn id="6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283" y="133008"/>
            <a:ext cx="4310063" cy="627332"/>
          </a:xfrm>
        </p:spPr>
        <p:txBody>
          <a:bodyPr>
            <a:normAutofit fontScale="90000"/>
          </a:bodyPr>
          <a:lstStyle/>
          <a:p>
            <a:r>
              <a:rPr lang="en-GB" sz="2000" b="1" dirty="0"/>
              <a:t>SOAD: Second Opinion Appointed Doctor</a:t>
            </a:r>
            <a:endParaRPr lang="en-GB" sz="2000" b="1" dirty="0">
              <a:cs typeface="Arial"/>
            </a:endParaRPr>
          </a:p>
        </p:txBody>
      </p:sp>
      <p:sp>
        <p:nvSpPr>
          <p:cNvPr id="5" name="Text Placeholder 4"/>
          <p:cNvSpPr>
            <a:spLocks noGrp="1"/>
          </p:cNvSpPr>
          <p:nvPr>
            <p:ph type="body" sz="quarter" idx="12"/>
          </p:nvPr>
        </p:nvSpPr>
        <p:spPr>
          <a:xfrm>
            <a:off x="4758344" y="760340"/>
            <a:ext cx="4232004" cy="5151862"/>
          </a:xfrm>
        </p:spPr>
        <p:txBody>
          <a:bodyPr>
            <a:normAutofit/>
          </a:bodyPr>
          <a:lstStyle/>
          <a:p>
            <a:pPr marL="285750" indent="-285750">
              <a:buFont typeface="Arial" panose="020B0604020202020204" pitchFamily="34" charset="0"/>
              <a:buChar char="•"/>
            </a:pPr>
            <a:r>
              <a:rPr lang="en-US" sz="1600" dirty="0"/>
              <a:t>The MHA 1983 introduced the SOAD Service as a safeguard of the rights of patients detained under the Act who either refuse the treatment prescribed by the Approved Clinician or are deemed incapable of consenting.</a:t>
            </a:r>
          </a:p>
          <a:p>
            <a:pPr marL="285750" indent="-285750">
              <a:buFont typeface="Arial" panose="020B0604020202020204" pitchFamily="34" charset="0"/>
              <a:buChar char="•"/>
            </a:pPr>
            <a:r>
              <a:rPr lang="en-US" sz="1600" dirty="0"/>
              <a:t>The role of the SOAD is not to give a second clinical opinion in the conventionally understood medical form, but to decide whether the treatment recommended is clinically defensible and whether due consideration has been given to the views and rights of the patient.</a:t>
            </a:r>
          </a:p>
          <a:p>
            <a:pPr marL="285750" indent="-285750">
              <a:buFont typeface="Arial" panose="020B0604020202020204" pitchFamily="34" charset="0"/>
              <a:buChar char="•"/>
            </a:pPr>
            <a:r>
              <a:rPr lang="en-US" sz="1600" dirty="0"/>
              <a:t>The SOAD is an independent Consultant Psychiatrist appointed by Healthcare Inspectorate Wales to undertake this statutory function. </a:t>
            </a:r>
            <a:endParaRPr lang="en-GB" sz="1600" dirty="0"/>
          </a:p>
        </p:txBody>
      </p:sp>
      <p:sp>
        <p:nvSpPr>
          <p:cNvPr id="6" name="Title 1"/>
          <p:cNvSpPr txBox="1">
            <a:spLocks/>
          </p:cNvSpPr>
          <p:nvPr/>
        </p:nvSpPr>
        <p:spPr bwMode="auto">
          <a:xfrm>
            <a:off x="116911" y="133008"/>
            <a:ext cx="4310063" cy="62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lnSpcReduction="100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GB" sz="2000" b="1" dirty="0">
                <a:latin typeface="Arial"/>
              </a:rPr>
              <a:t>SOAD: Meddyg Ail Farn Penodedig</a:t>
            </a:r>
            <a:endParaRPr lang="cy-GB" sz="2000" b="1" dirty="0">
              <a:latin typeface="Arial"/>
              <a:cs typeface="Arial"/>
            </a:endParaRPr>
          </a:p>
        </p:txBody>
      </p:sp>
      <p:sp>
        <p:nvSpPr>
          <p:cNvPr id="7" name="Text Placeholder 4"/>
          <p:cNvSpPr>
            <a:spLocks noGrp="1"/>
          </p:cNvSpPr>
          <p:nvPr>
            <p:ph type="body" sz="quarter" idx="12"/>
          </p:nvPr>
        </p:nvSpPr>
        <p:spPr>
          <a:xfrm>
            <a:off x="271537" y="853311"/>
            <a:ext cx="4232004" cy="5151862"/>
          </a:xfrm>
        </p:spPr>
        <p:txBody>
          <a:bodyPr>
            <a:normAutofit/>
          </a:bodyPr>
          <a:lstStyle/>
          <a:p>
            <a:pPr marL="285750" indent="-285750">
              <a:buFont typeface="Arial" panose="020B0604020202020204" pitchFamily="34" charset="0"/>
              <a:buChar char="•"/>
            </a:pPr>
            <a:r>
              <a:rPr lang="cy" sz="1600" b="0" i="0" u="none" strike="noStrike" cap="none" baseline="0" dirty="0">
                <a:solidFill>
                  <a:srgbClr val="37394C"/>
                </a:solidFill>
                <a:effectLst/>
                <a:uFillTx/>
                <a:latin typeface="Arial"/>
              </a:rPr>
              <a:t>Cyflwynodd MHA 1983 y Gwasanaeth SOAD i ddiogelu hawliau cleifion sy'n cael eu cadw dan y Ddeddf sydd naill ai'n gwrthod y driniaeth a ragnodwyd gan y Clinigydd Cymeradwy neu y bernir eu bod yn analluog i gydsynio.</a:t>
            </a:r>
          </a:p>
          <a:p>
            <a:pPr marL="285750" indent="-285750">
              <a:buFont typeface="Arial" panose="020B0604020202020204" pitchFamily="34" charset="0"/>
              <a:buChar char="•"/>
            </a:pPr>
            <a:r>
              <a:rPr lang="cy" sz="1600" b="0" i="0" u="none" strike="noStrike" cap="none" baseline="0" dirty="0">
                <a:solidFill>
                  <a:srgbClr val="37394C"/>
                </a:solidFill>
                <a:effectLst/>
                <a:uFillTx/>
                <a:latin typeface="Arial"/>
              </a:rPr>
              <a:t>Nid rôl y SOAD yw rhoi ail farn glinigol ar y ffurf feddygol a ddeellir yn gonfensiynol, ond penderfynu a yw'r driniaeth a argymhellir yn glinigol amddiffynadwy ac a roddwyd ystyriaeth ddyledus i farn a hawliau'r claf.</a:t>
            </a:r>
          </a:p>
          <a:p>
            <a:pPr marL="285750" indent="-285750">
              <a:buFont typeface="Arial" panose="020B0604020202020204" pitchFamily="34" charset="0"/>
              <a:buChar char="•"/>
            </a:pPr>
            <a:r>
              <a:rPr lang="cy" sz="1600" b="0" i="0" u="none" strike="noStrike" cap="none" baseline="0" dirty="0">
                <a:solidFill>
                  <a:srgbClr val="37394C"/>
                </a:solidFill>
                <a:effectLst/>
                <a:uFillTx/>
                <a:latin typeface="Arial"/>
              </a:rPr>
              <a:t>Mae’r SOAD yn Seiciatrydd Ymgynghorol annibynnol a benodir gan Arolygiaeth Gofal Iechyd Cymru i gyflawni’r swyddogaeth statudol hon. </a:t>
            </a:r>
          </a:p>
        </p:txBody>
      </p:sp>
    </p:spTree>
    <p:custDataLst>
      <p:tags r:id="rId1"/>
    </p:custDataLst>
    <p:extLst>
      <p:ext uri="{BB962C8B-B14F-4D97-AF65-F5344CB8AC3E}">
        <p14:creationId xmlns:p14="http://schemas.microsoft.com/office/powerpoint/2010/main" val="3055722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935" y="2525236"/>
            <a:ext cx="3681080" cy="1031283"/>
          </a:xfrm>
        </p:spPr>
        <p:txBody>
          <a:bodyPr>
            <a:normAutofit fontScale="90000"/>
          </a:bodyPr>
          <a:lstStyle/>
          <a:p>
            <a:r>
              <a:rPr lang="en-US" b="1" dirty="0"/>
              <a:t>Exercise: why might someone request a second opinion? </a:t>
            </a:r>
            <a:endParaRPr lang="en-GB" dirty="0"/>
          </a:p>
        </p:txBody>
      </p:sp>
      <p:sp>
        <p:nvSpPr>
          <p:cNvPr id="6" name="Title 1"/>
          <p:cNvSpPr txBox="1">
            <a:spLocks/>
          </p:cNvSpPr>
          <p:nvPr/>
        </p:nvSpPr>
        <p:spPr bwMode="auto">
          <a:xfrm>
            <a:off x="589914" y="2525235"/>
            <a:ext cx="3681080" cy="103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0000" lnSpcReduction="100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b="1" dirty="0">
                <a:latin typeface="Arial"/>
              </a:rPr>
              <a:t>Ymarfer: pam y gallai rhywun ofyn am ail farn? </a:t>
            </a:r>
            <a:endParaRPr lang="en-US" b="1" dirty="0">
              <a:latin typeface="Arial"/>
              <a:cs typeface="Arial"/>
            </a:endParaRPr>
          </a:p>
        </p:txBody>
      </p:sp>
    </p:spTree>
    <p:custDataLst>
      <p:tags r:id="rId1"/>
    </p:custDataLst>
    <p:extLst>
      <p:ext uri="{BB962C8B-B14F-4D97-AF65-F5344CB8AC3E}">
        <p14:creationId xmlns:p14="http://schemas.microsoft.com/office/powerpoint/2010/main" val="1298646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492" y="108650"/>
            <a:ext cx="4227823" cy="593878"/>
          </a:xfrm>
        </p:spPr>
        <p:txBody>
          <a:bodyPr>
            <a:normAutofit fontScale="90000"/>
          </a:bodyPr>
          <a:lstStyle/>
          <a:p>
            <a:r>
              <a:rPr lang="en-US" sz="2000" b="1" dirty="0"/>
              <a:t>Making a complaint (mental health)</a:t>
            </a:r>
            <a:endParaRPr lang="en-GB" sz="2000" b="1">
              <a:cs typeface="Arial"/>
            </a:endParaRPr>
          </a:p>
        </p:txBody>
      </p:sp>
      <p:sp>
        <p:nvSpPr>
          <p:cNvPr id="5" name="Text Placeholder 4"/>
          <p:cNvSpPr>
            <a:spLocks noGrp="1"/>
          </p:cNvSpPr>
          <p:nvPr>
            <p:ph type="body" sz="quarter" idx="12"/>
          </p:nvPr>
        </p:nvSpPr>
        <p:spPr>
          <a:xfrm>
            <a:off x="4750493" y="535259"/>
            <a:ext cx="4227824" cy="5330282"/>
          </a:xfrm>
        </p:spPr>
        <p:txBody>
          <a:bodyPr>
            <a:normAutofit lnSpcReduction="10000"/>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Firstly, it is important to establish if the problem is about </a:t>
            </a:r>
            <a:r>
              <a:rPr lang="en-US" b="1" dirty="0"/>
              <a:t>health care or social care</a:t>
            </a:r>
            <a:r>
              <a:rPr lang="en-US" dirty="0"/>
              <a:t>, because this will determine who deals with the complaint. </a:t>
            </a:r>
          </a:p>
          <a:p>
            <a:pPr marL="285750" indent="-285750">
              <a:buFont typeface="Arial" panose="020B0604020202020204" pitchFamily="34" charset="0"/>
              <a:buChar char="•"/>
            </a:pPr>
            <a:r>
              <a:rPr lang="en-GB" dirty="0"/>
              <a:t>Health care in Wales: a complaint would be known as ‘raising a concern’. </a:t>
            </a:r>
          </a:p>
          <a:p>
            <a:pPr marL="285750" indent="-285750">
              <a:buFontTx/>
              <a:buChar char="-"/>
            </a:pPr>
            <a:r>
              <a:rPr lang="en-US" dirty="0"/>
              <a:t>the care provider: for example, the    hospital, care home or organisation providing the service, treatment or other care.</a:t>
            </a:r>
          </a:p>
          <a:p>
            <a:pPr marL="285750" indent="-285750">
              <a:buFontTx/>
              <a:buChar char="-"/>
            </a:pPr>
            <a:r>
              <a:rPr lang="en-US" dirty="0"/>
              <a:t>the body responsible for providing care: the Local Health Board.</a:t>
            </a:r>
            <a:endParaRPr lang="en-GB" dirty="0"/>
          </a:p>
          <a:p>
            <a:pPr marL="285750" indent="-285750">
              <a:buFont typeface="Arial" panose="020B0604020202020204" pitchFamily="34" charset="0"/>
              <a:buChar char="•"/>
            </a:pPr>
            <a:r>
              <a:rPr lang="en-US" dirty="0"/>
              <a:t>Normally, the complaint must be made within 12 months of the event, or when someone was first aware of the issue. </a:t>
            </a:r>
          </a:p>
          <a:p>
            <a:pPr marL="285750" indent="-285750">
              <a:buFont typeface="Arial" panose="020B0604020202020204" pitchFamily="34" charset="0"/>
              <a:buChar char="•"/>
            </a:pPr>
            <a:endParaRPr lang="en-GB" dirty="0"/>
          </a:p>
        </p:txBody>
      </p:sp>
      <p:sp>
        <p:nvSpPr>
          <p:cNvPr id="6" name="Title 1"/>
          <p:cNvSpPr txBox="1">
            <a:spLocks/>
          </p:cNvSpPr>
          <p:nvPr/>
        </p:nvSpPr>
        <p:spPr bwMode="auto">
          <a:xfrm>
            <a:off x="82239" y="108650"/>
            <a:ext cx="4227823" cy="59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GB" sz="2000" b="1" dirty="0">
                <a:latin typeface="Arial"/>
              </a:rPr>
              <a:t>Gwneud cwyn (iechyd meddwl)</a:t>
            </a:r>
            <a:endParaRPr lang="cy-GB" sz="2000" b="1" dirty="0">
              <a:latin typeface="Arial"/>
              <a:cs typeface="Arial"/>
            </a:endParaRPr>
          </a:p>
        </p:txBody>
      </p:sp>
      <p:sp>
        <p:nvSpPr>
          <p:cNvPr id="7" name="Text Placeholder 4"/>
          <p:cNvSpPr>
            <a:spLocks noGrp="1"/>
          </p:cNvSpPr>
          <p:nvPr>
            <p:ph type="body" sz="quarter" idx="12"/>
          </p:nvPr>
        </p:nvSpPr>
        <p:spPr>
          <a:xfrm>
            <a:off x="82240" y="535259"/>
            <a:ext cx="4227824" cy="5330282"/>
          </a:xfrm>
        </p:spPr>
        <p:txBody>
          <a:bodyPr>
            <a:normAutofit lnSpcReduction="10000"/>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Yn gyntaf, mae'n bwysig sefydlu a yw'r broblem ynghylch </a:t>
            </a:r>
            <a:r>
              <a:rPr lang="cy-GB" sz="1800" b="1" i="0" u="none" strike="noStrike" cap="none" baseline="0" dirty="0">
                <a:solidFill>
                  <a:srgbClr val="37394C"/>
                </a:solidFill>
                <a:effectLst/>
                <a:uFillTx/>
                <a:latin typeface="Arial"/>
              </a:rPr>
              <a:t>gofal iechyd neu ofal cymdeithasol</a:t>
            </a:r>
            <a:r>
              <a:rPr lang="cy-GB" sz="1800" b="0" i="0" u="none" strike="noStrike" cap="none" baseline="0" dirty="0">
                <a:solidFill>
                  <a:srgbClr val="37394C"/>
                </a:solidFill>
                <a:effectLst/>
                <a:uFillTx/>
                <a:latin typeface="Arial"/>
              </a:rPr>
              <a:t>, oherwydd bydd hyn yn penderfynu pwy sy'n delio â'r gŵyn.</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Gofal iechyd yng Nghymru: byddai cwyn yn cael ei hadnabod fel 'codi pryder'.</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Tx/>
              <a:buChar char="-"/>
            </a:pPr>
            <a:r>
              <a:rPr lang="cy-GB" sz="1800" b="0" i="0" u="none" strike="noStrike" cap="none" baseline="0" dirty="0">
                <a:solidFill>
                  <a:srgbClr val="37394C"/>
                </a:solidFill>
                <a:effectLst/>
                <a:uFillTx/>
                <a:latin typeface="Arial"/>
              </a:rPr>
              <a:t>y darparwr gofal: er enghraifft, yr ysbyty, cartref gofal neu sefydliad sy’n darparu’r gwasanaeth, triniaeth neu ofal arall.</a:t>
            </a:r>
            <a:endParaRPr lang="cy-GB" sz="1800" b="0" i="0" u="none" strike="noStrike" cap="none" baseline="0" dirty="0">
              <a:solidFill>
                <a:srgbClr val="37394C"/>
              </a:solidFill>
              <a:effectLst/>
              <a:uFillTx/>
              <a:latin typeface="Arial"/>
              <a:cs typeface="Arial"/>
            </a:endParaRPr>
          </a:p>
          <a:p>
            <a:pPr marL="285750" indent="-285750">
              <a:buFontTx/>
              <a:buChar char="-"/>
            </a:pPr>
            <a:r>
              <a:rPr lang="cy-GB" sz="1800" b="0" i="0" u="none" strike="noStrike" cap="none" baseline="0" dirty="0">
                <a:solidFill>
                  <a:srgbClr val="37394C"/>
                </a:solidFill>
                <a:effectLst/>
                <a:uFillTx/>
                <a:latin typeface="Arial"/>
              </a:rPr>
              <a:t>y corff sy'n gyfrifol am ddarparu gofal: y Bwrdd Iechyd Lleol.</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GB" sz="1800" b="0" i="0" u="none" strike="noStrike" cap="none" baseline="0" dirty="0">
                <a:solidFill>
                  <a:srgbClr val="37394C"/>
                </a:solidFill>
                <a:effectLst/>
                <a:uFillTx/>
                <a:latin typeface="Arial"/>
              </a:rPr>
              <a:t>Fel arfer, rhaid gwneud y gŵyn o fewn 12 mis i'r digwyddiad, neu pan oedd rhywun yn ymwybodol o'r mater gyntaf.</a:t>
            </a:r>
            <a:r>
              <a:rPr lang="cy-GB" dirty="0">
                <a:latin typeface="Arial"/>
              </a:rPr>
              <a:t> </a:t>
            </a:r>
            <a:endParaRPr lang="cy-GB"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endParaRPr lang="cy-GB" dirty="0">
              <a:cs typeface="Arial"/>
            </a:endParaRPr>
          </a:p>
        </p:txBody>
      </p:sp>
    </p:spTree>
    <p:extLst>
      <p:ext uri="{BB962C8B-B14F-4D97-AF65-F5344CB8AC3E}">
        <p14:creationId xmlns:p14="http://schemas.microsoft.com/office/powerpoint/2010/main" val="370151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fade">
                                      <p:cBhvr>
                                        <p:cTn id="5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ind.org.uk/media-a/3804/flowchart-how-do-i-make-a-complaint-health-and-social-c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653" y="89452"/>
            <a:ext cx="4610392" cy="58909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47452" y="1749287"/>
            <a:ext cx="1858618" cy="1888435"/>
          </a:xfrm>
          <a:prstGeom prst="rect">
            <a:avLst/>
          </a:prstGeom>
        </p:spPr>
        <p:txBody>
          <a:bodyPr vert="horz" wrap="square" lIns="91440" tIns="45720" rIns="91440" bIns="45720" rtlCol="0" anchor="ctr">
            <a:normAutofit/>
          </a:bodyPr>
          <a:lstStyle/>
          <a:p>
            <a:r>
              <a:rPr lang="en-GB" dirty="0"/>
              <a:t>N.B. This image is only available in English</a:t>
            </a:r>
          </a:p>
        </p:txBody>
      </p:sp>
    </p:spTree>
    <p:custDataLst>
      <p:tags r:id="rId1"/>
    </p:custDataLst>
    <p:extLst>
      <p:ext uri="{BB962C8B-B14F-4D97-AF65-F5344CB8AC3E}">
        <p14:creationId xmlns:p14="http://schemas.microsoft.com/office/powerpoint/2010/main" val="323056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728411" y="304800"/>
            <a:ext cx="3915508" cy="5650523"/>
          </a:xfrm>
        </p:spPr>
        <p:txBody>
          <a:bodyPr>
            <a:normAutofit fontScale="62500" lnSpcReduction="20000"/>
          </a:bodyPr>
          <a:lstStyle/>
          <a:p>
            <a:r>
              <a:rPr lang="en-US" sz="3200" b="1" dirty="0">
                <a:solidFill>
                  <a:srgbClr val="16AD85"/>
                </a:solidFill>
              </a:rPr>
              <a:t>Aims and Learning Outcomes</a:t>
            </a:r>
          </a:p>
          <a:p>
            <a:endParaRPr lang="en-US" dirty="0"/>
          </a:p>
          <a:p>
            <a:pPr marL="342900" indent="-342900">
              <a:buFont typeface="Arial" panose="020B0604020202020204" pitchFamily="34" charset="0"/>
              <a:buChar char="•"/>
            </a:pPr>
            <a:r>
              <a:rPr lang="en-US" sz="2400" dirty="0"/>
              <a:t>Understand the purpose of the Mental Health Act 1983, as amended by the Mental Health Act 2007, Mental Health (Wales) Measure 2010.</a:t>
            </a:r>
          </a:p>
          <a:p>
            <a:pPr marL="342900" indent="-342900">
              <a:buFont typeface="Arial" panose="020B0604020202020204" pitchFamily="34" charset="0"/>
              <a:buChar char="•"/>
            </a:pPr>
            <a:r>
              <a:rPr lang="en-US" sz="2400" dirty="0"/>
              <a:t>Know the difference between formal and informal patients under the Mental Health Act.</a:t>
            </a:r>
          </a:p>
          <a:p>
            <a:pPr marL="342900" indent="-342900">
              <a:buFont typeface="Arial" panose="020B0604020202020204" pitchFamily="34" charset="0"/>
              <a:buChar char="•"/>
            </a:pPr>
            <a:r>
              <a:rPr lang="en-US" sz="2400" dirty="0"/>
              <a:t>Know what is meant by the term ‘compulsion’.</a:t>
            </a:r>
          </a:p>
          <a:p>
            <a:pPr marL="342900" indent="-342900">
              <a:buFont typeface="Arial" panose="020B0604020202020204" pitchFamily="34" charset="0"/>
              <a:buChar char="•"/>
            </a:pPr>
            <a:r>
              <a:rPr lang="en-US" sz="2400" dirty="0"/>
              <a:t>Know the routes and criteria for being detained under the Mental Health Act.</a:t>
            </a:r>
          </a:p>
          <a:p>
            <a:pPr marL="342900" indent="-342900">
              <a:buFont typeface="Arial" panose="020B0604020202020204" pitchFamily="34" charset="0"/>
              <a:buChar char="•"/>
            </a:pPr>
            <a:r>
              <a:rPr lang="en-US" sz="2400" dirty="0"/>
              <a:t>Know when there is a duty to inform an individual to their right for support from an Independent Mental Health Advocate.</a:t>
            </a:r>
          </a:p>
          <a:p>
            <a:pPr marL="342900" indent="-342900">
              <a:buFont typeface="Arial" panose="020B0604020202020204" pitchFamily="34" charset="0"/>
              <a:buChar char="•"/>
            </a:pPr>
            <a:r>
              <a:rPr lang="en-US" sz="2400" dirty="0"/>
              <a:t>Know when there is a duty to consider a referral to Independent Mental Health Advocate for non-instructed advocacy.</a:t>
            </a:r>
          </a:p>
          <a:p>
            <a:pPr marL="342900" indent="-342900">
              <a:buFont typeface="Arial" panose="020B0604020202020204" pitchFamily="34" charset="0"/>
              <a:buChar char="•"/>
            </a:pPr>
            <a:r>
              <a:rPr lang="en-US" sz="2400" dirty="0"/>
              <a:t>Know the powers within current mental health legislation and who may exercise these.</a:t>
            </a:r>
          </a:p>
          <a:p>
            <a:pPr marL="342900" indent="-342900">
              <a:buFont typeface="Arial" panose="020B0604020202020204" pitchFamily="34" charset="0"/>
              <a:buChar char="•"/>
            </a:pPr>
            <a:r>
              <a:rPr lang="en-US" sz="2400" dirty="0"/>
              <a:t>Know the range of safeguards within the current mental health legislation.</a:t>
            </a:r>
          </a:p>
          <a:p>
            <a:endParaRPr lang="en-GB" sz="1600" dirty="0"/>
          </a:p>
        </p:txBody>
      </p:sp>
      <p:pic>
        <p:nvPicPr>
          <p:cNvPr id="1028" name="Picture 4" descr="Social Care Wales - FOR Card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4137" y="0"/>
            <a:ext cx="709862" cy="95554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8"/>
          <p:cNvSpPr>
            <a:spLocks noGrp="1"/>
          </p:cNvSpPr>
          <p:nvPr>
            <p:ph type="body" sz="quarter" idx="12"/>
          </p:nvPr>
        </p:nvSpPr>
        <p:spPr>
          <a:xfrm>
            <a:off x="190500" y="279400"/>
            <a:ext cx="3915508" cy="5969977"/>
          </a:xfrm>
        </p:spPr>
        <p:txBody>
          <a:bodyPr>
            <a:normAutofit fontScale="47500" lnSpcReduction="20000"/>
          </a:bodyPr>
          <a:lstStyle/>
          <a:p>
            <a:r>
              <a:rPr lang="cy" sz="4200" b="1" dirty="0">
                <a:solidFill>
                  <a:srgbClr val="16AD85"/>
                </a:solidFill>
              </a:rPr>
              <a:t>Nodau a Deilliannau Dysgu </a:t>
            </a:r>
          </a:p>
          <a:p>
            <a:endParaRPr lang="en-US" dirty="0"/>
          </a:p>
          <a:p>
            <a:pPr marL="342900" indent="-342900">
              <a:buFont typeface="Arial" panose="020B0604020202020204" pitchFamily="34" charset="0"/>
              <a:buChar char="•"/>
            </a:pPr>
            <a:r>
              <a:rPr lang="cy" sz="3200" b="0" i="0" u="none" strike="noStrike" cap="none" baseline="0" dirty="0">
                <a:solidFill>
                  <a:srgbClr val="37394C"/>
                </a:solidFill>
                <a:effectLst/>
                <a:uFillTx/>
                <a:latin typeface="Arial"/>
              </a:rPr>
              <a:t>Deall pwrpas Deddf Iechyd Meddwl 1983, fel y’i diwygiwyd gan Ddeddf Iechyd Meddwl 2007, Mesur Iechyd Meddwl (Cymru) 2010.</a:t>
            </a:r>
          </a:p>
          <a:p>
            <a:pPr marL="342900" indent="-342900">
              <a:buFont typeface="Arial" panose="020B0604020202020204" pitchFamily="34" charset="0"/>
              <a:buChar char="•"/>
            </a:pPr>
            <a:r>
              <a:rPr lang="cy" sz="3200" b="0" i="0" u="none" strike="noStrike" cap="none" baseline="0" dirty="0">
                <a:solidFill>
                  <a:srgbClr val="37394C"/>
                </a:solidFill>
                <a:effectLst/>
                <a:uFillTx/>
                <a:latin typeface="Arial"/>
              </a:rPr>
              <a:t>Gwybod y gwahaniaeth rhwng cleifion ffurfiol ac anffurfiol o dan y Ddeddf Iechyd Meddwl.</a:t>
            </a:r>
          </a:p>
          <a:p>
            <a:pPr marL="342900" indent="-342900">
              <a:buFont typeface="Arial" panose="020B0604020202020204" pitchFamily="34" charset="0"/>
              <a:buChar char="•"/>
            </a:pPr>
            <a:r>
              <a:rPr lang="cy" sz="3200" b="0" i="0" u="none" strike="noStrike" cap="none" baseline="0" dirty="0">
                <a:solidFill>
                  <a:srgbClr val="37394C"/>
                </a:solidFill>
                <a:effectLst/>
                <a:uFillTx/>
                <a:latin typeface="Arial"/>
              </a:rPr>
              <a:t>Gwybod beth yw ystyr y term 'gorfodaeth'.</a:t>
            </a:r>
          </a:p>
          <a:p>
            <a:pPr marL="342900" indent="-342900">
              <a:buFont typeface="Arial" panose="020B0604020202020204" pitchFamily="34" charset="0"/>
              <a:buChar char="•"/>
            </a:pPr>
            <a:r>
              <a:rPr lang="cy" sz="3200" b="0" i="0" u="none" strike="noStrike" cap="none" baseline="0" dirty="0">
                <a:solidFill>
                  <a:srgbClr val="37394C"/>
                </a:solidFill>
                <a:effectLst/>
                <a:uFillTx/>
                <a:latin typeface="Arial"/>
              </a:rPr>
              <a:t>Gwybod y llwybrau a'r meini prawf ar gyfer cael eich cadw dan y Ddeddf Iechyd Meddwl.</a:t>
            </a:r>
          </a:p>
          <a:p>
            <a:pPr marL="342900" indent="-342900">
              <a:buFont typeface="Arial" panose="020B0604020202020204" pitchFamily="34" charset="0"/>
              <a:buChar char="•"/>
            </a:pPr>
            <a:r>
              <a:rPr lang="cy" sz="3200" b="0" i="0" u="none" strike="noStrike" cap="none" baseline="0" dirty="0">
                <a:solidFill>
                  <a:srgbClr val="37394C"/>
                </a:solidFill>
                <a:effectLst/>
                <a:uFillTx/>
                <a:latin typeface="Arial"/>
              </a:rPr>
              <a:t>Gwybod pryd mae dyletswydd i hysbysu unigolyn am ei hawl i gael cymorth gan Eiriolwr Iechyd Meddwl Annibynnol.</a:t>
            </a:r>
          </a:p>
          <a:p>
            <a:pPr marL="342900" indent="-342900">
              <a:buFont typeface="Arial" panose="020B0604020202020204" pitchFamily="34" charset="0"/>
              <a:buChar char="•"/>
            </a:pPr>
            <a:r>
              <a:rPr lang="cy" sz="3200" b="0" i="0" u="none" strike="noStrike" cap="none" baseline="0" dirty="0">
                <a:solidFill>
                  <a:srgbClr val="37394C"/>
                </a:solidFill>
                <a:effectLst/>
                <a:uFillTx/>
                <a:latin typeface="Arial"/>
              </a:rPr>
              <a:t>Gwybod pryd mae dyletswydd i ystyried atgyfeiriad at Eiriolwr Iechyd Meddwl Annibynnol ar gyfer eiriolaeth heb gyfarwyddyd.</a:t>
            </a:r>
          </a:p>
          <a:p>
            <a:pPr marL="342900" indent="-342900">
              <a:buFont typeface="Arial" panose="020B0604020202020204" pitchFamily="34" charset="0"/>
              <a:buChar char="•"/>
            </a:pPr>
            <a:r>
              <a:rPr lang="cy" sz="3200" b="0" i="0" u="none" strike="noStrike" cap="none" baseline="0" dirty="0">
                <a:solidFill>
                  <a:srgbClr val="37394C"/>
                </a:solidFill>
                <a:effectLst/>
                <a:uFillTx/>
                <a:latin typeface="Arial"/>
              </a:rPr>
              <a:t>Gwybod y pwerau o fewn y ddeddfwriaeth iechyd meddwl gyfredol a phwy all arfer y rhain.</a:t>
            </a:r>
          </a:p>
          <a:p>
            <a:pPr marL="342900" indent="-342900">
              <a:buFont typeface="Arial" panose="020B0604020202020204" pitchFamily="34" charset="0"/>
              <a:buChar char="•"/>
            </a:pPr>
            <a:r>
              <a:rPr lang="cy" sz="3200" b="0" i="0" u="none" strike="noStrike" cap="none" baseline="0" dirty="0">
                <a:solidFill>
                  <a:srgbClr val="37394C"/>
                </a:solidFill>
                <a:effectLst/>
                <a:uFillTx/>
                <a:latin typeface="Arial"/>
              </a:rPr>
              <a:t>Gwybod yr ystod o fesurau diogelu o fewn y ddeddfwriaeth iechyd meddwl gyfredol.</a:t>
            </a:r>
          </a:p>
          <a:p>
            <a:endParaRPr lang="en-GB" sz="1600" dirty="0"/>
          </a:p>
        </p:txBody>
      </p:sp>
    </p:spTree>
    <p:custDataLst>
      <p:tags r:id="rId1"/>
    </p:custDataLst>
    <p:extLst>
      <p:ext uri="{BB962C8B-B14F-4D97-AF65-F5344CB8AC3E}">
        <p14:creationId xmlns:p14="http://schemas.microsoft.com/office/powerpoint/2010/main" val="755348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8198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621640" y="119802"/>
            <a:ext cx="4370351" cy="101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75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en-US" b="1" dirty="0"/>
              <a:t>How does the MHA apply to other legislation? </a:t>
            </a:r>
            <a:endParaRPr lang="en-GB" b="1">
              <a:cs typeface="Arial"/>
            </a:endParaRPr>
          </a:p>
        </p:txBody>
      </p:sp>
      <p:sp>
        <p:nvSpPr>
          <p:cNvPr id="7" name="Text Placeholder 4"/>
          <p:cNvSpPr>
            <a:spLocks noGrp="1"/>
          </p:cNvSpPr>
          <p:nvPr>
            <p:ph type="body" sz="quarter" idx="12"/>
          </p:nvPr>
        </p:nvSpPr>
        <p:spPr>
          <a:xfrm>
            <a:off x="4741957" y="1170879"/>
            <a:ext cx="4250034" cy="4728116"/>
          </a:xfrm>
        </p:spPr>
        <p:txBody>
          <a:bodyPr/>
          <a:lstStyle/>
          <a:p>
            <a:pPr marL="285750" indent="-285750">
              <a:buFont typeface="Arial" panose="020B0604020202020204" pitchFamily="34" charset="0"/>
              <a:buChar char="•"/>
            </a:pPr>
            <a:r>
              <a:rPr lang="en-GB" dirty="0"/>
              <a:t>Data Protection Act 1998 </a:t>
            </a:r>
          </a:p>
          <a:p>
            <a:pPr marL="285750" indent="-285750">
              <a:buFont typeface="Arial" panose="020B0604020202020204" pitchFamily="34" charset="0"/>
              <a:buChar char="•"/>
            </a:pPr>
            <a:r>
              <a:rPr lang="en-US" dirty="0"/>
              <a:t>Social Services and Well-being (Wales) Act 2014</a:t>
            </a:r>
          </a:p>
          <a:p>
            <a:pPr marL="285750" indent="-285750">
              <a:buFont typeface="Arial" panose="020B0604020202020204" pitchFamily="34" charset="0"/>
              <a:buChar char="•"/>
            </a:pPr>
            <a:r>
              <a:rPr lang="en-US" dirty="0"/>
              <a:t>Mental Health (Wales) Measure 2010 </a:t>
            </a:r>
          </a:p>
          <a:p>
            <a:pPr marL="285750" indent="-285750">
              <a:buFont typeface="Arial" panose="020B0604020202020204" pitchFamily="34" charset="0"/>
              <a:buChar char="•"/>
            </a:pPr>
            <a:r>
              <a:rPr lang="en-GB" dirty="0"/>
              <a:t>Human Rights Act 1998 </a:t>
            </a:r>
          </a:p>
          <a:p>
            <a:pPr marL="285750" indent="-285750">
              <a:buFont typeface="Arial" panose="020B0604020202020204" pitchFamily="34" charset="0"/>
              <a:buChar char="•"/>
            </a:pPr>
            <a:r>
              <a:rPr lang="en-GB" dirty="0"/>
              <a:t>Equality Act 2010</a:t>
            </a:r>
          </a:p>
          <a:p>
            <a:pPr marL="285750" indent="-285750">
              <a:buFont typeface="Arial" panose="020B0604020202020204" pitchFamily="34" charset="0"/>
              <a:buChar char="•"/>
            </a:pPr>
            <a:r>
              <a:rPr lang="en-GB" dirty="0"/>
              <a:t>Mental Capacity Act 2005</a:t>
            </a:r>
          </a:p>
          <a:p>
            <a:pPr marL="285750" indent="-285750">
              <a:buFont typeface="Arial" panose="020B0604020202020204" pitchFamily="34" charset="0"/>
              <a:buChar char="•"/>
            </a:pPr>
            <a:r>
              <a:rPr lang="en-US" dirty="0"/>
              <a:t>Welsh Language (Wales) Measure 2011 </a:t>
            </a:r>
          </a:p>
          <a:p>
            <a:pPr marL="285750" indent="-285750">
              <a:buFont typeface="Arial" panose="020B0604020202020204" pitchFamily="34" charset="0"/>
              <a:buChar char="•"/>
            </a:pPr>
            <a:r>
              <a:rPr lang="en-GB" dirty="0"/>
              <a:t>Human Rights Act 1998 </a:t>
            </a:r>
          </a:p>
          <a:p>
            <a:pPr marL="285750" indent="-285750">
              <a:buFont typeface="Arial" panose="020B0604020202020204" pitchFamily="34" charset="0"/>
              <a:buChar char="•"/>
            </a:pPr>
            <a:r>
              <a:rPr lang="en-GB" dirty="0"/>
              <a:t>Housing (Wales) Act 2014</a:t>
            </a:r>
          </a:p>
          <a:p>
            <a:pPr marL="285750" indent="-285750">
              <a:buFont typeface="Arial" panose="020B0604020202020204" pitchFamily="34" charset="0"/>
              <a:buChar char="•"/>
            </a:pPr>
            <a:r>
              <a:rPr lang="en-US" dirty="0"/>
              <a:t>United Nations Convention on the Rights of Persons with Disabilities</a:t>
            </a:r>
            <a:endParaRPr lang="en-GB" dirty="0"/>
          </a:p>
        </p:txBody>
      </p:sp>
      <p:sp>
        <p:nvSpPr>
          <p:cNvPr id="10" name="Title 1"/>
          <p:cNvSpPr>
            <a:spLocks noGrp="1"/>
          </p:cNvSpPr>
          <p:nvPr>
            <p:ph type="title"/>
          </p:nvPr>
        </p:nvSpPr>
        <p:spPr>
          <a:xfrm>
            <a:off x="93390" y="119802"/>
            <a:ext cx="4293785" cy="917262"/>
          </a:xfrm>
        </p:spPr>
        <p:txBody>
          <a:bodyPr>
            <a:normAutofit fontScale="90000"/>
          </a:bodyPr>
          <a:lstStyle/>
          <a:p>
            <a:r>
              <a:rPr lang="cy" sz="2800" b="1" i="0" u="none" strike="noStrike" cap="none" baseline="0" dirty="0">
                <a:solidFill>
                  <a:srgbClr val="16AD85"/>
                </a:solidFill>
                <a:effectLst/>
                <a:uFillTx/>
                <a:latin typeface="Arial"/>
              </a:rPr>
              <a:t>Sut mae'r MHA yn berthnasol i ddeddfwriaeth arall?</a:t>
            </a:r>
            <a:r>
              <a:rPr lang="cy" b="1" dirty="0">
                <a:latin typeface="Arial"/>
              </a:rPr>
              <a:t> </a:t>
            </a:r>
            <a:endParaRPr lang="en-US" sz="2800" b="1" i="0" u="none" strike="noStrike" cap="none" baseline="0">
              <a:solidFill>
                <a:srgbClr val="16AD85"/>
              </a:solidFill>
              <a:effectLst/>
              <a:uFillTx/>
              <a:latin typeface="Arial"/>
              <a:cs typeface="Arial"/>
            </a:endParaRPr>
          </a:p>
        </p:txBody>
      </p:sp>
      <p:sp>
        <p:nvSpPr>
          <p:cNvPr id="11" name="Text Placeholder 4"/>
          <p:cNvSpPr>
            <a:spLocks noGrp="1"/>
          </p:cNvSpPr>
          <p:nvPr>
            <p:ph type="body" sz="quarter" idx="12"/>
          </p:nvPr>
        </p:nvSpPr>
        <p:spPr>
          <a:xfrm>
            <a:off x="93391" y="1295400"/>
            <a:ext cx="4064092" cy="4711699"/>
          </a:xfrm>
        </p:spPr>
        <p:txBody>
          <a:bodyPr>
            <a:normAutofit/>
          </a:bodyPr>
          <a:lstStyle/>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Deddf Diogelu Data 1998 </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Deddf Gwasanaethau Cymdeithasol a Llesiant (Cymru) 2014</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Mesur Iechyd Meddwl (Cymru) 2010 </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Deddf Hawliau Dynol 1998 </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Deddf Cydraddoldeb 2010</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Deddf Galluedd Meddyliol (2005)</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Mesur y Gymraeg (Cymru) 2011 </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Deddf Hawliau Dynol 1998 </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Deddf Tai (Cymru) 2014</a:t>
            </a: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Confensiwn y Cenhedloedd Unedig ar Hawliau Pobl ag Anableddau </a:t>
            </a:r>
          </a:p>
        </p:txBody>
      </p:sp>
    </p:spTree>
    <p:custDataLst>
      <p:tags r:id="rId1"/>
    </p:custDataLst>
    <p:extLst>
      <p:ext uri="{BB962C8B-B14F-4D97-AF65-F5344CB8AC3E}">
        <p14:creationId xmlns:p14="http://schemas.microsoft.com/office/powerpoint/2010/main" val="331973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029" y="204358"/>
            <a:ext cx="4372707" cy="1031283"/>
          </a:xfrm>
        </p:spPr>
        <p:txBody>
          <a:bodyPr>
            <a:normAutofit fontScale="90000"/>
          </a:bodyPr>
          <a:lstStyle/>
          <a:p>
            <a:r>
              <a:rPr lang="en-US" b="1" dirty="0"/>
              <a:t>Exercise: what do you know about the Mental Health Act? </a:t>
            </a:r>
            <a:endParaRPr lang="en-GB" b="1">
              <a:cs typeface="Arial"/>
            </a:endParaRPr>
          </a:p>
        </p:txBody>
      </p:sp>
      <p:pic>
        <p:nvPicPr>
          <p:cNvPr id="6" name="Picture 5"/>
          <p:cNvPicPr>
            <a:picLocks noChangeAspect="1"/>
          </p:cNvPicPr>
          <p:nvPr/>
        </p:nvPicPr>
        <p:blipFill>
          <a:blip r:embed="rId3"/>
          <a:stretch>
            <a:fillRect/>
          </a:stretch>
        </p:blipFill>
        <p:spPr>
          <a:xfrm>
            <a:off x="4984162" y="1726614"/>
            <a:ext cx="3543737" cy="1987950"/>
          </a:xfrm>
          <a:prstGeom prst="rect">
            <a:avLst/>
          </a:prstGeom>
        </p:spPr>
      </p:pic>
      <p:sp>
        <p:nvSpPr>
          <p:cNvPr id="7" name="Title 1"/>
          <p:cNvSpPr txBox="1">
            <a:spLocks/>
          </p:cNvSpPr>
          <p:nvPr/>
        </p:nvSpPr>
        <p:spPr bwMode="auto">
          <a:xfrm>
            <a:off x="82061" y="204358"/>
            <a:ext cx="4372707" cy="121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75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b="1" dirty="0" err="1">
                <a:latin typeface="Arial"/>
              </a:rPr>
              <a:t>Ymarfer</a:t>
            </a:r>
            <a:r>
              <a:rPr lang="cy" b="1" dirty="0">
                <a:latin typeface="Arial"/>
              </a:rPr>
              <a:t>: </a:t>
            </a:r>
            <a:r>
              <a:rPr lang="cy" b="1" dirty="0" err="1">
                <a:latin typeface="Arial"/>
              </a:rPr>
              <a:t>beth</a:t>
            </a:r>
            <a:r>
              <a:rPr lang="cy" b="1" dirty="0">
                <a:latin typeface="Arial"/>
              </a:rPr>
              <a:t> </a:t>
            </a:r>
            <a:r>
              <a:rPr lang="cy" b="1" dirty="0" err="1">
                <a:latin typeface="Arial"/>
              </a:rPr>
              <a:t>ydych</a:t>
            </a:r>
            <a:r>
              <a:rPr lang="cy" b="1" dirty="0">
                <a:latin typeface="Arial"/>
              </a:rPr>
              <a:t> </a:t>
            </a:r>
            <a:r>
              <a:rPr lang="cy" b="1" dirty="0" err="1">
                <a:latin typeface="Arial"/>
              </a:rPr>
              <a:t>chi'n</a:t>
            </a:r>
            <a:r>
              <a:rPr lang="cy" b="1" dirty="0">
                <a:latin typeface="Arial"/>
              </a:rPr>
              <a:t> </a:t>
            </a:r>
            <a:r>
              <a:rPr lang="cy" b="1" dirty="0" err="1">
                <a:latin typeface="Arial"/>
              </a:rPr>
              <a:t>ei</a:t>
            </a:r>
            <a:r>
              <a:rPr lang="cy" b="1" dirty="0">
                <a:latin typeface="Arial"/>
              </a:rPr>
              <a:t> </a:t>
            </a:r>
            <a:r>
              <a:rPr lang="cy" b="1" dirty="0" err="1">
                <a:latin typeface="Arial"/>
              </a:rPr>
              <a:t>wybod</a:t>
            </a:r>
            <a:r>
              <a:rPr lang="cy" b="1" dirty="0">
                <a:latin typeface="Arial"/>
              </a:rPr>
              <a:t> am y </a:t>
            </a:r>
            <a:r>
              <a:rPr lang="cy" b="1" dirty="0" err="1">
                <a:latin typeface="Arial"/>
              </a:rPr>
              <a:t>Ddeddf</a:t>
            </a:r>
            <a:r>
              <a:rPr lang="cy" b="1" dirty="0">
                <a:latin typeface="Arial"/>
              </a:rPr>
              <a:t> Iechyd </a:t>
            </a:r>
            <a:r>
              <a:rPr lang="cy" b="1" dirty="0" err="1">
                <a:latin typeface="Arial"/>
              </a:rPr>
              <a:t>Meddwl</a:t>
            </a:r>
            <a:r>
              <a:rPr lang="cy" b="1" dirty="0">
                <a:latin typeface="Arial"/>
              </a:rPr>
              <a:t>? </a:t>
            </a:r>
            <a:endParaRPr lang="en-US" b="1" dirty="0">
              <a:latin typeface="Arial"/>
              <a:cs typeface="Arial"/>
            </a:endParaRPr>
          </a:p>
        </p:txBody>
      </p:sp>
      <p:pic>
        <p:nvPicPr>
          <p:cNvPr id="8" name="Picture 7"/>
          <p:cNvPicPr>
            <a:picLocks noChangeAspect="1"/>
          </p:cNvPicPr>
          <p:nvPr/>
        </p:nvPicPr>
        <p:blipFill>
          <a:blip r:embed="rId3"/>
          <a:stretch>
            <a:fillRect/>
          </a:stretch>
        </p:blipFill>
        <p:spPr>
          <a:xfrm>
            <a:off x="424194" y="1726614"/>
            <a:ext cx="3543737" cy="1987950"/>
          </a:xfrm>
          <a:prstGeom prst="rect">
            <a:avLst/>
          </a:prstGeom>
        </p:spPr>
      </p:pic>
    </p:spTree>
    <p:custDataLst>
      <p:tags r:id="rId1"/>
    </p:custDataLst>
    <p:extLst>
      <p:ext uri="{BB962C8B-B14F-4D97-AF65-F5344CB8AC3E}">
        <p14:creationId xmlns:p14="http://schemas.microsoft.com/office/powerpoint/2010/main" val="260758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94" y="92055"/>
            <a:ext cx="3681080" cy="1031283"/>
          </a:xfrm>
        </p:spPr>
        <p:txBody>
          <a:bodyPr>
            <a:normAutofit fontScale="90000"/>
          </a:bodyPr>
          <a:lstStyle/>
          <a:p>
            <a:r>
              <a:rPr lang="cy" b="1" dirty="0"/>
              <a:t>Beth yw'r Ddeddf Iechyd Meddwl (1983)?</a:t>
            </a:r>
            <a:endParaRPr lang="en-GB" b="1">
              <a:cs typeface="Arial"/>
            </a:endParaRPr>
          </a:p>
        </p:txBody>
      </p:sp>
      <p:sp>
        <p:nvSpPr>
          <p:cNvPr id="3" name="Text Placeholder 2"/>
          <p:cNvSpPr>
            <a:spLocks noGrp="1"/>
          </p:cNvSpPr>
          <p:nvPr>
            <p:ph type="body" sz="quarter" idx="10"/>
          </p:nvPr>
        </p:nvSpPr>
        <p:spPr>
          <a:xfrm>
            <a:off x="4862513" y="108649"/>
            <a:ext cx="3690937" cy="1031284"/>
          </a:xfrm>
        </p:spPr>
        <p:txBody>
          <a:bodyPr/>
          <a:lstStyle/>
          <a:p>
            <a:r>
              <a:rPr lang="en-US" b="1" dirty="0"/>
              <a:t>What is the Mental Health Act (1983)?</a:t>
            </a:r>
            <a:endParaRPr lang="en-GB" b="1">
              <a:cs typeface="Arial"/>
            </a:endParaRPr>
          </a:p>
        </p:txBody>
      </p:sp>
      <p:sp>
        <p:nvSpPr>
          <p:cNvPr id="5" name="Text Placeholder 4"/>
          <p:cNvSpPr>
            <a:spLocks noGrp="1"/>
          </p:cNvSpPr>
          <p:nvPr>
            <p:ph type="body" sz="quarter" idx="12"/>
          </p:nvPr>
        </p:nvSpPr>
        <p:spPr>
          <a:xfrm>
            <a:off x="4560930" y="1123338"/>
            <a:ext cx="4266757" cy="4822476"/>
          </a:xfrm>
        </p:spPr>
        <p:txBody>
          <a:bodyPr/>
          <a:lstStyle/>
          <a:p>
            <a:pPr marL="285750" indent="-285750">
              <a:buFont typeface="Arial" panose="020B0604020202020204" pitchFamily="34" charset="0"/>
              <a:buChar char="•"/>
            </a:pPr>
            <a:r>
              <a:rPr lang="en-US" dirty="0"/>
              <a:t>The Mental Health Act (MHA) 1983 is the law in England and Wales which was updated in 2007. It tells people with mental health problems what their rights are regarding:</a:t>
            </a:r>
          </a:p>
          <a:p>
            <a:pPr marL="285750" indent="-285750">
              <a:buFont typeface="Courier New" panose="020B0604020202020204" pitchFamily="34" charset="0"/>
              <a:buChar char="o"/>
            </a:pPr>
            <a:r>
              <a:rPr lang="en-US" dirty="0"/>
              <a:t>assessment and treatment in hospital</a:t>
            </a:r>
            <a:endParaRPr lang="en-US" dirty="0">
              <a:cs typeface="Arial" panose="020B0604020202020204"/>
            </a:endParaRPr>
          </a:p>
          <a:p>
            <a:pPr marL="285750" indent="-285750">
              <a:buFont typeface="Courier New" panose="020B0604020202020204" pitchFamily="34" charset="0"/>
              <a:buChar char="o"/>
            </a:pPr>
            <a:r>
              <a:rPr lang="en-GB" dirty="0"/>
              <a:t>treatment in the community</a:t>
            </a:r>
            <a:endParaRPr lang="en-GB" dirty="0">
              <a:cs typeface="Arial" panose="020B0604020202020204"/>
            </a:endParaRPr>
          </a:p>
          <a:p>
            <a:pPr marL="285750" indent="-285750">
              <a:buFont typeface="Courier New" panose="020B0604020202020204" pitchFamily="34" charset="0"/>
              <a:buChar char="o"/>
            </a:pPr>
            <a:r>
              <a:rPr lang="en-US" dirty="0"/>
              <a:t>pathways into hospital, which can be civil or criminal</a:t>
            </a:r>
            <a:endParaRPr lang="en-US" dirty="0">
              <a:cs typeface="Arial" panose="020B0604020202020204"/>
            </a:endParaRPr>
          </a:p>
          <a:p>
            <a:pPr marL="285750" indent="-285750">
              <a:buFont typeface="Arial" panose="020B0604020202020204" pitchFamily="34" charset="0"/>
              <a:buChar char="•"/>
            </a:pPr>
            <a:r>
              <a:rPr lang="en-US" dirty="0"/>
              <a:t>In certain circumstances a person can be made to go to, or stay in  hospital under a section of the Mental Health Act, even if they don't want to - this is commonly known as being ‘sectioned’ </a:t>
            </a:r>
            <a:endParaRPr lang="en-GB" dirty="0"/>
          </a:p>
        </p:txBody>
      </p:sp>
      <p:sp>
        <p:nvSpPr>
          <p:cNvPr id="7" name="Text Placeholder 4"/>
          <p:cNvSpPr>
            <a:spLocks noGrp="1"/>
          </p:cNvSpPr>
          <p:nvPr>
            <p:ph type="body" sz="quarter" idx="12"/>
          </p:nvPr>
        </p:nvSpPr>
        <p:spPr>
          <a:xfrm>
            <a:off x="-6564" y="1123338"/>
            <a:ext cx="4135505" cy="4822476"/>
          </a:xfrm>
        </p:spPr>
        <p:txBody>
          <a:bodyPr/>
          <a:lstStyle/>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Deddf Iechyd Meddwl (MHA) 1983 yw’r gyfraith yng Nghymru a Lloegr a ddiweddarwyd yn 2007. Mae’n dweud wrth bobl â phroblemau iechyd meddwl beth yw eu hawliau yn ymwneud â:</a:t>
            </a:r>
          </a:p>
          <a:p>
            <a:pPr marL="285750" indent="-285750">
              <a:buFont typeface="Courier New" panose="020B0604020202020204" pitchFamily="34" charset="0"/>
              <a:buChar char="o"/>
            </a:pPr>
            <a:r>
              <a:rPr lang="cy" sz="1800" b="0" i="0" u="none" strike="noStrike" cap="none" baseline="0" dirty="0">
                <a:solidFill>
                  <a:srgbClr val="37394C"/>
                </a:solidFill>
                <a:effectLst/>
                <a:uFillTx/>
                <a:latin typeface="Arial"/>
              </a:rPr>
              <a:t>asesiad a thriniaeth yn yr ysbyty</a:t>
            </a:r>
            <a:endParaRPr lang="cy" sz="1800" b="0" i="0" u="none" strike="noStrike" cap="none" baseline="0" dirty="0">
              <a:solidFill>
                <a:srgbClr val="37394C"/>
              </a:solidFill>
              <a:effectLst/>
              <a:uFillTx/>
              <a:latin typeface="Arial"/>
              <a:cs typeface="Arial"/>
            </a:endParaRPr>
          </a:p>
          <a:p>
            <a:pPr marL="285750" indent="-285750">
              <a:buFont typeface="Courier New" panose="020B0604020202020204" pitchFamily="34" charset="0"/>
              <a:buChar char="o"/>
            </a:pPr>
            <a:r>
              <a:rPr lang="cy" sz="1800" b="0" i="0" u="none" strike="noStrike" cap="none" baseline="0" dirty="0">
                <a:solidFill>
                  <a:srgbClr val="37394C"/>
                </a:solidFill>
                <a:effectLst/>
                <a:uFillTx/>
                <a:latin typeface="Arial"/>
              </a:rPr>
              <a:t>triniaeth yn y gymuned</a:t>
            </a:r>
            <a:endParaRPr lang="cy" sz="1800" b="0" i="0" u="none" strike="noStrike" cap="none" baseline="0" dirty="0">
              <a:solidFill>
                <a:srgbClr val="37394C"/>
              </a:solidFill>
              <a:effectLst/>
              <a:uFillTx/>
              <a:latin typeface="Arial"/>
              <a:cs typeface="Arial"/>
            </a:endParaRPr>
          </a:p>
          <a:p>
            <a:pPr marL="285750" indent="-285750">
              <a:buFont typeface="Courier New" panose="020B0604020202020204" pitchFamily="34" charset="0"/>
              <a:buChar char="o"/>
            </a:pPr>
            <a:r>
              <a:rPr lang="cy" sz="1800" b="0" i="0" u="none" strike="noStrike" cap="none" baseline="0" dirty="0">
                <a:solidFill>
                  <a:srgbClr val="37394C"/>
                </a:solidFill>
                <a:effectLst/>
                <a:uFillTx/>
                <a:latin typeface="Arial"/>
              </a:rPr>
              <a:t>llwybrau i'r ysbyty, a all fod yn sifil neu'n droseddol</a:t>
            </a:r>
            <a:endParaRPr lang="cy" sz="1800" b="0" i="0" u="none" strike="noStrike" cap="none" baseline="0" dirty="0">
              <a:solidFill>
                <a:srgbClr val="37394C"/>
              </a:solidFill>
              <a:effectLst/>
              <a:uFillTx/>
              <a:latin typeface="Arial"/>
              <a:cs typeface="Arial"/>
            </a:endParaRPr>
          </a:p>
          <a:p>
            <a:pPr marL="285750" indent="-285750">
              <a:buFont typeface="Arial" panose="020B0604020202020204" pitchFamily="34" charset="0"/>
              <a:buChar char="•"/>
            </a:pPr>
            <a:r>
              <a:rPr lang="cy" sz="1800" b="0" i="0" u="none" strike="noStrike" cap="none" baseline="0" dirty="0">
                <a:solidFill>
                  <a:srgbClr val="37394C"/>
                </a:solidFill>
                <a:effectLst/>
                <a:uFillTx/>
                <a:latin typeface="Arial"/>
              </a:rPr>
              <a:t>Mewn rhai amgylchiadau gellir gorfodi person i fynd i ysbyty neu i aros yno o dan adran o’r Ddeddf Iechyd Meddwl, hyd yn oed os nad yw’n dymuno gwneud hynny – gelwir hyn yn cael eich ‘secsiynu’. </a:t>
            </a:r>
          </a:p>
        </p:txBody>
      </p:sp>
    </p:spTree>
    <p:custDataLst>
      <p:tags r:id="rId1"/>
    </p:custDataLst>
    <p:extLst>
      <p:ext uri="{BB962C8B-B14F-4D97-AF65-F5344CB8AC3E}">
        <p14:creationId xmlns:p14="http://schemas.microsoft.com/office/powerpoint/2010/main" val="12868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fade">
                                      <p:cBhvr>
                                        <p:cTn id="5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7733" y="130588"/>
            <a:ext cx="4198218" cy="802888"/>
          </a:xfrm>
        </p:spPr>
        <p:txBody>
          <a:bodyPr>
            <a:normAutofit fontScale="90000"/>
          </a:bodyPr>
          <a:lstStyle/>
          <a:p>
            <a:r>
              <a:rPr lang="en-US" b="1" dirty="0"/>
              <a:t>The Mental Health Act has guiding principles: </a:t>
            </a:r>
            <a:endParaRPr lang="en-GB" b="1">
              <a:cs typeface="Arial"/>
            </a:endParaRPr>
          </a:p>
        </p:txBody>
      </p:sp>
      <p:sp>
        <p:nvSpPr>
          <p:cNvPr id="5" name="Text Placeholder 4"/>
          <p:cNvSpPr>
            <a:spLocks noGrp="1"/>
          </p:cNvSpPr>
          <p:nvPr>
            <p:ph type="body" sz="quarter" idx="12"/>
          </p:nvPr>
        </p:nvSpPr>
        <p:spPr>
          <a:xfrm>
            <a:off x="4767733" y="1266089"/>
            <a:ext cx="4198551" cy="4594303"/>
          </a:xfrm>
        </p:spPr>
        <p:txBody>
          <a:bodyPr/>
          <a:lstStyle/>
          <a:p>
            <a:endParaRPr lang="en-GB" dirty="0"/>
          </a:p>
        </p:txBody>
      </p:sp>
      <p:sp>
        <p:nvSpPr>
          <p:cNvPr id="6" name="Rectangle 5"/>
          <p:cNvSpPr/>
          <p:nvPr/>
        </p:nvSpPr>
        <p:spPr>
          <a:xfrm>
            <a:off x="4767733" y="1266090"/>
            <a:ext cx="4198218" cy="6690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1. </a:t>
            </a:r>
            <a:r>
              <a:rPr lang="en-GB" dirty="0"/>
              <a:t>Dignity and respect </a:t>
            </a:r>
          </a:p>
        </p:txBody>
      </p:sp>
      <p:sp>
        <p:nvSpPr>
          <p:cNvPr id="8" name="Rectangle 7"/>
          <p:cNvSpPr/>
          <p:nvPr/>
        </p:nvSpPr>
        <p:spPr>
          <a:xfrm>
            <a:off x="4767733" y="2019224"/>
            <a:ext cx="4198218" cy="6690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2. Least restrictive option and maximising independence</a:t>
            </a:r>
            <a:endParaRPr lang="en-GB" dirty="0"/>
          </a:p>
        </p:txBody>
      </p:sp>
      <p:sp>
        <p:nvSpPr>
          <p:cNvPr id="9" name="Rectangle 8"/>
          <p:cNvSpPr/>
          <p:nvPr/>
        </p:nvSpPr>
        <p:spPr>
          <a:xfrm>
            <a:off x="4768066" y="2784362"/>
            <a:ext cx="4198218" cy="6690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3. </a:t>
            </a:r>
            <a:r>
              <a:rPr lang="en-GB" dirty="0"/>
              <a:t>Fairness, equality and equity</a:t>
            </a:r>
          </a:p>
        </p:txBody>
      </p:sp>
      <p:sp>
        <p:nvSpPr>
          <p:cNvPr id="11" name="Rectangle 10"/>
          <p:cNvSpPr/>
          <p:nvPr/>
        </p:nvSpPr>
        <p:spPr>
          <a:xfrm>
            <a:off x="4768066" y="3537496"/>
            <a:ext cx="4198218" cy="6690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4.</a:t>
            </a:r>
            <a:r>
              <a:rPr lang="en-GB" dirty="0"/>
              <a:t> Empowerment and involvement</a:t>
            </a:r>
          </a:p>
        </p:txBody>
      </p:sp>
      <p:sp>
        <p:nvSpPr>
          <p:cNvPr id="13" name="Rectangle 12"/>
          <p:cNvSpPr/>
          <p:nvPr/>
        </p:nvSpPr>
        <p:spPr>
          <a:xfrm>
            <a:off x="4768066" y="4290630"/>
            <a:ext cx="4198218" cy="6690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5. </a:t>
            </a:r>
            <a:r>
              <a:rPr lang="en-GB" dirty="0"/>
              <a:t>Keeping people safe</a:t>
            </a:r>
          </a:p>
        </p:txBody>
      </p:sp>
      <p:sp>
        <p:nvSpPr>
          <p:cNvPr id="14" name="Rectangle 13"/>
          <p:cNvSpPr/>
          <p:nvPr/>
        </p:nvSpPr>
        <p:spPr>
          <a:xfrm>
            <a:off x="4768066" y="5043764"/>
            <a:ext cx="4198218" cy="6690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6. </a:t>
            </a:r>
            <a:r>
              <a:rPr lang="en-GB" dirty="0"/>
              <a:t>Effectiveness and efficiency</a:t>
            </a:r>
          </a:p>
        </p:txBody>
      </p:sp>
      <p:sp>
        <p:nvSpPr>
          <p:cNvPr id="12" name="Title 1"/>
          <p:cNvSpPr txBox="1">
            <a:spLocks/>
          </p:cNvSpPr>
          <p:nvPr/>
        </p:nvSpPr>
        <p:spPr bwMode="auto">
          <a:xfrm>
            <a:off x="304017" y="130588"/>
            <a:ext cx="4198218" cy="80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GB" sz="2400" b="1" dirty="0">
                <a:latin typeface="Arial"/>
              </a:rPr>
              <a:t>Mae gan y Ddeddf Iechyd Meddwl egwyddorion arweiniol: </a:t>
            </a:r>
            <a:endParaRPr lang="cy-GB" sz="2400" b="1" dirty="0">
              <a:latin typeface="Arial"/>
              <a:cs typeface="Arial"/>
            </a:endParaRPr>
          </a:p>
        </p:txBody>
      </p:sp>
      <p:sp>
        <p:nvSpPr>
          <p:cNvPr id="15" name="Text Placeholder 4"/>
          <p:cNvSpPr>
            <a:spLocks noGrp="1"/>
          </p:cNvSpPr>
          <p:nvPr>
            <p:ph type="body" sz="quarter" idx="12"/>
          </p:nvPr>
        </p:nvSpPr>
        <p:spPr>
          <a:xfrm>
            <a:off x="304017" y="1266089"/>
            <a:ext cx="4198551" cy="4594303"/>
          </a:xfrm>
        </p:spPr>
        <p:txBody>
          <a:bodyPr/>
          <a:lstStyle/>
          <a:p>
            <a:endParaRPr lang="en-GB"/>
          </a:p>
        </p:txBody>
      </p:sp>
      <p:sp>
        <p:nvSpPr>
          <p:cNvPr id="16" name="Rectangle 15"/>
          <p:cNvSpPr/>
          <p:nvPr/>
        </p:nvSpPr>
        <p:spPr>
          <a:xfrm>
            <a:off x="304017" y="1266090"/>
            <a:ext cx="4198218" cy="6690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1. Urddas a pharch</a:t>
            </a:r>
            <a:endParaRPr lang="cy-GB" sz="1800" b="0" i="0" u="none" strike="noStrike" cap="none" baseline="0" dirty="0">
              <a:solidFill>
                <a:srgbClr val="FFFFFF"/>
              </a:solidFill>
              <a:effectLst/>
              <a:uFillTx/>
              <a:latin typeface="Arial"/>
              <a:cs typeface="Arial"/>
            </a:endParaRPr>
          </a:p>
        </p:txBody>
      </p:sp>
      <p:sp>
        <p:nvSpPr>
          <p:cNvPr id="17" name="Rectangle 16"/>
          <p:cNvSpPr/>
          <p:nvPr/>
        </p:nvSpPr>
        <p:spPr>
          <a:xfrm>
            <a:off x="304017" y="2019224"/>
            <a:ext cx="4198218" cy="6690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2. Yr opsiwn lleiaf cyfyngol a </a:t>
            </a:r>
            <a:r>
              <a:rPr lang="cy-GB" sz="1800" b="0" i="0" u="none" strike="noStrike" cap="none" baseline="0" dirty="0" err="1">
                <a:solidFill>
                  <a:srgbClr val="FFFFFF"/>
                </a:solidFill>
                <a:effectLst/>
                <a:uFillTx/>
                <a:latin typeface="Arial"/>
              </a:rPr>
              <a:t>mwyafu</a:t>
            </a:r>
            <a:r>
              <a:rPr lang="cy-GB" sz="1800" b="0" i="0" u="none" strike="noStrike" cap="none" baseline="0" dirty="0">
                <a:solidFill>
                  <a:srgbClr val="FFFFFF"/>
                </a:solidFill>
                <a:effectLst/>
                <a:uFillTx/>
                <a:latin typeface="Arial"/>
              </a:rPr>
              <a:t> annibyniaeth</a:t>
            </a:r>
            <a:endParaRPr lang="cy-GB" sz="1800" b="0" i="0" u="none" strike="noStrike" cap="none" baseline="0" dirty="0">
              <a:solidFill>
                <a:srgbClr val="FFFFFF"/>
              </a:solidFill>
              <a:effectLst/>
              <a:uFillTx/>
              <a:latin typeface="Arial"/>
              <a:cs typeface="Arial"/>
            </a:endParaRPr>
          </a:p>
        </p:txBody>
      </p:sp>
      <p:sp>
        <p:nvSpPr>
          <p:cNvPr id="18" name="Rectangle 17"/>
          <p:cNvSpPr/>
          <p:nvPr/>
        </p:nvSpPr>
        <p:spPr>
          <a:xfrm>
            <a:off x="304350" y="2784362"/>
            <a:ext cx="4198218" cy="6690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3. Tegwch, cydraddoldeb a chyfiawnder</a:t>
            </a:r>
          </a:p>
        </p:txBody>
      </p:sp>
      <p:sp>
        <p:nvSpPr>
          <p:cNvPr id="19" name="Rectangle 18"/>
          <p:cNvSpPr/>
          <p:nvPr/>
        </p:nvSpPr>
        <p:spPr>
          <a:xfrm>
            <a:off x="304350" y="3537496"/>
            <a:ext cx="4198218" cy="6690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4. Grymuso a chynnwys</a:t>
            </a:r>
            <a:endParaRPr lang="cy-GB" sz="1800" b="0" i="0" u="none" strike="noStrike" cap="none" baseline="0" dirty="0">
              <a:solidFill>
                <a:srgbClr val="FFFFFF"/>
              </a:solidFill>
              <a:effectLst/>
              <a:uFillTx/>
              <a:latin typeface="Arial"/>
              <a:cs typeface="Arial"/>
            </a:endParaRPr>
          </a:p>
        </p:txBody>
      </p:sp>
      <p:sp>
        <p:nvSpPr>
          <p:cNvPr id="20" name="Rectangle 19"/>
          <p:cNvSpPr/>
          <p:nvPr/>
        </p:nvSpPr>
        <p:spPr>
          <a:xfrm>
            <a:off x="304350" y="4290630"/>
            <a:ext cx="4198218" cy="6690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5. Cadw pobl yn ddiogel</a:t>
            </a:r>
            <a:endParaRPr lang="cy-GB" sz="1800" b="0" i="0" u="none" strike="noStrike" cap="none" baseline="0" dirty="0">
              <a:solidFill>
                <a:srgbClr val="FFFFFF"/>
              </a:solidFill>
              <a:effectLst/>
              <a:uFillTx/>
              <a:latin typeface="Arial"/>
              <a:cs typeface="Arial"/>
            </a:endParaRPr>
          </a:p>
        </p:txBody>
      </p:sp>
      <p:sp>
        <p:nvSpPr>
          <p:cNvPr id="21" name="Rectangle 20"/>
          <p:cNvSpPr/>
          <p:nvPr/>
        </p:nvSpPr>
        <p:spPr>
          <a:xfrm>
            <a:off x="304350" y="5043764"/>
            <a:ext cx="4198218" cy="6690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6. Effeithiolrwydd ac effeithlonrwydd</a:t>
            </a:r>
            <a:endParaRPr lang="cy-GB" sz="1800" b="0" i="0" u="none" strike="noStrike" cap="none" baseline="0" dirty="0">
              <a:solidFill>
                <a:srgbClr val="FFFFFF"/>
              </a:solidFill>
              <a:effectLst/>
              <a:uFillTx/>
              <a:latin typeface="Arial"/>
              <a:cs typeface="Arial"/>
            </a:endParaRPr>
          </a:p>
        </p:txBody>
      </p:sp>
    </p:spTree>
    <p:custDataLst>
      <p:tags r:id="rId1"/>
    </p:custDataLst>
    <p:extLst>
      <p:ext uri="{BB962C8B-B14F-4D97-AF65-F5344CB8AC3E}">
        <p14:creationId xmlns:p14="http://schemas.microsoft.com/office/powerpoint/2010/main" val="215837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4" grpId="0" animBg="1"/>
      <p:bldP spid="16" grpId="0" animBg="1"/>
      <p:bldP spid="17" grpId="0" animBg="1"/>
      <p:bldP spid="18" grpId="0" animBg="1"/>
      <p:bldP spid="19"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B443BD-EAC4-4EED-A4CB-291E683B27EB}"/>
</file>

<file path=customXml/itemProps2.xml><?xml version="1.0" encoding="utf-8"?>
<ds:datastoreItem xmlns:ds="http://schemas.openxmlformats.org/officeDocument/2006/customXml" ds:itemID="{B8B22F4A-9B96-4BD0-9DC3-32FEAFB572D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573c7cb-c389-4e3e-ad3a-d71029d3e8b6"/>
    <ds:schemaRef ds:uri="http://purl.org/dc/terms/"/>
    <ds:schemaRef ds:uri="http://www.w3.org/XML/1998/namespace"/>
    <ds:schemaRef ds:uri="http://purl.org/dc/dcmitype/"/>
    <ds:schemaRef ds:uri="2f33f0b9-e468-4913-ae1d-192484410d9f"/>
    <ds:schemaRef ds:uri="ca6487ab-a953-456b-ba74-c92e137f6b23"/>
  </ds:schemaRefs>
</ds:datastoreItem>
</file>

<file path=customXml/itemProps3.xml><?xml version="1.0" encoding="utf-8"?>
<ds:datastoreItem xmlns:ds="http://schemas.openxmlformats.org/officeDocument/2006/customXml" ds:itemID="{7C5C4F1F-4879-439F-B51B-6377D5C8BC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SCW Slide Templates Bilingual0417 (2)</Template>
  <TotalTime>13156</TotalTime>
  <Words>21375</Words>
  <Application>Microsoft Office PowerPoint</Application>
  <PresentationFormat>On-screen Show (4:3)</PresentationFormat>
  <Paragraphs>1059</Paragraphs>
  <Slides>50</Slides>
  <Notes>41</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SCW Slide Templates Bilingual0417 (2)</vt:lpstr>
      <vt:lpstr>Office Theme</vt:lpstr>
      <vt:lpstr>Yr Ymarferydd Gwasanaethau Cymdeithasol </vt:lpstr>
      <vt:lpstr>PowerPoint Presentation</vt:lpstr>
      <vt:lpstr>PowerPoint Presentation</vt:lpstr>
      <vt:lpstr>PowerPoint Presentation</vt:lpstr>
      <vt:lpstr>PowerPoint Presentation</vt:lpstr>
      <vt:lpstr>Sut mae'r MHA yn berthnasol i ddeddfwriaeth arall? </vt:lpstr>
      <vt:lpstr>Exercise: what do you know about the Mental Health Act? </vt:lpstr>
      <vt:lpstr>Beth yw'r Ddeddf Iechyd Meddwl (1983)?</vt:lpstr>
      <vt:lpstr>The Mental Health Act has guiding principles: </vt:lpstr>
      <vt:lpstr>PowerPoint Presentation</vt:lpstr>
      <vt:lpstr>What is an informal/ voluntary patient? </vt:lpstr>
      <vt:lpstr>Being Sectioned</vt:lpstr>
      <vt:lpstr>What must the Act recognise? </vt:lpstr>
      <vt:lpstr>The MHA &amp; Code of Practice (Wales) 2016</vt:lpstr>
      <vt:lpstr>Definition of mental disorder </vt:lpstr>
      <vt:lpstr>What is the Mental Health Act 2007? </vt:lpstr>
      <vt:lpstr>PowerPoint Presentation</vt:lpstr>
      <vt:lpstr>PowerPoint Presentation</vt:lpstr>
      <vt:lpstr>PowerPoint Presentation</vt:lpstr>
      <vt:lpstr>The Mental Health (Wales) Measure 2010</vt:lpstr>
      <vt:lpstr>1. Local Primary Mental         Health Support Services </vt:lpstr>
      <vt:lpstr>2. Care Coordination and Care and Treatment Planning </vt:lpstr>
      <vt:lpstr>3. Assessment of people who have used specialist mental health services before </vt:lpstr>
      <vt:lpstr>4. Eiriolaeth Iechyd Meddwl Annibynnol</vt:lpstr>
      <vt:lpstr>PowerPoint Presentation</vt:lpstr>
      <vt:lpstr>Gorfodaeth: pa ddyletswyddau moesol a moesegol sy'n rhaid eu cyflawni i gefnogi'r unigolyn yn eich barn chi?</vt:lpstr>
      <vt:lpstr>PowerPoint Presentation</vt:lpstr>
      <vt:lpstr>Exercise: when should someone be sectioned under the MHA? </vt:lpstr>
      <vt:lpstr>Being detained under the MHA</vt:lpstr>
      <vt:lpstr>Adran 2 – Derbyn ar gyfer Asesiad  </vt:lpstr>
      <vt:lpstr>Adran 3 – Derbyn ar gyfer Triniaeth </vt:lpstr>
      <vt:lpstr>Adran 4 - Derbyn ar gyfer asesiad mewn achosion brys</vt:lpstr>
      <vt:lpstr>Adran 35 - Cleifion sy'n ymwneud ag achosion troseddol neu dan ddedfryd</vt:lpstr>
      <vt:lpstr>Section 37/41 – Powers of courts to order hospital admission or guardianship/ Restrict discharge from hospital</vt:lpstr>
      <vt:lpstr>What is a ‘Guardianship order’?</vt:lpstr>
      <vt:lpstr>PowerPoint Presentation</vt:lpstr>
      <vt:lpstr>Police Powers under the MHA</vt:lpstr>
      <vt:lpstr>Police powers under the MHA</vt:lpstr>
      <vt:lpstr>What is an Independent Mental Health Advocate? </vt:lpstr>
      <vt:lpstr>What is instructed and non-instructed advocacy?</vt:lpstr>
      <vt:lpstr>When is there a duty to inform an Independent Mental Health Advocate? </vt:lpstr>
      <vt:lpstr>What is a First Tier Tribunal?</vt:lpstr>
      <vt:lpstr>Section 26 - Nearest Relative</vt:lpstr>
      <vt:lpstr>Hospital Managers’ Hearing</vt:lpstr>
      <vt:lpstr>Section 68 - Duties of the Hospital Manager</vt:lpstr>
      <vt:lpstr>SOAD: Second Opinion Appointed Doctor</vt:lpstr>
      <vt:lpstr>Exercise: why might someone request a second opinion? </vt:lpstr>
      <vt:lpstr>Making a complaint (mental health)</vt:lpstr>
      <vt:lpstr>PowerPoint Presentation</vt:lpstr>
      <vt:lpstr>PowerPoint Presentation</vt:lpstr>
    </vt:vector>
  </TitlesOfParts>
  <Company>Care Council for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Catherine Roberts</cp:lastModifiedBy>
  <cp:revision>916</cp:revision>
  <dcterms:created xsi:type="dcterms:W3CDTF">2017-04-11T14:08:19Z</dcterms:created>
  <dcterms:modified xsi:type="dcterms:W3CDTF">2024-01-10T11:51:00Z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ArticulateGUID">
    <vt:lpwstr>3BBBCCB4-B267-483C-A5D7-84E99E33FE19</vt:lpwstr>
  </property>
  <property fmtid="{D5CDD505-2E9C-101B-9397-08002B2CF9AE}" pid="4" name="ArticulatePath">
    <vt:lpwstr>Unit 440 SSP LO8 (bilingual)</vt:lpwstr>
  </property>
  <property fmtid="{D5CDD505-2E9C-101B-9397-08002B2CF9AE}" pid="5" name="MediaServiceImageTags">
    <vt:lpwstr/>
  </property>
</Properties>
</file>