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83" r:id="rId5"/>
    <p:sldId id="284" r:id="rId6"/>
    <p:sldId id="288" r:id="rId7"/>
    <p:sldId id="287" r:id="rId8"/>
    <p:sldId id="285" r:id="rId9"/>
    <p:sldId id="286" r:id="rId10"/>
    <p:sldId id="258" r:id="rId11"/>
    <p:sldId id="259" r:id="rId12"/>
    <p:sldId id="260" r:id="rId13"/>
    <p:sldId id="261" r:id="rId14"/>
    <p:sldId id="262" r:id="rId15"/>
    <p:sldId id="289"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90" r:id="rId34"/>
    <p:sldId id="28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762DF6-6D34-4537-AEC2-D7E00F362054}" v="17" dt="2025-04-10T14:00:22.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046" autoAdjust="0"/>
  </p:normalViewPr>
  <p:slideViewPr>
    <p:cSldViewPr snapToGrid="0">
      <p:cViewPr varScale="1">
        <p:scale>
          <a:sx n="87" d="100"/>
          <a:sy n="87" d="100"/>
        </p:scale>
        <p:origin x="28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7AD732-4B28-44C7-B7C6-4806042027F7}" type="datetimeFigureOut">
              <a:rPr lang="en-GB" smtClean="0"/>
              <a:t>25/04/2025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4744C-D8F3-472C-A4C7-94A4A377B1AF}" type="slidenum">
              <a:rPr lang="en-GB" smtClean="0"/>
              <a:t>‹#›</a:t>
            </a:fld>
            <a:endParaRPr lang="en-GB"/>
          </a:p>
        </p:txBody>
      </p:sp>
    </p:spTree>
    <p:extLst>
      <p:ext uri="{BB962C8B-B14F-4D97-AF65-F5344CB8AC3E}">
        <p14:creationId xmlns:p14="http://schemas.microsoft.com/office/powerpoint/2010/main" val="1894474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sites.google.com/site/alistairtuachshighersociology/resources/sociological-theory/02-structural-functionalis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1660732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0" i="0" u="none" strike="noStrike" cap="none" baseline="0" dirty="0">
                <a:effectLst/>
                <a:uFillTx/>
              </a:rPr>
              <a:t>Sleid yn ymwneud ag AC 1.5: Damcaniaethau cymdeithasegol a'u perthynas ag ymarfer sy'n canolbwyntio ar y person/plentyn</a:t>
            </a:r>
          </a:p>
          <a:p>
            <a:pPr algn="l">
              <a:buFont typeface="Arial" panose="020B0604020202020204" pitchFamily="34" charset="0"/>
              <a:buChar char="•"/>
            </a:pPr>
            <a:endParaRPr lang="en-GB" sz="1200"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 Byddai'r ddamcaniaeth hon yn ystyried bod sefydliadau gofal cymdeithasol ac iechyd yn cyflawni swyddogaethau penodol i chwarae rhan hollbwysig wrth gynnal cymdeithas.</a:t>
            </a:r>
          </a:p>
          <a:p>
            <a:pPr algn="l"/>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 Gellir ystyried bod y rôl hon yn cefnogi unigolion i ddod yn ôl i gymdeithas fel nad ydynt yn cael eu hystyried yn wyrdroëdig, y tu allan i gymdeithas, neu/a heb fod yn cydymffurfio â disgwyliadau cymdeithasol, ee salwch meddwl, camddefnyddio sylweddau, troseddau ieuenctid, esgeuluso plant. </a:t>
            </a:r>
          </a:p>
          <a:p>
            <a:pPr algn="l">
              <a:buFont typeface="Arial" panose="020B0604020202020204" pitchFamily="34" charset="0"/>
              <a:buNone/>
            </a:pPr>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Mae’r ddamcaniaeth hon yn gosod pobl sy’n gweithio ym maes gofal cymdeithasol a gwasanaethau iechyd mewn safleoedd o bŵer, ac mae’r pŵer hwn wedi’i gymeradwyo gan normau a gwerthoedd cymdeithas.</a:t>
            </a:r>
          </a:p>
          <a:p>
            <a:pPr algn="l"/>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 Mae hyn yn berthnasol i ymarfer sy’n canolbwyntio ar yr unigolyn oherwydd ei fod yn ein hannog i archwilio materion yn ymwneud â phŵer mewn gofal cymdeithasol ac iechyd o ran pwy sy’n ei ddal a sut maent yn ei ddefnyddio wrth weithio gydag unigolion.</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 typeface="Arial" pitchFamily="34" charset="0"/>
              <a:buNone/>
              <a:tabLst/>
              <a:defRPr/>
            </a:pPr>
            <a:r>
              <a:rPr lang="en-GB" b="0" dirty="0"/>
              <a:t>Slide relating</a:t>
            </a:r>
            <a:r>
              <a:rPr lang="en-GB" b="0" baseline="0" dirty="0"/>
              <a:t> to AC 1.5: </a:t>
            </a:r>
            <a:r>
              <a:rPr lang="en-US" dirty="0"/>
              <a:t>Sociological theories and their relationship to person/child centered practice</a:t>
            </a:r>
            <a:endParaRPr lang="en-GB" b="1" baseline="0" dirty="0"/>
          </a:p>
          <a:p>
            <a:pPr algn="l">
              <a:buFont typeface="Arial" pitchFamily="34" charset="0"/>
              <a:buChar char="•"/>
            </a:pPr>
            <a:endParaRPr lang="en-GB" sz="1200" dirty="0"/>
          </a:p>
          <a:p>
            <a:pPr algn="l">
              <a:buFont typeface="Arial" pitchFamily="34" charset="0"/>
              <a:buChar char="•"/>
            </a:pPr>
            <a:r>
              <a:rPr lang="en-GB" sz="1200" dirty="0"/>
              <a:t> </a:t>
            </a:r>
            <a:r>
              <a:rPr lang="en-GB" sz="1200" dirty="0">
                <a:solidFill>
                  <a:schemeClr val="tx1"/>
                </a:solidFill>
              </a:rPr>
              <a:t>This theory would regard social care and health organisations to be fulfilling specific functions to play a critical role in maintaining society.</a:t>
            </a:r>
          </a:p>
          <a:p>
            <a:pPr algn="l"/>
            <a:endParaRPr lang="en-GB" sz="1200" dirty="0">
              <a:solidFill>
                <a:schemeClr val="tx1"/>
              </a:solidFill>
            </a:endParaRPr>
          </a:p>
          <a:p>
            <a:pPr algn="l">
              <a:buFont typeface="Arial" pitchFamily="34" charset="0"/>
              <a:buChar char="•"/>
            </a:pPr>
            <a:r>
              <a:rPr lang="en-GB" sz="1200" dirty="0">
                <a:solidFill>
                  <a:schemeClr val="tx1"/>
                </a:solidFill>
              </a:rPr>
              <a:t> This role can be seen to be supporting individuals  to fit back into society so that they are not considered to be deviant, outside society, or/and not complying  with social expectations, e.g. mental illness, substance misuse, youth offending, child neglect. </a:t>
            </a:r>
          </a:p>
          <a:p>
            <a:pPr algn="l">
              <a:buFont typeface="Arial" pitchFamily="34" charset="0"/>
              <a:buNone/>
            </a:pPr>
            <a:endParaRPr lang="en-GB" sz="1200" dirty="0">
              <a:solidFill>
                <a:schemeClr val="tx1"/>
              </a:solidFill>
            </a:endParaRPr>
          </a:p>
          <a:p>
            <a:pPr algn="l">
              <a:buFont typeface="Arial" pitchFamily="34" charset="0"/>
              <a:buChar char="•"/>
            </a:pPr>
            <a:r>
              <a:rPr lang="en-GB" sz="1200" dirty="0">
                <a:solidFill>
                  <a:schemeClr val="tx1"/>
                </a:solidFill>
              </a:rPr>
              <a:t>This theory situates people who work in social care and health services in positions of power, and this power has been endorsed via the norms and values of society.</a:t>
            </a:r>
          </a:p>
          <a:p>
            <a:pPr algn="l"/>
            <a:endParaRPr lang="en-GB" sz="1200" dirty="0">
              <a:solidFill>
                <a:schemeClr val="tx1"/>
              </a:solidFill>
            </a:endParaRPr>
          </a:p>
          <a:p>
            <a:pPr algn="l">
              <a:buFont typeface="Arial" pitchFamily="34" charset="0"/>
              <a:buChar char="•"/>
            </a:pPr>
            <a:r>
              <a:rPr lang="en-GB" sz="1200" dirty="0">
                <a:solidFill>
                  <a:schemeClr val="tx1"/>
                </a:solidFill>
              </a:rPr>
              <a:t> This is relevant to person centred practice because it encourages us to explore issues around power in social care and health as regards who holds it and how they use it when working with individuals.</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2282523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endParaRPr lang="en-GB" b="1"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Yr awdur arloesol sy'n gysylltiedig â theori gwrthdaro yw </a:t>
            </a:r>
            <a:r>
              <a:rPr lang="cy-GB" sz="1200" b="0" i="0" u="none" strike="noStrike" cap="none" baseline="0" dirty="0" err="1">
                <a:solidFill>
                  <a:srgbClr val="000000"/>
                </a:solidFill>
                <a:effectLst/>
                <a:uFillTx/>
                <a:latin typeface="Arial"/>
              </a:rPr>
              <a:t>Karl</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Marx</a:t>
            </a:r>
            <a:r>
              <a:rPr lang="cy-GB" sz="1200" b="0" i="0" u="none" strike="noStrike" cap="none" baseline="0" dirty="0">
                <a:solidFill>
                  <a:srgbClr val="000000"/>
                </a:solidFill>
                <a:effectLst/>
                <a:uFillTx/>
                <a:latin typeface="Arial"/>
              </a:rPr>
              <a:t> (1818-83 a ddyfynnir yn </a:t>
            </a:r>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a </a:t>
            </a:r>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2014).</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 damcaniaeth gwrthdaro yn ystyried cymdeithas fel un sy'n cael ei nodweddu gan wrthdaro a brwydrau pŵer lle mae un grŵp yn ceisio cael goruchafiaeth dros un arall ac ar draul y llall.</a:t>
            </a:r>
          </a:p>
          <a:p>
            <a:pPr algn="l">
              <a:buFont typeface="Arial" panose="020B0604020202020204" pitchFamily="34" charset="0"/>
              <a:buChar char="•"/>
            </a:pPr>
            <a:r>
              <a:rPr lang="cy-GB" sz="1200" b="0" i="0" u="none" strike="noStrike" cap="none" baseline="0" dirty="0">
                <a:solidFill>
                  <a:srgbClr val="000000"/>
                </a:solidFill>
                <a:effectLst/>
                <a:uFillTx/>
                <a:latin typeface="Arial"/>
              </a:rPr>
              <a:t> Ceir y cysyniad o ddosbarthiadau gormesol a gorthrymedig ac ymrafael parhaus rhyngddynt. </a:t>
            </a:r>
          </a:p>
          <a:p>
            <a:pPr algn="l">
              <a:buFont typeface="Arial" panose="020B0604020202020204" pitchFamily="34" charset="0"/>
              <a:buChar char="•"/>
            </a:pPr>
            <a:r>
              <a:rPr lang="cy-GB" sz="1200" b="0" i="0" u="none" strike="noStrike" cap="none" baseline="0" dirty="0">
                <a:solidFill>
                  <a:srgbClr val="000000"/>
                </a:solidFill>
                <a:effectLst/>
                <a:uFillTx/>
                <a:latin typeface="Arial"/>
              </a:rPr>
              <a:t>Ystyrir bod y brwydrau pŵer hyn yn arwain at eithafion cyfoeth a thlodi sy'n cynhyrchu gwrthdaro ac angen am newid cymdeithasol - mae'r ddamcaniaeth hon yn herio credoau bod tlodi ac anghydraddoldeb yn agweddau anochel ar gymdeithas oherwydd goroesiad y rhai cryfaf.</a:t>
            </a:r>
          </a:p>
          <a:p>
            <a:pPr algn="l">
              <a:buFont typeface="Arial" panose="020B0604020202020204" pitchFamily="34" charset="0"/>
              <a:buChar char="•"/>
            </a:pPr>
            <a:r>
              <a:rPr lang="cy-GB" sz="1200" b="0" i="0" u="none" strike="noStrike" cap="none" baseline="0" dirty="0">
                <a:solidFill>
                  <a:srgbClr val="000000"/>
                </a:solidFill>
                <a:effectLst/>
                <a:uFillTx/>
                <a:latin typeface="Arial"/>
              </a:rPr>
              <a:t> Ceir y cysyniad o ddosbarthiadau gormesol a gorthrymedig a'r brwydrau parhaus rhyngddynt. </a:t>
            </a:r>
          </a:p>
          <a:p>
            <a:pPr algn="l">
              <a:buFont typeface="Arial" panose="020B0604020202020204" pitchFamily="34" charset="0"/>
              <a:buChar char="•"/>
            </a:pPr>
            <a:r>
              <a:rPr lang="cy-GB" sz="1200" b="0" i="0" u="none" strike="noStrike" cap="none" baseline="0" dirty="0">
                <a:solidFill>
                  <a:srgbClr val="000000"/>
                </a:solidFill>
                <a:effectLst/>
                <a:uFillTx/>
                <a:latin typeface="Arial"/>
              </a:rPr>
              <a:t> Ystyrir bod y brwydrau pŵer hyn yn arwain at eithafion cyfoeth a thlodi sy'n cynhyrchu gwrthdaro ac angen am newid cymdeithasol - mae'r ddamcaniaeth hon yn herio credoau bod tlodi ac anghydraddoldeb yn agweddau anochel ar gymdeithas oherwydd goroesiad y rhai cryfaf.</a:t>
            </a:r>
          </a:p>
          <a:p>
            <a:pPr algn="l">
              <a:buFont typeface="Arial" panose="020B0604020202020204" pitchFamily="34" charset="0"/>
              <a:buChar char="•"/>
            </a:pPr>
            <a:r>
              <a:rPr lang="cy-GB" sz="1200" b="0" i="0" u="none" strike="noStrike" cap="none" baseline="0" dirty="0">
                <a:solidFill>
                  <a:srgbClr val="000000"/>
                </a:solidFill>
                <a:effectLst/>
                <a:uFillTx/>
                <a:latin typeface="Arial"/>
              </a:rPr>
              <a:t>Dadleuodd </a:t>
            </a:r>
            <a:r>
              <a:rPr lang="cy-GB" sz="1200" b="0" i="0" u="none" strike="noStrike" cap="none" baseline="0" dirty="0" err="1">
                <a:solidFill>
                  <a:srgbClr val="000000"/>
                </a:solidFill>
                <a:effectLst/>
                <a:uFillTx/>
                <a:latin typeface="Arial"/>
              </a:rPr>
              <a:t>Marx</a:t>
            </a:r>
            <a:r>
              <a:rPr lang="cy-GB" sz="1200" b="0" i="0" u="none" strike="noStrike" cap="none" baseline="0" dirty="0">
                <a:solidFill>
                  <a:srgbClr val="000000"/>
                </a:solidFill>
                <a:effectLst/>
                <a:uFillTx/>
                <a:latin typeface="Arial"/>
              </a:rPr>
              <a:t> fod sefydliadau mewn cymdeithas (gan gynnwys gwaith cymdeithasol, gofal cymdeithasol ac iechyd) yn chwarae rhan bwysig wrth gynnal pobl yn 'derbyn eu sefyllfa' heb herio anghydraddoldeb mewn cymdeithas.</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wedi’i chanmol am herio’r syniad ein bod yn byw mewn cymdeithas oddefol ond wedi’i beirniadu am ganolbwyntio’n ormodol ar rymoedd economaidd fel rhai sy’n pennu’ch safle mewn cymdeithas pan fo materion eraill – e.e. rhyw, hil, anabledd – yr un mor arwyddocaol o ran gormesu pobl.  </a:t>
            </a:r>
          </a:p>
          <a:p>
            <a:endParaRPr lang="en-GB" b="1" dirty="0"/>
          </a:p>
          <a:p>
            <a:endParaRPr lang="en-GB" b="1"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 relating</a:t>
            </a:r>
            <a:r>
              <a:rPr lang="en-GB" b="0" baseline="0" dirty="0"/>
              <a:t> to AC 1.5: </a:t>
            </a:r>
            <a:r>
              <a:rPr lang="en-US" dirty="0"/>
              <a:t>Sociological theories and their relationship to person/child centered practice</a:t>
            </a:r>
            <a:endParaRPr lang="en-GB" b="1" baseline="0" dirty="0"/>
          </a:p>
          <a:p>
            <a:endParaRPr lang="en-GB" b="1" dirty="0"/>
          </a:p>
          <a:p>
            <a:pPr algn="l">
              <a:buFont typeface="Arial" pitchFamily="34" charset="0"/>
              <a:buChar char="•"/>
            </a:pPr>
            <a:r>
              <a:rPr lang="en-GB" sz="1200" dirty="0">
                <a:solidFill>
                  <a:schemeClr val="tx1"/>
                </a:solidFill>
              </a:rPr>
              <a:t>The seminal author associated with conflict theory is Karl Marx (1818-83 quoted in Cunningham and Cunningham, 2014).</a:t>
            </a:r>
          </a:p>
          <a:p>
            <a:pPr algn="l">
              <a:buFont typeface="Arial" pitchFamily="34" charset="0"/>
              <a:buChar char="•"/>
            </a:pPr>
            <a:r>
              <a:rPr lang="en-GB" sz="1200" dirty="0">
                <a:solidFill>
                  <a:schemeClr val="tx1"/>
                </a:solidFill>
              </a:rPr>
              <a:t> Conflict theory regards society as being characterised by conflict and power struggles where one group seeks to have dominance over another and at the other’s expense.</a:t>
            </a:r>
            <a:endParaRPr lang="en-GB" sz="2400" dirty="0">
              <a:solidFill>
                <a:schemeClr val="tx1"/>
              </a:solidFill>
            </a:endParaRPr>
          </a:p>
          <a:p>
            <a:pPr algn="l">
              <a:buFont typeface="Arial" pitchFamily="34" charset="0"/>
              <a:buChar char="•"/>
            </a:pPr>
            <a:r>
              <a:rPr lang="en-GB" sz="1200" dirty="0"/>
              <a:t> </a:t>
            </a:r>
            <a:r>
              <a:rPr lang="en-GB" sz="1200" dirty="0">
                <a:solidFill>
                  <a:schemeClr val="tx1"/>
                </a:solidFill>
              </a:rPr>
              <a:t>There is the concept of oppressing and oppressed classes and ongoing struggles between them. </a:t>
            </a:r>
          </a:p>
          <a:p>
            <a:pPr algn="l">
              <a:buFont typeface="Arial" pitchFamily="34" charset="0"/>
              <a:buChar char="•"/>
            </a:pPr>
            <a:r>
              <a:rPr lang="en-GB" sz="1200" dirty="0">
                <a:solidFill>
                  <a:schemeClr val="tx1"/>
                </a:solidFill>
              </a:rPr>
              <a:t>These power struggles are considered to result in extremes of wealth and poverty which generate conflict and a need for social change – this theory challenges beliefs that poverty and inequality are inevitable aspects of society owing to the survival of the fittest.</a:t>
            </a:r>
            <a:endParaRPr lang="en-GB" sz="2400" dirty="0">
              <a:solidFill>
                <a:schemeClr val="tx1"/>
              </a:solidFill>
            </a:endParaRPr>
          </a:p>
          <a:p>
            <a:pPr algn="l">
              <a:buFont typeface="Arial" pitchFamily="34" charset="0"/>
              <a:buChar char="•"/>
            </a:pPr>
            <a:r>
              <a:rPr lang="en-GB" sz="1200" dirty="0"/>
              <a:t> </a:t>
            </a:r>
            <a:r>
              <a:rPr lang="en-GB" sz="1200" dirty="0">
                <a:solidFill>
                  <a:schemeClr val="tx1"/>
                </a:solidFill>
              </a:rPr>
              <a:t>There is the concept of oppressing and oppressed classes and the ongoing struggles between them. </a:t>
            </a:r>
          </a:p>
          <a:p>
            <a:pPr algn="l">
              <a:buFont typeface="Arial" pitchFamily="34" charset="0"/>
              <a:buChar char="•"/>
            </a:pPr>
            <a:r>
              <a:rPr lang="en-GB" sz="1200" dirty="0">
                <a:solidFill>
                  <a:schemeClr val="tx1"/>
                </a:solidFill>
              </a:rPr>
              <a:t> These power struggles are considered to result in extremes of wealth and poverty which generate conflict and a need for social change – this theory challenges beliefs that poverty and inequality are inevitable aspects of society owing to the survival of the fittest.</a:t>
            </a:r>
            <a:endParaRPr lang="en-GB" sz="2400" dirty="0">
              <a:solidFill>
                <a:schemeClr val="tx1"/>
              </a:solidFill>
            </a:endParaRPr>
          </a:p>
          <a:p>
            <a:pPr algn="l">
              <a:buFont typeface="Arial" pitchFamily="34" charset="0"/>
              <a:buChar char="•"/>
            </a:pPr>
            <a:r>
              <a:rPr lang="en-GB" sz="1200" dirty="0">
                <a:solidFill>
                  <a:schemeClr val="tx1"/>
                </a:solidFill>
              </a:rPr>
              <a:t>Marx contended that institutions in society (including social work, social care and health) played an important role in maintaining people’s ‘acceptance of their lot’ without challenging inequality in society.</a:t>
            </a:r>
          </a:p>
          <a:p>
            <a:pPr algn="l">
              <a:buFont typeface="Arial" pitchFamily="34" charset="0"/>
              <a:buChar char="•"/>
            </a:pPr>
            <a:r>
              <a:rPr lang="en-GB" sz="1200" dirty="0">
                <a:solidFill>
                  <a:schemeClr val="tx1"/>
                </a:solidFill>
              </a:rPr>
              <a:t> This theory has been praised for challenging the idea that we live in a passive society but criticised for focusing overly on economic forces as determining one’s position in society when other issues – e.g. gender, race, disability – have been equally significant in terms of people’s oppression. </a:t>
            </a:r>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311715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defRPr/>
            </a:pPr>
            <a:r>
              <a:rPr lang="cy-GB" b="0" i="0" u="none" strike="noStrike" cap="none" baseline="0" dirty="0">
                <a:effectLst/>
                <a:uFillTx/>
              </a:rPr>
              <a:t>Sleid yn ymwneud ag AC 1.5: Damcaniaethau cymdeithasegol a'u perthynas ag ymarfer sy'n canolbwyntio ar y person/plentyn</a:t>
            </a:r>
          </a:p>
          <a:p>
            <a:pPr algn="l">
              <a:buFont typeface="Arial" panose="020B0604020202020204" pitchFamily="34" charset="0"/>
              <a:buChar char="•"/>
            </a:pPr>
            <a:endParaRPr lang="en-GB" sz="1200" dirty="0">
              <a:solidFill>
                <a:schemeClr val="tx1"/>
              </a:solidFill>
            </a:endParaRPr>
          </a:p>
          <a:p>
            <a:pPr algn="l">
              <a:buFont typeface="Arial" panose="020B0604020202020204" pitchFamily="34" charset="0"/>
              <a:buChar char="•"/>
            </a:pPr>
            <a:r>
              <a:rPr lang="cy-GB" sz="1200" b="0" i="0" u="none" strike="noStrike" cap="none" baseline="0" dirty="0">
                <a:solidFill>
                  <a:srgbClr val="000000"/>
                </a:solidFill>
                <a:effectLst/>
                <a:uFillTx/>
                <a:latin typeface="Arial"/>
              </a:rPr>
              <a:t>Roedd </a:t>
            </a:r>
            <a:r>
              <a:rPr lang="cy-GB" sz="1200" b="0" i="0" u="none" strike="noStrike" cap="none" baseline="0" dirty="0" err="1">
                <a:solidFill>
                  <a:srgbClr val="000000"/>
                </a:solidFill>
                <a:effectLst/>
                <a:uFillTx/>
                <a:latin typeface="Arial"/>
              </a:rPr>
              <a:t>Marx</a:t>
            </a:r>
            <a:r>
              <a:rPr lang="cy-GB" sz="1200" b="0" i="0" u="none" strike="noStrike" cap="none" baseline="0" dirty="0">
                <a:solidFill>
                  <a:srgbClr val="000000"/>
                </a:solidFill>
                <a:effectLst/>
                <a:uFillTx/>
                <a:latin typeface="Arial"/>
              </a:rPr>
              <a:t> o'r farn bod pobl sy'n gweithio ym maes gofal cymdeithasol (gweithwyr cymdeithasol) yn cyfrannu at reolaeth gymdeithasol a gwyliadwriaeth o'r bobl sydd wedi'u hymyleiddio fwyaf mewn cymdeithas - gellir cymhwyso'r un peth i weithwyr gofal cymdeithasol ac iechyd.</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yn ddefnyddiol i ymarfer sy’n canolbwyntio ar yr unigolyn oherwydd, yn debyg i ddamcaniaeth </a:t>
            </a:r>
            <a:r>
              <a:rPr lang="cy-GB" sz="1200" b="0" i="0" u="none" strike="noStrike" cap="none" baseline="0" dirty="0" err="1">
                <a:solidFill>
                  <a:srgbClr val="000000"/>
                </a:solidFill>
                <a:effectLst/>
                <a:uFillTx/>
                <a:latin typeface="Arial"/>
              </a:rPr>
              <a:t>swyddogaetholdeb</a:t>
            </a:r>
            <a:r>
              <a:rPr lang="cy-GB" sz="1200" b="0" i="0" u="none" strike="noStrike" cap="none" baseline="0" dirty="0">
                <a:solidFill>
                  <a:srgbClr val="000000"/>
                </a:solidFill>
                <a:effectLst/>
                <a:uFillTx/>
                <a:latin typeface="Arial"/>
              </a:rPr>
              <a:t>, mae’n ein hannog i archwilio’r defnydd o bŵer mewn gwasanaethau gofal cymdeithasol ac iechyd o ran pwy sydd ag ef a sut maent yn ei ddefnyddio mewn perthynas â phobl y mae angen gwasanaethau arnynt.</a:t>
            </a:r>
          </a:p>
          <a:p>
            <a:pPr algn="l">
              <a:buFont typeface="Arial" panose="020B0604020202020204" pitchFamily="34" charset="0"/>
              <a:buChar char="•"/>
            </a:pPr>
            <a:r>
              <a:rPr lang="cy-GB" sz="1200" b="0" i="0" u="none" strike="noStrike" cap="none" baseline="0" dirty="0">
                <a:solidFill>
                  <a:srgbClr val="000000"/>
                </a:solidFill>
                <a:effectLst/>
                <a:uFillTx/>
                <a:latin typeface="Arial"/>
              </a:rPr>
              <a:t>Darparu mewnwelediad i sut mae cymdeithas yn dylanwadu ac yn cael ei dylanwadu gan fywydau unigolion a'u hymdeimlad o hunaniaeth </a:t>
            </a:r>
          </a:p>
          <a:p>
            <a:pPr algn="l">
              <a:buFont typeface="Arial" panose="020B0604020202020204" pitchFamily="34" charset="0"/>
              <a:buChar char="•"/>
            </a:pPr>
            <a:r>
              <a:rPr lang="cy-GB" sz="1200" b="0" i="0" u="none" strike="noStrike" cap="none" baseline="0" dirty="0">
                <a:solidFill>
                  <a:srgbClr val="000000"/>
                </a:solidFill>
                <a:effectLst/>
                <a:uFillTx/>
                <a:latin typeface="Arial"/>
              </a:rPr>
              <a:t> Ein hannog i archwilio gwerthoedd cymdeithasol a normau cymdeithas a sut mae disgwyl i unigolion ffitio i mewn iddynt – ond </a:t>
            </a:r>
            <a:r>
              <a:rPr lang="cy-GB" sz="1200" b="0" i="0" u="none" strike="noStrike" cap="none" baseline="0" dirty="0" err="1">
                <a:solidFill>
                  <a:srgbClr val="000000"/>
                </a:solidFill>
                <a:effectLst/>
                <a:uFillTx/>
                <a:latin typeface="Arial"/>
              </a:rPr>
              <a:t>gallant</a:t>
            </a:r>
            <a:r>
              <a:rPr lang="cy-GB" sz="1200" b="0" i="0" u="none" strike="noStrike" cap="none" baseline="0" dirty="0">
                <a:solidFill>
                  <a:srgbClr val="000000"/>
                </a:solidFill>
                <a:effectLst/>
                <a:uFillTx/>
                <a:latin typeface="Arial"/>
              </a:rPr>
              <a:t> eu herio </a:t>
            </a:r>
          </a:p>
          <a:p>
            <a:pPr algn="l">
              <a:buFont typeface="Arial" panose="020B0604020202020204" pitchFamily="34" charset="0"/>
              <a:buChar char="•"/>
            </a:pPr>
            <a:r>
              <a:rPr lang="cy-GB" sz="1200" b="0" i="0" u="none" strike="noStrike" cap="none" baseline="0" dirty="0">
                <a:solidFill>
                  <a:srgbClr val="000000"/>
                </a:solidFill>
                <a:effectLst/>
                <a:uFillTx/>
                <a:latin typeface="Arial"/>
              </a:rPr>
              <a:t> Ein hannog i gydnabod safle pŵer mewn gofal cymdeithasol ac iechyd a sut mae'n cael ei ddefnyddio</a:t>
            </a:r>
          </a:p>
          <a:p>
            <a:pPr algn="l">
              <a:buFont typeface="Arial" panose="020B0604020202020204" pitchFamily="34" charset="0"/>
              <a:buChar char="•"/>
            </a:pPr>
            <a:r>
              <a:rPr lang="cy-GB" sz="1200" b="0" i="0" u="none" strike="noStrike" cap="none" baseline="0" dirty="0">
                <a:solidFill>
                  <a:srgbClr val="000000"/>
                </a:solidFill>
                <a:effectLst/>
                <a:uFillTx/>
                <a:latin typeface="Arial"/>
              </a:rPr>
              <a:t> Dangos sut mae gwrthdaro yn ymddangos yn rhagofyniad anochel i newid gan gynnwys cyfiawnder cymdeithasol a hawliau pobl</a:t>
            </a:r>
          </a:p>
          <a:p>
            <a:endParaRPr lang="en-GB" dirty="0"/>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 typeface="Arial" pitchFamily="34" charset="0"/>
              <a:buNone/>
              <a:tabLst/>
              <a:defRPr/>
            </a:pPr>
            <a:r>
              <a:rPr lang="en-GB" b="0" dirty="0"/>
              <a:t>Slide relating</a:t>
            </a:r>
            <a:r>
              <a:rPr lang="en-GB" b="0" baseline="0" dirty="0"/>
              <a:t> to AC 1.5: </a:t>
            </a:r>
            <a:r>
              <a:rPr lang="en-US" dirty="0"/>
              <a:t>Sociological theories and their relationship to person/child centered practice</a:t>
            </a:r>
            <a:endParaRPr lang="en-GB" b="1" baseline="0" dirty="0"/>
          </a:p>
          <a:p>
            <a:pPr algn="l">
              <a:buFont typeface="Arial" pitchFamily="34" charset="0"/>
              <a:buChar char="•"/>
            </a:pPr>
            <a:endParaRPr lang="en-GB" sz="1200" dirty="0">
              <a:solidFill>
                <a:schemeClr val="tx1"/>
              </a:solidFill>
            </a:endParaRPr>
          </a:p>
          <a:p>
            <a:pPr algn="l">
              <a:buFont typeface="Arial" pitchFamily="34" charset="0"/>
              <a:buChar char="•"/>
            </a:pPr>
            <a:r>
              <a:rPr lang="en-GB" sz="1200" dirty="0">
                <a:solidFill>
                  <a:schemeClr val="tx1"/>
                </a:solidFill>
              </a:rPr>
              <a:t>Marx regarded people working in social care (social workers) as contributing towards the social control and surveillance of people who are some of the most marginalised in society – the same can be applied to social care and health workers.</a:t>
            </a:r>
          </a:p>
          <a:p>
            <a:pPr algn="l">
              <a:buFont typeface="Arial" pitchFamily="34" charset="0"/>
              <a:buChar char="•"/>
            </a:pPr>
            <a:r>
              <a:rPr lang="en-GB" sz="1200" dirty="0">
                <a:solidFill>
                  <a:schemeClr val="tx1"/>
                </a:solidFill>
              </a:rPr>
              <a:t> This theory is useful to person centred practice because, similar to functionalist theory, it encourages us to explore the use of power in social care and health services in terms of who has it and how they use it in relation to people who require services.</a:t>
            </a:r>
          </a:p>
          <a:p>
            <a:pPr algn="l">
              <a:buFont typeface="Arial" pitchFamily="34" charset="0"/>
              <a:buChar char="•"/>
            </a:pPr>
            <a:r>
              <a:rPr lang="en-GB" sz="1200" dirty="0">
                <a:solidFill>
                  <a:schemeClr val="tx1"/>
                </a:solidFill>
              </a:rPr>
              <a:t>Provide insights into how society both influences and is influenced by the lives of individuals  and their sense of identity </a:t>
            </a:r>
          </a:p>
          <a:p>
            <a:pPr algn="l">
              <a:buFont typeface="Arial" pitchFamily="34" charset="0"/>
              <a:buChar char="•"/>
            </a:pPr>
            <a:r>
              <a:rPr lang="en-GB" sz="1200" dirty="0">
                <a:solidFill>
                  <a:schemeClr val="tx1"/>
                </a:solidFill>
              </a:rPr>
              <a:t> Encourage us to explore the social values and norms of society and how individuals  are expected to fit into them – but can challenge them </a:t>
            </a:r>
          </a:p>
          <a:p>
            <a:pPr algn="l">
              <a:buFont typeface="Arial" pitchFamily="34" charset="0"/>
              <a:buChar char="•"/>
            </a:pPr>
            <a:r>
              <a:rPr lang="en-GB" sz="1200" dirty="0">
                <a:solidFill>
                  <a:schemeClr val="tx1"/>
                </a:solidFill>
              </a:rPr>
              <a:t> Prompt us to recognise the position of power in social care and health and how it is used</a:t>
            </a:r>
          </a:p>
          <a:p>
            <a:pPr algn="l">
              <a:buFont typeface="Arial" pitchFamily="34" charset="0"/>
              <a:buChar char="•"/>
            </a:pPr>
            <a:r>
              <a:rPr lang="en-GB" sz="1200" dirty="0">
                <a:solidFill>
                  <a:schemeClr val="tx1"/>
                </a:solidFill>
              </a:rPr>
              <a:t> Show how conflict appears to be an inevitable prerequisite to change including social justice and people’s rights</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896301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2869189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3003308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r>
              <a:rPr lang="cy-GB" sz="1200" b="0" i="0" u="none" strike="noStrike" cap="none" baseline="0" dirty="0">
                <a:solidFill>
                  <a:srgbClr val="000000"/>
                </a:solidFill>
                <a:effectLst/>
                <a:uFillTx/>
                <a:latin typeface="Arial"/>
              </a:rPr>
              <a:t>Mae seicolegwyr ymddygiadol o'r farn ein bod ni'n cael ein geni'n 'lechi gwag' a bod ein hymddygiad a'n personoliaeth yn datblygu o ganlyniad i ryngweithio â'n hamgylchedd (magwraeth). Mae seicolegwyr biolegol yn credu bod llawer o'r dylanwadau ar ein datblygiad yn dod o'n genynnau a dylanwad biocemeg ar ein hymddygiad (natur). Mae eraill yn credu bod yna ryngweithio rhwng y ddau ffactor.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r>
              <a:rPr lang="en-GB" dirty="0"/>
              <a:t>Behavioural</a:t>
            </a:r>
            <a:r>
              <a:rPr lang="en-GB" baseline="0" dirty="0"/>
              <a:t> psychologists take the view that we are born ‘blank slates’ and our behaviour and personality develop as a result  of interactions with our environment (nurture). Biological psychologists believe that many of the influences on our development come from our genes and the influence of biochemistry on our behaviour (nature). Others believe that there is an interaction between the two factors.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2327046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2347776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480076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r>
              <a:rPr lang="cy-GB" sz="1200" b="0" i="0" u="none" strike="noStrike" cap="none" baseline="0" dirty="0">
                <a:solidFill>
                  <a:srgbClr val="000000"/>
                </a:solidFill>
                <a:effectLst/>
                <a:uFillTx/>
                <a:latin typeface="Arial"/>
              </a:rPr>
              <a:t>Y 'Safbwynt Ymddygiadol':  Defnyddir y persbectif hwn yn eang i ddeall datblygiad ymddygiad dynol. Y dybiaeth sylfaenol yw y gellir deall pob ymddygiad dynol o ganlyniad i ddysgu. Mae dau fath o ddysgu: cyflyru clasurol a gweithredol.  </a:t>
            </a:r>
          </a:p>
          <a:p>
            <a:r>
              <a:rPr lang="cy-GB" sz="1200" b="0" i="0" u="none" strike="noStrike" cap="none" baseline="0" dirty="0">
                <a:solidFill>
                  <a:srgbClr val="000000"/>
                </a:solidFill>
                <a:effectLst/>
                <a:uFillTx/>
                <a:latin typeface="Arial"/>
              </a:rPr>
              <a:t>'Cyflyru Clasurol': Ee mae plentyn ifanc yn mynd at gi i'w ganmol; mae'r ci yn cyfarth (ysgogiad) ac yn dychryn y plentyn (ymateb). Gallai paru'r ddau ddigwyddiad hyn gyflyru'r plentyn i fod ofn cŵn wrth iddo ddatblygu. </a:t>
            </a:r>
          </a:p>
          <a:p>
            <a:r>
              <a:rPr lang="cy-GB" sz="1200" b="0" i="0" u="none" strike="noStrike" cap="none" baseline="0" dirty="0">
                <a:solidFill>
                  <a:srgbClr val="000000"/>
                </a:solidFill>
                <a:effectLst/>
                <a:uFillTx/>
                <a:latin typeface="Arial"/>
              </a:rPr>
              <a:t>'Cyflyru Gweithredol': Ee plentyn yn strancio i gael losin nes bod y rhiant yn rhoi i mewn. Mae'r plentyn yn dysgu ailadrodd yr ymddygiad.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centered practice </a:t>
            </a:r>
            <a:endParaRPr lang="en-GB" b="0" dirty="0"/>
          </a:p>
          <a:p>
            <a:r>
              <a:rPr lang="en-GB" dirty="0"/>
              <a:t>The ‘Behaviourist Perspective’:  This perspective is widely used</a:t>
            </a:r>
            <a:r>
              <a:rPr lang="en-GB" baseline="0" dirty="0"/>
              <a:t> to understand the development of human behaviour. The basic assumption is that all human behaviour can be understood as the result of learning. There are two types of learning: classical and operate conditioning. </a:t>
            </a:r>
            <a:r>
              <a:rPr lang="en-GB" dirty="0"/>
              <a:t> </a:t>
            </a:r>
          </a:p>
          <a:p>
            <a:r>
              <a:rPr lang="en-GB" dirty="0"/>
              <a:t>‘Classical Conditioning’: E.g. a young child approaches a dog to pat it;</a:t>
            </a:r>
            <a:r>
              <a:rPr lang="en-GB" baseline="0" dirty="0"/>
              <a:t> the dog barks (stimulus) and frightens the child (response). The pairing of these two events might condition the child to be afraid of dogs as they develop. </a:t>
            </a:r>
          </a:p>
          <a:p>
            <a:r>
              <a:rPr lang="en-GB" baseline="0" dirty="0"/>
              <a:t>‘Operant Conditioning’: E.g. a child having a tantrum to get some sweets until the parent gives in. The child learns to repeat the behaviour.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2700387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cy-GB" b="1" u="sng" dirty="0">
                <a:cs typeface="Calibri"/>
              </a:rPr>
              <a:t>Welsh</a:t>
            </a:r>
            <a:endParaRPr lang="en-US"/>
          </a:p>
          <a:p>
            <a:pPr>
              <a:defRPr/>
            </a:pPr>
            <a:endParaRPr lang="cy-GB" b="1" u="sng" dirty="0">
              <a:cs typeface="Calibri"/>
            </a:endParaRPr>
          </a:p>
          <a:p>
            <a:pPr>
              <a:defRPr/>
            </a:pPr>
            <a:r>
              <a:rPr lang="cy-GB" dirty="0">
                <a:cs typeface="Calibri"/>
              </a:rPr>
              <a:t>Sleid yn ymwneud ag AC 1.6: Damcaniaethau seicolegol a'u perthynas ag ymarfer sy'n canolbwyntio ar yr unigolyn/plentyn </a:t>
            </a:r>
            <a:endParaRPr lang="cy-GB"/>
          </a:p>
          <a:p>
            <a:pPr>
              <a:defRPr/>
            </a:pPr>
            <a:endParaRPr lang="en-GB" dirty="0">
              <a:cs typeface="Calibri"/>
            </a:endParaRPr>
          </a:p>
          <a:p>
            <a:pPr>
              <a:defRPr/>
            </a:pPr>
            <a:endParaRPr lang="en-GB" dirty="0">
              <a:cs typeface="Calibri"/>
            </a:endParaRPr>
          </a:p>
          <a:p>
            <a:pPr>
              <a:defRPr/>
            </a:pPr>
            <a:r>
              <a:rPr lang="en-GB" b="1" u="sng" dirty="0">
                <a:cs typeface="Calibri"/>
              </a:rPr>
              <a:t>English</a:t>
            </a:r>
            <a:endParaRPr lang="cy-GB"/>
          </a:p>
          <a:p>
            <a:pPr>
              <a:defRPr/>
            </a:pPr>
            <a:endParaRPr lang="en-GB" b="1" u="sng" dirty="0">
              <a:cs typeface="Calibri"/>
            </a:endParaRPr>
          </a:p>
          <a:p>
            <a:pPr>
              <a:defRPr/>
            </a:pPr>
            <a:r>
              <a:rPr lang="en-GB" dirty="0">
                <a:cs typeface="Calibri"/>
              </a:rPr>
              <a:t>Slide relating to AC 1.6: </a:t>
            </a:r>
            <a:r>
              <a:rPr lang="en-US" dirty="0">
                <a:cs typeface="Calibri"/>
              </a:rPr>
              <a:t>Psychological theories and their relationship to person/child centered practice </a:t>
            </a:r>
            <a:endParaRPr lang="en-GB" dirty="0">
              <a:cs typeface="Calibri"/>
            </a:endParaRPr>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2453908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r>
              <a:rPr lang="cy-GB" sz="1200" b="0" i="0" u="none" strike="noStrike" cap="none" baseline="0" dirty="0">
                <a:solidFill>
                  <a:srgbClr val="000000"/>
                </a:solidFill>
                <a:effectLst/>
                <a:uFillTx/>
                <a:latin typeface="Arial"/>
              </a:rPr>
              <a:t>Yn hollbwysig i unrhyw sesiynau a addysgir, mae disgwyliad y bydd unigolion yn rhannu profiadau o ymarfer sy’n ymwneud â phynciau a drafodir.</a:t>
            </a:r>
          </a:p>
          <a:p>
            <a:r>
              <a:rPr lang="cy-GB" sz="1200" b="0" i="0" u="none" strike="noStrike" cap="none" baseline="0" dirty="0">
                <a:solidFill>
                  <a:srgbClr val="000000"/>
                </a:solidFill>
                <a:effectLst/>
                <a:uFillTx/>
                <a:latin typeface="Arial"/>
              </a:rPr>
              <a:t>Rhaid cadw at gyfrinachedd, yn gyntaf trwy i'r siaradwr beidio â datgelu manylion personol yr unigolion/eraill dan sylw, ac yn ail gan gyfranogwyr eraill. Rhaid i brofiadau a rennir o fewn y grŵp aros o fewn y sesiwn a pheidio â chael eu datgelu gyda phartïon allanol, ac eithrio lle mae pryder diogelu.</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r>
              <a:rPr lang="en-GB"/>
              <a:t>Paramount</a:t>
            </a:r>
            <a:r>
              <a:rPr lang="en-GB" baseline="0"/>
              <a:t> to any taught sessions, there is an expectation that individuals will share experiences of practice that relate to discussed topics.</a:t>
            </a:r>
          </a:p>
          <a:p>
            <a:r>
              <a:rPr lang="en-GB" baseline="0"/>
              <a:t>Confidentiality must be adhered to, firstly from the speaker not disclosing personal details of individuals/others involved, and secondly form other participants. Experiences shared within the group must remain within the session and not disclosed with outside parties, with the exception of where there is a safeguarding concern.</a:t>
            </a:r>
            <a:endParaRPr lang="en-GB"/>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dirty="0"/>
          </a:p>
        </p:txBody>
      </p:sp>
    </p:spTree>
    <p:extLst>
      <p:ext uri="{BB962C8B-B14F-4D97-AF65-F5344CB8AC3E}">
        <p14:creationId xmlns:p14="http://schemas.microsoft.com/office/powerpoint/2010/main" val="567229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1.6: Damcaniaethau seicolegol a'u perthynas ag ymarfer sy'n canolbwyntio ar yr unigolyn/plentyn </a:t>
            </a:r>
          </a:p>
          <a:p>
            <a:pPr lvl="0"/>
            <a:r>
              <a:rPr lang="cy-GB" sz="1200" b="0" i="0" u="none" strike="noStrike" cap="none" baseline="0" dirty="0">
                <a:solidFill>
                  <a:srgbClr val="000000"/>
                </a:solidFill>
                <a:effectLst/>
                <a:uFillTx/>
                <a:latin typeface="Arial"/>
              </a:rPr>
              <a:t>Gall damcaniaethau seicolegol gyfrannu at ymarfer sy’n canolbwyntio ar yr unigolyn mewn gofal cymdeithasol ac iechyd oherwydd eu bod yn:</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 Darparu dealltwriaeth o ddylanwadau ar feddyliau a theimladau pobl sy'n rhoi cipolwg ar eu hymddygiad, gan gynnwys eu perthnasoedd a'u hymlyniadau  </a:t>
            </a:r>
          </a:p>
          <a:p>
            <a:pPr lvl="0"/>
            <a:r>
              <a:rPr lang="en-GB" sz="1200" dirty="0">
                <a:latin typeface="Arial" panose="020B0604020202020204" pitchFamily="34" charset="0"/>
                <a:cs typeface="Arial" panose="020B0604020202020204" pitchFamily="34" charset="0"/>
              </a:rPr>
              <a:t> </a:t>
            </a:r>
          </a:p>
          <a:p>
            <a:pPr lvl="0">
              <a:buFont typeface="Arial" panose="020B0604020202020204" pitchFamily="34" charset="0"/>
              <a:buChar char="•"/>
            </a:pPr>
            <a:r>
              <a:rPr lang="cy-GB" sz="1200" b="0" i="0" u="none" strike="noStrike" cap="none" baseline="0" dirty="0">
                <a:solidFill>
                  <a:srgbClr val="000000"/>
                </a:solidFill>
                <a:effectLst/>
                <a:uFillTx/>
                <a:latin typeface="Arial"/>
              </a:rPr>
              <a:t> Helpu ni i nodi cymorth a all helpu unigolion i ymdopi â phrofiadau dynol heriol gan gynnwys cam-drin, esgeulustod, galar a mathau eraill o boen</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Ein galluogi i gydnabod bod credoau, canfyddiadau a phrofiadau unigolion yn amrywio sy'n gofyn am ymateb yr un mor amrywiol i'w hanghenion seicolegol   </a:t>
            </a:r>
          </a:p>
          <a:p>
            <a:pPr marL="0" marR="0" lvl="0" indent="0" algn="l" defTabSz="912813" rtl="0" eaLnBrk="1" fontAlgn="base" latinLnBrk="0" hangingPunct="1">
              <a:lnSpc>
                <a:spcPct val="100000"/>
              </a:lnSpc>
              <a:spcBef>
                <a:spcPct val="30000"/>
              </a:spcBef>
              <a:spcAft>
                <a:spcPct val="0"/>
              </a:spcAft>
              <a:buClrTx/>
              <a:buSzTx/>
              <a:buFontTx/>
              <a:buNone/>
              <a:defRPr/>
            </a:pPr>
            <a:endParaRPr lang="en-US" b="0" dirty="0"/>
          </a:p>
          <a:p>
            <a:pPr lvl="0"/>
            <a:r>
              <a:rPr lang="cy-GB" sz="1200" b="0" i="0" u="none" strike="noStrike" cap="none" baseline="0" dirty="0">
                <a:solidFill>
                  <a:srgbClr val="000000"/>
                </a:solidFill>
                <a:effectLst/>
                <a:uFillTx/>
                <a:latin typeface="Arial"/>
              </a:rPr>
              <a:t>Gall damcaniaethau seicolegol gyfrannu at ymarfer sy’n canolbwyntio ar yr unigolyn mewn gofal cymdeithasol ac iechyd oherwydd eu bod yn:</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 Cysylltu â ffactorau eraill sy’n dylanwadu ar ymddygiadau ffordd o fyw pobl (meddyliwch am y model </a:t>
            </a:r>
            <a:r>
              <a:rPr lang="cy-GB" sz="1200" b="0" i="0" u="none" strike="noStrike" cap="none" baseline="0" dirty="0" err="1">
                <a:solidFill>
                  <a:srgbClr val="000000"/>
                </a:solidFill>
                <a:effectLst/>
                <a:uFillTx/>
                <a:latin typeface="Arial"/>
              </a:rPr>
              <a:t>bioseicogymdeithasol</a:t>
            </a:r>
            <a:r>
              <a:rPr lang="cy-GB" sz="1200" b="0" i="0" u="none" strike="noStrike" cap="none" baseline="0" dirty="0">
                <a:solidFill>
                  <a:srgbClr val="000000"/>
                </a:solidFill>
                <a:effectLst/>
                <a:uFillTx/>
                <a:latin typeface="Arial"/>
              </a:rPr>
              <a:t>), e.e. camddefnyddio sylweddau sy’n achosi niwed i unigolion ac sydd ag ôl-effeithiau i’w perthynas ag eraill</a:t>
            </a:r>
          </a:p>
          <a:p>
            <a:pPr lvl="0"/>
            <a:endParaRPr lang="en-GB" sz="1200" dirty="0">
              <a:latin typeface="Arial" panose="020B0604020202020204" pitchFamily="34" charset="0"/>
              <a:cs typeface="Arial" panose="020B0604020202020204" pitchFamily="34" charset="0"/>
            </a:endParaRPr>
          </a:p>
          <a:p>
            <a:pPr lvl="0">
              <a:buFont typeface="Arial" panose="020B0604020202020204" pitchFamily="34" charset="0"/>
              <a:buChar char="•"/>
            </a:pPr>
            <a:r>
              <a:rPr lang="cy-GB" sz="1200" b="0" i="0" u="none" strike="noStrike" cap="none" baseline="0" dirty="0">
                <a:solidFill>
                  <a:srgbClr val="000000"/>
                </a:solidFill>
                <a:effectLst/>
                <a:uFillTx/>
                <a:latin typeface="Arial"/>
              </a:rPr>
              <a:t> Cynnig therapïau, triniaethau a dulliau posibl (y gellid eu cynnwys mewn cynlluniau gofal a chymorth) i gefnogi gwydnwch a llesiant</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1.6: </a:t>
            </a:r>
            <a:r>
              <a:rPr lang="en-US" dirty="0"/>
              <a:t>Psychological theories and their relationship to person/child </a:t>
            </a:r>
            <a:r>
              <a:rPr lang="en-US" dirty="0" err="1"/>
              <a:t>centred</a:t>
            </a:r>
            <a:r>
              <a:rPr lang="en-US" dirty="0"/>
              <a:t> practice </a:t>
            </a:r>
            <a:endParaRPr lang="en-GB" b="0" dirty="0"/>
          </a:p>
          <a:p>
            <a:pPr lvl="0"/>
            <a:r>
              <a:rPr lang="en-GB" sz="1200" dirty="0">
                <a:latin typeface="Arial" pitchFamily="34" charset="0"/>
                <a:cs typeface="Arial" pitchFamily="34" charset="0"/>
              </a:rPr>
              <a:t>Psychological theories can make a contribution to person centred practice in social care and health because they:</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 Provide an understanding of influences on people’s thoughts and feelings that give insights into their behaviour, including their relationships and attachments  </a:t>
            </a:r>
          </a:p>
          <a:p>
            <a:pPr lvl="0"/>
            <a:r>
              <a:rPr lang="en-GB" sz="1200" dirty="0">
                <a:latin typeface="Arial" pitchFamily="34" charset="0"/>
                <a:cs typeface="Arial" pitchFamily="34" charset="0"/>
              </a:rPr>
              <a:t> </a:t>
            </a:r>
          </a:p>
          <a:p>
            <a:pPr lvl="0">
              <a:buFont typeface="Arial" pitchFamily="34" charset="0"/>
              <a:buChar char="•"/>
            </a:pPr>
            <a:r>
              <a:rPr lang="en-GB" sz="1200" dirty="0">
                <a:latin typeface="Arial" pitchFamily="34" charset="0"/>
                <a:cs typeface="Arial" pitchFamily="34" charset="0"/>
              </a:rPr>
              <a:t> Help us to identify support  that can help individuals deal with challenging human experiences including abuse, neglect, grief and other forms of pain</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Enable us to recognise that individuals’ beliefs, perceptions and experiences vary requiring an equally varied response to their psychological needs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b="0" dirty="0"/>
          </a:p>
          <a:p>
            <a:pPr lvl="0"/>
            <a:r>
              <a:rPr lang="en-GB" sz="1200" dirty="0">
                <a:latin typeface="Arial" pitchFamily="34" charset="0"/>
                <a:cs typeface="Arial" pitchFamily="34" charset="0"/>
              </a:rPr>
              <a:t>Psychological theories can make a contribution to person centred practice in social care and health because they:</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 Link with other factors that influence people’s lifestyle (think of the biopsychosocial model)  behaviours, e.g.  substance misuse which causes harm to individuals and has repercussions for their relationships with others</a:t>
            </a:r>
          </a:p>
          <a:p>
            <a:pPr lvl="0"/>
            <a:endParaRPr lang="en-GB" sz="1200" dirty="0">
              <a:latin typeface="Arial" pitchFamily="34" charset="0"/>
              <a:cs typeface="Arial" pitchFamily="34" charset="0"/>
            </a:endParaRPr>
          </a:p>
          <a:p>
            <a:pPr lvl="0">
              <a:buFont typeface="Arial" pitchFamily="34" charset="0"/>
              <a:buChar char="•"/>
            </a:pPr>
            <a:r>
              <a:rPr lang="en-GB" sz="1200" dirty="0">
                <a:latin typeface="Arial" pitchFamily="34" charset="0"/>
                <a:cs typeface="Arial" pitchFamily="34" charset="0"/>
              </a:rPr>
              <a:t> Propose possible therapies, treatments and approaches  (which could be included in care and support plans) to support resilience and wellbeing</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2669918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1.7: Y modelau cymdeithasol a meddygol o anabledd a'r tensiynau a all fodoli rhwng y rhain </a:t>
            </a:r>
          </a:p>
          <a:p>
            <a:endParaRPr lang="cy-GB" b="0" i="0" u="none" strike="noStrike" cap="none" baseline="0" dirty="0">
              <a:effectLst/>
              <a:uFillTx/>
            </a:endParaRPr>
          </a:p>
          <a:p>
            <a:r>
              <a:rPr lang="cy-GB" b="1" i="0" u="sng" strike="noStrike" cap="none" baseline="0" dirty="0">
                <a:effectLst/>
                <a:uFillTx/>
              </a:rPr>
              <a:t>English</a:t>
            </a:r>
          </a:p>
          <a:p>
            <a:endParaRPr lang="cy-GB" b="1" i="0" u="sng" strike="noStrike" cap="none" baseline="0" dirty="0">
              <a:effectLst/>
              <a:uFillTx/>
            </a:endParaRP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endParaRPr lang="en-GB" dirty="0"/>
          </a:p>
          <a:p>
            <a:endParaRPr lang="cy-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4021777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1.7: Y modelau cymdeithasol a meddygol o anabledd a'r tensiynau a all fodoli rhwng y rhain </a:t>
            </a:r>
          </a:p>
          <a:p>
            <a:endParaRPr lang="en-GB" dirty="0"/>
          </a:p>
          <a:p>
            <a:endParaRPr lang="en-GB" dirty="0"/>
          </a:p>
          <a:p>
            <a:r>
              <a:rPr lang="en-GB" b="1" u="sng" dirty="0"/>
              <a:t>English</a:t>
            </a:r>
          </a:p>
          <a:p>
            <a:endParaRPr lang="en-GB" b="1" u="sng" dirty="0"/>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8696001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1.7: Y modelau cymdeithasol a meddygol o anabledd a'r tensiynau a all fodoli rhwng y rhain </a:t>
            </a:r>
          </a:p>
          <a:p>
            <a:pPr marL="285750" indent="-285750">
              <a:buFont typeface="Arial" panose="020B0604020202020204" pitchFamily="34" charset="0"/>
              <a:buChar char="•"/>
            </a:pPr>
            <a:r>
              <a:rPr lang="cy-GB" sz="1200" b="0" i="0" u="none" strike="noStrike" cap="none" baseline="0" dirty="0">
                <a:solidFill>
                  <a:srgbClr val="000000"/>
                </a:solidFill>
                <a:effectLst/>
                <a:uFillTx/>
                <a:latin typeface="Arial"/>
              </a:rPr>
              <a:t>Mae'r Model Cymdeithasol wedi'i lunio gan bobl anabl eu hunain.</a:t>
            </a:r>
          </a:p>
          <a:p>
            <a:pPr marL="285750" indent="-285750">
              <a:buFont typeface="Arial" panose="020B0604020202020204" pitchFamily="34" charset="0"/>
              <a:buChar char="•"/>
            </a:pPr>
            <a:r>
              <a:rPr lang="cy-GB" sz="1200" b="0" i="0" u="none" strike="noStrike" cap="none" baseline="0" dirty="0">
                <a:solidFill>
                  <a:srgbClr val="000000"/>
                </a:solidFill>
                <a:effectLst/>
                <a:uFillTx/>
                <a:latin typeface="Arial"/>
              </a:rPr>
              <a:t>Maent wedi canfod mai rhwystrau cymdeithasol yw prif achos problemau (nid dim ond corfforol neu sefydliadol, ond hefyd o agweddau negyddol tuag atynt).</a:t>
            </a:r>
          </a:p>
          <a:p>
            <a:pPr marL="171450" indent="-171450">
              <a:buFont typeface="Arial" panose="020B0604020202020204" pitchFamily="34" charset="0"/>
              <a:buChar char="•"/>
            </a:pPr>
            <a:r>
              <a:rPr lang="cy-GB" sz="1200" b="0" i="0" u="none" strike="noStrike" cap="none" baseline="0" dirty="0">
                <a:solidFill>
                  <a:srgbClr val="000000"/>
                </a:solidFill>
                <a:effectLst/>
                <a:uFillTx/>
                <a:latin typeface="Arial"/>
              </a:rPr>
              <a:t>   Mae'r Model Cymdeithasol yn rhoi </a:t>
            </a:r>
            <a:r>
              <a:rPr lang="cy-GB" sz="1000" b="0" i="0" u="none" strike="noStrike" cap="none" baseline="0" dirty="0">
                <a:solidFill>
                  <a:srgbClr val="000000"/>
                </a:solidFill>
                <a:effectLst/>
                <a:uFillTx/>
                <a:latin typeface="Calibri"/>
              </a:rPr>
              <a:t>y cyfrifoldeb yn ôl ar gymdeithas i gael gwared ar y rhwystrau presennol. </a:t>
            </a:r>
          </a:p>
          <a:p>
            <a:pPr marL="171450" indent="-171450">
              <a:buFont typeface="Arial" panose="020B0604020202020204" pitchFamily="34" charset="0"/>
              <a:buChar char="•"/>
            </a:pPr>
            <a:r>
              <a:rPr lang="cy-GB" sz="1200" b="0" i="0" u="none" strike="noStrike" cap="none" baseline="0" dirty="0">
                <a:solidFill>
                  <a:srgbClr val="000000"/>
                </a:solidFill>
                <a:effectLst/>
                <a:uFillTx/>
                <a:latin typeface="Arial"/>
              </a:rPr>
              <a:t>   Nid yw'r Model Cymdeithasol mewn unrhyw ffordd yn gwrthod y syniad o berson yn ceisio ymyriad meddygol i leihau effaith ei nam cyn belled ag y bo modd. </a:t>
            </a:r>
          </a:p>
          <a:p>
            <a:pPr marL="171450" indent="-171450">
              <a:buFont typeface="Arial" panose="020B0604020202020204" pitchFamily="34" charset="0"/>
              <a:buChar char="•"/>
            </a:pPr>
            <a:endParaRPr lang="cy-GB" sz="1200" b="0" i="0" u="none" strike="noStrike" cap="none" baseline="0" dirty="0">
              <a:solidFill>
                <a:srgbClr val="000000"/>
              </a:solidFill>
              <a:effectLst/>
              <a:uFillTx/>
              <a:latin typeface="Arial"/>
            </a:endParaRPr>
          </a:p>
          <a:p>
            <a:pPr marL="0" indent="0">
              <a:buFont typeface="Arial" panose="020B0604020202020204" pitchFamily="34" charset="0"/>
              <a:buNone/>
            </a:pPr>
            <a:r>
              <a:rPr lang="cy-GB" sz="1200" b="1" i="0" u="sng" strike="noStrike" cap="none" baseline="0" dirty="0">
                <a:solidFill>
                  <a:srgbClr val="000000"/>
                </a:solidFill>
                <a:effectLst/>
                <a:uFillTx/>
                <a:latin typeface="Arial"/>
              </a:rPr>
              <a:t>English</a:t>
            </a:r>
          </a:p>
          <a:p>
            <a:pPr marL="0" indent="0">
              <a:buFont typeface="Arial" panose="020B0604020202020204" pitchFamily="34" charset="0"/>
              <a:buNone/>
            </a:pPr>
            <a:endParaRPr lang="cy-GB" sz="1200" b="1" i="0" u="sng" strike="noStrike" cap="none" baseline="0" dirty="0">
              <a:solidFill>
                <a:srgbClr val="000000"/>
              </a:solidFill>
              <a:effectLst/>
              <a:uFillTx/>
              <a:latin typeface="Arial"/>
            </a:endParaRP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pPr marL="285750" indent="-285750">
              <a:buFont typeface="Arial" panose="020B0604020202020204" pitchFamily="34" charset="0"/>
              <a:buChar char="•"/>
            </a:pPr>
            <a:r>
              <a:rPr lang="en-US" dirty="0"/>
              <a:t>The Social Model has been worked out by disabled people themselves.</a:t>
            </a:r>
          </a:p>
          <a:p>
            <a:pPr marL="285750" indent="-285750">
              <a:buFont typeface="Arial" panose="020B0604020202020204" pitchFamily="34" charset="0"/>
              <a:buChar char="•"/>
            </a:pPr>
            <a:r>
              <a:rPr lang="en-US" dirty="0"/>
              <a:t>They have found that social barriers are the main cause of problems (not just physical or </a:t>
            </a:r>
            <a:r>
              <a:rPr lang="en-US" dirty="0" err="1"/>
              <a:t>organisational</a:t>
            </a:r>
            <a:r>
              <a:rPr lang="en-US" dirty="0"/>
              <a:t>, but also from negative attitudes towards them).</a:t>
            </a:r>
          </a:p>
          <a:p>
            <a:pPr marL="171450" indent="-171450">
              <a:buFont typeface="Arial" panose="020B0604020202020204" pitchFamily="34" charset="0"/>
              <a:buChar char="•"/>
            </a:pPr>
            <a:r>
              <a:rPr lang="en-US" baseline="0" dirty="0"/>
              <a:t>   The Social Model puts </a:t>
            </a:r>
            <a:r>
              <a:rPr lang="en-US" sz="1200" b="0" i="0" kern="1200" dirty="0">
                <a:solidFill>
                  <a:schemeClr val="tx1"/>
                </a:solidFill>
                <a:effectLst/>
                <a:latin typeface="+mn-lt"/>
                <a:ea typeface="+mn-ea"/>
                <a:cs typeface="+mn-cs"/>
              </a:rPr>
              <a:t>the onus back on society to remove existing barriers. </a:t>
            </a:r>
          </a:p>
          <a:p>
            <a:pPr marL="171450" indent="-171450">
              <a:buFont typeface="Arial" panose="020B0604020202020204" pitchFamily="34" charset="0"/>
              <a:buChar char="•"/>
            </a:pPr>
            <a:r>
              <a:rPr lang="en-US" dirty="0"/>
              <a:t>   The Social Model in no way rejects the idea of a person seeking medical intervention to </a:t>
            </a:r>
            <a:r>
              <a:rPr lang="en-US" dirty="0" err="1"/>
              <a:t>minimise</a:t>
            </a:r>
            <a:r>
              <a:rPr lang="en-US" dirty="0"/>
              <a:t> the impact of their impairment as far as this is possible. </a:t>
            </a:r>
            <a:endParaRPr lang="en-GB" dirty="0"/>
          </a:p>
          <a:p>
            <a:pPr marL="0" indent="0">
              <a:buFont typeface="Arial" panose="020B0604020202020204" pitchFamily="34" charset="0"/>
              <a:buNone/>
            </a:pPr>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3244098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1.7: Y modelau cymdeithasol a meddygol o anabledd a'r tensiynau a all fodoli rhwng y rhain </a:t>
            </a:r>
          </a:p>
          <a:p>
            <a:r>
              <a:rPr lang="cy-GB" sz="1200" b="0" i="0" u="none" strike="noStrike" cap="none" baseline="0" dirty="0">
                <a:solidFill>
                  <a:srgbClr val="000000"/>
                </a:solidFill>
                <a:effectLst/>
                <a:uFillTx/>
                <a:latin typeface="Calibri"/>
              </a:rPr>
              <a:t>Mae pobl anabl nad ydynt yn ymuno â chymdeithas yn cael ei weld fel canlyniad uniongyrchol o gael nam ac nid o ganlyniad i nodweddion o'n cymdeithas y gellir eu newid.</a:t>
            </a:r>
          </a:p>
          <a:p>
            <a:r>
              <a:rPr lang="cy-GB" sz="1200" b="0" i="0" u="none" strike="noStrike" cap="none" baseline="0" dirty="0">
                <a:solidFill>
                  <a:srgbClr val="000000"/>
                </a:solidFill>
                <a:effectLst/>
                <a:uFillTx/>
                <a:latin typeface="Calibri"/>
              </a:rPr>
              <a:t>Mae cymdeithas yn canolbwyntio ar 'wneud iawn' i bobl â namau am yr hyn sy'n 'anghywir' gyda'u cyrff.</a:t>
            </a:r>
          </a:p>
          <a:p>
            <a:r>
              <a:rPr lang="cy-GB" sz="1200" b="0" i="0" u="none" strike="noStrike" cap="none" baseline="0" dirty="0">
                <a:solidFill>
                  <a:srgbClr val="000000"/>
                </a:solidFill>
                <a:effectLst/>
                <a:uFillTx/>
                <a:latin typeface="Calibri"/>
              </a:rPr>
              <a:t>Gwneir hyn drwy fudd-daliadau lles 'arbennig' a darparu gwasanaethau 'arbennig' ar wahân.</a:t>
            </a:r>
          </a:p>
          <a:p>
            <a:r>
              <a:rPr lang="cy-GB" sz="1200" b="0" i="0" u="none" strike="noStrike" cap="none" baseline="0" dirty="0">
                <a:solidFill>
                  <a:srgbClr val="000000"/>
                </a:solidFill>
                <a:effectLst/>
                <a:uFillTx/>
                <a:latin typeface="Calibri"/>
              </a:rPr>
              <a:t>Mae'n siapio'r ffordd y mae pobl anabl yn meddwl amdanynt eu hunain. Mae llawer o bobl anabl yn mewnoli'r neges negyddol bod holl broblemau pobl anabl yn deillio o beidio â chael cyrff 'normal'. Rydyn ni'n meddwl mai ein bai ni yw na allwn ni fod yn egnïol, na chyfrannu at ein cymunedau.</a:t>
            </a:r>
          </a:p>
          <a:p>
            <a:r>
              <a:rPr lang="cy-GB" sz="1200" b="0" i="0" u="none" strike="noStrike" cap="none" baseline="0" dirty="0">
                <a:solidFill>
                  <a:srgbClr val="000000"/>
                </a:solidFill>
                <a:effectLst/>
                <a:uFillTx/>
                <a:latin typeface="Calibri"/>
              </a:rPr>
              <a:t>Gall y gormes mewnol hwn wneud pobl anabl yn llai tebygol o herio eu </a:t>
            </a:r>
            <a:r>
              <a:rPr lang="cy-GB" sz="1200" b="0" i="0" u="none" strike="noStrike" cap="none" baseline="0" dirty="0" err="1">
                <a:solidFill>
                  <a:srgbClr val="000000"/>
                </a:solidFill>
                <a:effectLst/>
                <a:uFillTx/>
                <a:latin typeface="Calibri"/>
              </a:rPr>
              <a:t>hallgáu</a:t>
            </a:r>
            <a:r>
              <a:rPr lang="cy-GB" sz="1200" b="0" i="0" u="none" strike="noStrike" cap="none" baseline="0" dirty="0">
                <a:solidFill>
                  <a:srgbClr val="000000"/>
                </a:solidFill>
                <a:effectLst/>
                <a:uFillTx/>
                <a:latin typeface="Calibri"/>
              </a:rPr>
              <a:t> o gymdeithas brif ffrwd.</a:t>
            </a:r>
          </a:p>
          <a:p>
            <a:endParaRPr lang="en-GB" dirty="0"/>
          </a:p>
          <a:p>
            <a:r>
              <a:rPr lang="en-GB" b="1" u="sng" dirty="0"/>
              <a:t>English </a:t>
            </a: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r>
              <a:rPr lang="en-US" sz="1200" b="0" i="0" kern="1200" dirty="0">
                <a:solidFill>
                  <a:schemeClr val="tx1"/>
                </a:solidFill>
                <a:effectLst/>
                <a:latin typeface="+mn-lt"/>
                <a:ea typeface="+mn-ea"/>
                <a:cs typeface="+mn-cs"/>
              </a:rPr>
              <a:t>Disabled people not joining in society is seen as a direct result of having an impairment and not as the result of features of our society which can be changed.</a:t>
            </a:r>
          </a:p>
          <a:p>
            <a:r>
              <a:rPr lang="en-US" sz="1200" b="0" i="0" kern="1200" dirty="0">
                <a:solidFill>
                  <a:schemeClr val="tx1"/>
                </a:solidFill>
                <a:effectLst/>
                <a:latin typeface="+mn-lt"/>
                <a:ea typeface="+mn-ea"/>
                <a:cs typeface="+mn-cs"/>
              </a:rPr>
              <a:t>Society focuses on ‘compensating’ people with impairments for what is ‘wrong’ with their bodies.</a:t>
            </a:r>
          </a:p>
          <a:p>
            <a:r>
              <a:rPr lang="en-US" sz="1200" b="0" i="0" kern="1200" dirty="0">
                <a:solidFill>
                  <a:schemeClr val="tx1"/>
                </a:solidFill>
                <a:effectLst/>
                <a:latin typeface="+mn-lt"/>
                <a:ea typeface="+mn-ea"/>
                <a:cs typeface="+mn-cs"/>
              </a:rPr>
              <a:t>This is done through ‘special’ welfare benefits and providing segregated ‘special’ services.</a:t>
            </a:r>
          </a:p>
          <a:p>
            <a:r>
              <a:rPr lang="en-US" sz="1200" b="0" i="0" kern="1200" dirty="0">
                <a:solidFill>
                  <a:schemeClr val="tx1"/>
                </a:solidFill>
                <a:effectLst/>
                <a:latin typeface="+mn-lt"/>
                <a:ea typeface="+mn-ea"/>
                <a:cs typeface="+mn-cs"/>
              </a:rPr>
              <a:t>It shapes the way disabled people think about themselves. Many disabled people </a:t>
            </a:r>
            <a:r>
              <a:rPr lang="en-US" sz="1200" b="0" i="0" kern="1200" dirty="0" err="1">
                <a:solidFill>
                  <a:schemeClr val="tx1"/>
                </a:solidFill>
                <a:effectLst/>
                <a:latin typeface="+mn-lt"/>
                <a:ea typeface="+mn-ea"/>
                <a:cs typeface="+mn-cs"/>
              </a:rPr>
              <a:t>internalise</a:t>
            </a:r>
            <a:r>
              <a:rPr lang="en-US" sz="1200" b="0" i="0" kern="1200" dirty="0">
                <a:solidFill>
                  <a:schemeClr val="tx1"/>
                </a:solidFill>
                <a:effectLst/>
                <a:latin typeface="+mn-lt"/>
                <a:ea typeface="+mn-ea"/>
                <a:cs typeface="+mn-cs"/>
              </a:rPr>
              <a:t> the negative message that all disabled people’s problems stem from not having ‘normal’ bodies. We think it’s our fault that we can’t be active, or contribute to our communities.</a:t>
            </a:r>
          </a:p>
          <a:p>
            <a:r>
              <a:rPr lang="en-US" sz="1200" b="0" i="0" kern="1200" dirty="0">
                <a:solidFill>
                  <a:schemeClr val="tx1"/>
                </a:solidFill>
                <a:effectLst/>
                <a:latin typeface="+mn-lt"/>
                <a:ea typeface="+mn-ea"/>
                <a:cs typeface="+mn-cs"/>
              </a:rPr>
              <a:t>This </a:t>
            </a:r>
            <a:r>
              <a:rPr lang="en-US" sz="1200" b="0" i="0" kern="1200" dirty="0" err="1">
                <a:solidFill>
                  <a:schemeClr val="tx1"/>
                </a:solidFill>
                <a:effectLst/>
                <a:latin typeface="+mn-lt"/>
                <a:ea typeface="+mn-ea"/>
                <a:cs typeface="+mn-cs"/>
              </a:rPr>
              <a:t>internalised</a:t>
            </a:r>
            <a:r>
              <a:rPr lang="en-US" sz="1200" b="0" i="0" kern="1200" dirty="0">
                <a:solidFill>
                  <a:schemeClr val="tx1"/>
                </a:solidFill>
                <a:effectLst/>
                <a:latin typeface="+mn-lt"/>
                <a:ea typeface="+mn-ea"/>
                <a:cs typeface="+mn-cs"/>
              </a:rPr>
              <a:t> oppression can make disabled people less likely to challenge their exclusion from mainstream society.</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1849566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r>
              <a:rPr lang="cy-GB" b="0" i="0" u="none" strike="noStrike" cap="none" baseline="0" dirty="0">
                <a:effectLst/>
                <a:uFillTx/>
              </a:rPr>
              <a:t>Sleid yn ymwneud ag AC 1.7: Y modelau cymdeithasol a meddygol o anabledd a'r tensiynau a all fodoli rhwng y rhain </a:t>
            </a:r>
          </a:p>
          <a:p>
            <a:r>
              <a:rPr lang="cy-GB" sz="1200" b="0" i="0" u="none" strike="noStrike" cap="none" baseline="0" dirty="0">
                <a:solidFill>
                  <a:srgbClr val="000000"/>
                </a:solidFill>
                <a:effectLst/>
                <a:uFillTx/>
                <a:latin typeface="Arial"/>
              </a:rPr>
              <a:t>Mae modelau yn arf defnyddiol i'n helpu i feddwl am bwnc a'i drafod, ond </a:t>
            </a:r>
            <a:r>
              <a:rPr lang="cy-GB" sz="1200" b="0" i="0" u="none" strike="noStrike" cap="none" baseline="0" dirty="0" err="1">
                <a:solidFill>
                  <a:srgbClr val="000000"/>
                </a:solidFill>
                <a:effectLst/>
                <a:uFillTx/>
                <a:latin typeface="Arial"/>
              </a:rPr>
              <a:t>gallant</a:t>
            </a:r>
            <a:r>
              <a:rPr lang="cy-GB" sz="1200" b="0" i="0" u="none" strike="noStrike" cap="none" baseline="0" dirty="0">
                <a:solidFill>
                  <a:srgbClr val="000000"/>
                </a:solidFill>
                <a:effectLst/>
                <a:uFillTx/>
                <a:latin typeface="Arial"/>
              </a:rPr>
              <a:t> fod yn or-syml a gwneud i bethau ymddangos yn fwy eglur nag ydyn nhw. Mewn gwirionedd, mae'r rhan fwyaf o sefydliadau yn eistedd rhywle rhwng y modelau cymdeithasol a meddygol ac yn defnyddio agweddau ar y ddau fodel yn y ffordd y maent yn rhyngweithio â phobl anabl. </a:t>
            </a:r>
          </a:p>
          <a:p>
            <a:r>
              <a:rPr lang="cy-GB" sz="1200" b="0" i="0" u="none" strike="noStrike" cap="none" baseline="0" dirty="0">
                <a:solidFill>
                  <a:srgbClr val="000000"/>
                </a:solidFill>
                <a:effectLst/>
                <a:uFillTx/>
                <a:latin typeface="Arial"/>
              </a:rPr>
              <a:t>Y model cymdeithasol yn gyffredinol yw'r model a </a:t>
            </a:r>
            <a:r>
              <a:rPr lang="cy-GB" sz="1200" b="0" i="0" u="none" strike="noStrike" cap="none" baseline="0" dirty="0" err="1">
                <a:solidFill>
                  <a:srgbClr val="000000"/>
                </a:solidFill>
                <a:effectLst/>
                <a:uFillTx/>
                <a:latin typeface="Arial"/>
              </a:rPr>
              <a:t>ffefrir</a:t>
            </a:r>
            <a:r>
              <a:rPr lang="cy-GB" sz="1200" b="0" i="0" u="none" strike="noStrike" cap="none" baseline="0" dirty="0">
                <a:solidFill>
                  <a:srgbClr val="000000"/>
                </a:solidFill>
                <a:effectLst/>
                <a:uFillTx/>
                <a:latin typeface="Arial"/>
              </a:rPr>
              <a:t> wrth feddwl am anabledd. Mae'r model cymdeithasol wedi'i fabwysiadu gan y rhan fwyaf o sefydliadau pobl anabl. </a:t>
            </a:r>
          </a:p>
          <a:p>
            <a:r>
              <a:rPr lang="cy-GB" sz="1200" b="0" i="0" u="none" strike="noStrike" cap="none" baseline="0" dirty="0">
                <a:solidFill>
                  <a:srgbClr val="000000"/>
                </a:solidFill>
                <a:effectLst/>
                <a:uFillTx/>
                <a:latin typeface="Arial"/>
              </a:rPr>
              <a:t>Mae'r model meddygol yn edrych ar nam person yn gyntaf ac yn canolbwyntio ar y nam fel yr achos dros bobl anabl yn methu â chael gafael ar nwyddau a gwasanaethau neu'n gallu cymryd rhan lawn mewn cymdeithas. Mae datganiadau fel 'ni all ddarllen y papur newydd hwnnw oherwydd ei fod yn ddall' yn enghraifft o bobl yn cael eu dylanwadu gan y model meddygol o anabledd.</a:t>
            </a:r>
          </a:p>
          <a:p>
            <a:r>
              <a:rPr lang="cy-GB" sz="1200" b="0" i="0" u="none" strike="noStrike" cap="none" baseline="0" dirty="0">
                <a:solidFill>
                  <a:srgbClr val="000000"/>
                </a:solidFill>
                <a:effectLst/>
                <a:uFillTx/>
                <a:latin typeface="Arial"/>
              </a:rPr>
              <a:t>Gall goblygiadau ariannol atal sefydliadau rhag datblygu neu ymgorffori model cymdeithasol ehangach. </a:t>
            </a:r>
          </a:p>
          <a:p>
            <a:r>
              <a:rPr lang="cy-GB" sz="1200" b="0" i="0" u="none" strike="noStrike" cap="none" baseline="0" dirty="0">
                <a:solidFill>
                  <a:srgbClr val="000000"/>
                </a:solidFill>
                <a:effectLst/>
                <a:uFillTx/>
                <a:latin typeface="Arial"/>
              </a:rPr>
              <a:t>Gall cefndiroedd proffesiynol a hyfforddiant ddylanwadu ar un model yn fwy na'r llall. e.e. Gall fod gan weithiwr cymdeithasol farn gryfach na gweithiwr meddygol proffesiynol mewn rhai sefyllfaoedd - neu i'r gwrthwyneb. Ystyriwch densiynau a allai godi mewn cyfarfod aml-asiantaeth. </a:t>
            </a:r>
          </a:p>
          <a:p>
            <a:endParaRPr lang="en-GB" dirty="0"/>
          </a:p>
          <a:p>
            <a:endParaRPr lang="en-GB" dirty="0"/>
          </a:p>
          <a:p>
            <a:r>
              <a:rPr lang="en-GB" b="1" u="sng" dirty="0"/>
              <a:t>English</a:t>
            </a:r>
          </a:p>
          <a:p>
            <a:r>
              <a:rPr lang="en-GB" b="0" dirty="0"/>
              <a:t>Slide</a:t>
            </a:r>
            <a:r>
              <a:rPr lang="en-GB" b="0" baseline="0" dirty="0"/>
              <a:t> relating to </a:t>
            </a:r>
            <a:r>
              <a:rPr lang="en-GB" b="0" dirty="0"/>
              <a:t>AC</a:t>
            </a:r>
            <a:r>
              <a:rPr lang="en-GB" b="0" baseline="0" dirty="0"/>
              <a:t> 1.7: </a:t>
            </a:r>
            <a:r>
              <a:rPr lang="en-US" dirty="0"/>
              <a:t>The social and medical models of disability and tensions that may exist between these </a:t>
            </a:r>
            <a:endParaRPr lang="en-GB" b="0" dirty="0"/>
          </a:p>
          <a:p>
            <a:r>
              <a:rPr lang="en-US" dirty="0"/>
              <a:t>Models are a useful tool to help us think about and discuss a topic, but they can be simplistic and make things appear more clear cut than they are. In reality, most </a:t>
            </a:r>
            <a:r>
              <a:rPr lang="en-US" dirty="0" err="1"/>
              <a:t>organisations</a:t>
            </a:r>
            <a:r>
              <a:rPr lang="en-US" dirty="0"/>
              <a:t> sit somewhere between the social and medical models and use aspects of both models in the way they interact with disabled people. </a:t>
            </a:r>
          </a:p>
          <a:p>
            <a:r>
              <a:rPr lang="en-US" dirty="0"/>
              <a:t>The social model is generally the preferred model when thinking about disability. The social model has been adopted by most disabled people’s </a:t>
            </a:r>
            <a:r>
              <a:rPr lang="en-US" dirty="0" err="1"/>
              <a:t>organisations</a:t>
            </a:r>
            <a:r>
              <a:rPr lang="en-US" dirty="0"/>
              <a:t>. </a:t>
            </a:r>
          </a:p>
          <a:p>
            <a:r>
              <a:rPr lang="en-US" dirty="0"/>
              <a:t>The medical model looks at a person’s impairment first and focuses on the impairment as the cause of disabled people being unable to access goods and services or being able to participate fully in society. Statements such as ‘he can’t read that newspaper because he’s blind’ are an example of people being influenced by the medical model of disability.</a:t>
            </a:r>
          </a:p>
          <a:p>
            <a:r>
              <a:rPr lang="en-US" dirty="0"/>
              <a:t>Financial implications may deter </a:t>
            </a:r>
            <a:r>
              <a:rPr lang="en-US" dirty="0" err="1"/>
              <a:t>organisations</a:t>
            </a:r>
            <a:r>
              <a:rPr lang="en-US" dirty="0"/>
              <a:t> developing or incorporating a broader social model.</a:t>
            </a:r>
            <a:r>
              <a:rPr lang="en-US" baseline="0" dirty="0"/>
              <a:t> </a:t>
            </a:r>
          </a:p>
          <a:p>
            <a:r>
              <a:rPr lang="en-US" baseline="0" dirty="0"/>
              <a:t>Professional backgrounds and training may influence one model more than the other. E.g. A social worker may have a stronger opinion than a medical professional in certain situations- or vice/ versa. Consider tensions that might occur in a multi-agency meeting. </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1560280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1.8: Y model bioseicogymdeithasol fel dull o ddylanwadu ar ymarfer sy'n canolbwyntio ar yr unigolyn/plentyn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en-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en-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en-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1.8: </a:t>
            </a:r>
            <a:r>
              <a:rPr lang="en-US" dirty="0"/>
              <a:t>The biopsychosocial model as an approach to influence person/child </a:t>
            </a:r>
            <a:r>
              <a:rPr lang="en-US" dirty="0" err="1"/>
              <a:t>centred</a:t>
            </a:r>
            <a:r>
              <a:rPr lang="en-US" dirty="0"/>
              <a:t> practice</a:t>
            </a:r>
            <a:endParaRPr lang="en-US" b="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en-GB" b="1" i="0" u="sng" strike="noStrike" cap="none" baseline="0" dirty="0">
              <a:effectLst/>
              <a:uFillTx/>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29</a:t>
            </a:fld>
            <a:endParaRPr lang="en-US"/>
          </a:p>
        </p:txBody>
      </p:sp>
    </p:spTree>
    <p:extLst>
      <p:ext uri="{BB962C8B-B14F-4D97-AF65-F5344CB8AC3E}">
        <p14:creationId xmlns:p14="http://schemas.microsoft.com/office/powerpoint/2010/main" val="17263525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2CEAC-D31F-F246-89E4-BCB732EF3E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421EA9-5FAE-3852-2434-2308223D16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A6D0DF-EB00-EF97-4A1B-D98226248233}"/>
              </a:ext>
            </a:extLst>
          </p:cNvPr>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1.8: Y model bioseicogymdeithasol fel dull o ddylanwadu ar ymarfer sy'n canolbwyntio ar yr unigolyn/plentyn</a:t>
            </a:r>
          </a:p>
          <a:p>
            <a:r>
              <a:rPr lang="cy-GB" sz="1200" b="0" i="0" u="none" strike="noStrike" cap="none" baseline="0" dirty="0">
                <a:solidFill>
                  <a:srgbClr val="000000"/>
                </a:solidFill>
                <a:effectLst/>
                <a:uFillTx/>
                <a:latin typeface="Calibri"/>
              </a:rPr>
              <a:t>Mae'r model </a:t>
            </a:r>
            <a:r>
              <a:rPr lang="cy-GB" sz="1200" b="0" i="0" u="none" strike="noStrike" cap="none" baseline="0" dirty="0" err="1">
                <a:solidFill>
                  <a:srgbClr val="000000"/>
                </a:solidFill>
                <a:effectLst/>
                <a:uFillTx/>
                <a:latin typeface="Calibri"/>
              </a:rPr>
              <a:t>bioseicogymdeithasol</a:t>
            </a:r>
            <a:r>
              <a:rPr lang="cy-GB" sz="1200" b="0" i="0" u="none" strike="noStrike" cap="none" baseline="0" dirty="0">
                <a:solidFill>
                  <a:srgbClr val="000000"/>
                </a:solidFill>
                <a:effectLst/>
                <a:uFillTx/>
                <a:latin typeface="Calibri"/>
              </a:rPr>
              <a:t> yn ystyried ymddygiadau iechyd a salwch fel cynhyrchion â nodweddion biolegol (fel genynnau), ffactorau ymddygiadol (fel ffordd o fyw, straen, a chredoau iechyd), a chyflyrau cymdeithasol (fel dylanwadau diwylliannol, perthnasoedd teuluol, a chymorth cymdeithasol). Gellir defnyddio'r model i werthfawrogi bod yna wahanol ffactorau fel arfer sy'n rhychwantu ystod o wahanol feysydd a all esbonio salwch a datblygiad dynol. Agwedd allweddol ar y model bioseicogymdeithasol yw’r pwysigrwydd y mae’n ei roi ar y rhyng-gysylltiadau rhwng y tri pharth.</a:t>
            </a:r>
          </a:p>
          <a:p>
            <a:endParaRPr lang="cy-GB" sz="1200" b="0" i="0" u="none" strike="noStrike" cap="none" baseline="0" dirty="0">
              <a:solidFill>
                <a:srgbClr val="000000"/>
              </a:solidFill>
              <a:effectLst/>
              <a:uFillTx/>
              <a:latin typeface="Calibri"/>
            </a:endParaRPr>
          </a:p>
          <a:p>
            <a:r>
              <a:rPr lang="cy-GB" sz="1200" b="1" i="0" u="sng" strike="noStrike" cap="none" baseline="0" dirty="0">
                <a:solidFill>
                  <a:srgbClr val="000000"/>
                </a:solidFill>
                <a:effectLst/>
                <a:uFillTx/>
                <a:latin typeface="Calibri"/>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1.8: </a:t>
            </a:r>
            <a:r>
              <a:rPr lang="en-US" dirty="0"/>
              <a:t>The biopsychosocial model as an approach to influence person/child </a:t>
            </a:r>
            <a:r>
              <a:rPr lang="en-US" dirty="0" err="1"/>
              <a:t>centred</a:t>
            </a:r>
            <a:r>
              <a:rPr lang="en-US" dirty="0"/>
              <a:t> practice</a:t>
            </a:r>
            <a:endParaRPr lang="en-US" b="0" dirty="0"/>
          </a:p>
          <a:p>
            <a:r>
              <a:rPr lang="en-US" sz="1200" b="0" i="0" kern="1200" dirty="0">
                <a:solidFill>
                  <a:schemeClr val="tx1"/>
                </a:solidFill>
                <a:effectLst/>
                <a:latin typeface="+mn-lt"/>
                <a:ea typeface="+mn-ea"/>
                <a:cs typeface="+mn-cs"/>
              </a:rPr>
              <a:t>The biopsychosocial model views health and illness behaviors as products of biological characteristics (such as genes), behavioral factors (such as lifestyle, stress, and health beliefs), and social conditions (such as cultural influences, family relationships, and social support). The model can be used to appreciate that there are usually different factors that span a range of different areas that can explain</a:t>
            </a:r>
            <a:r>
              <a:rPr lang="en-US" sz="1200" b="0" i="0" kern="1200" baseline="0" dirty="0">
                <a:solidFill>
                  <a:schemeClr val="tx1"/>
                </a:solidFill>
                <a:effectLst/>
                <a:latin typeface="+mn-lt"/>
                <a:ea typeface="+mn-ea"/>
                <a:cs typeface="+mn-cs"/>
              </a:rPr>
              <a:t> illness and human development. </a:t>
            </a:r>
            <a:r>
              <a:rPr lang="en-US" sz="1200" b="0" i="0" kern="1200" dirty="0">
                <a:solidFill>
                  <a:schemeClr val="tx1"/>
                </a:solidFill>
                <a:effectLst/>
                <a:latin typeface="+mn-lt"/>
                <a:ea typeface="+mn-ea"/>
                <a:cs typeface="+mn-cs"/>
              </a:rPr>
              <a:t>A key aspect of the biopsychosocial model is the importance it places on the interconnections between the three domains.</a:t>
            </a:r>
          </a:p>
          <a:p>
            <a:endParaRPr lang="en-GB" b="0" dirty="0"/>
          </a:p>
          <a:p>
            <a:endParaRPr lang="cy-GB" sz="1200" b="1" i="0" u="sng" strike="noStrike" cap="none" baseline="0" dirty="0">
              <a:solidFill>
                <a:srgbClr val="000000"/>
              </a:solidFill>
              <a:effectLst/>
              <a:uFillTx/>
              <a:latin typeface="Calibri"/>
            </a:endParaRPr>
          </a:p>
          <a:p>
            <a:endParaRPr lang="en-GB" b="0" dirty="0"/>
          </a:p>
        </p:txBody>
      </p:sp>
      <p:sp>
        <p:nvSpPr>
          <p:cNvPr id="4" name="Slide Number Placeholder 3">
            <a:extLst>
              <a:ext uri="{FF2B5EF4-FFF2-40B4-BE49-F238E27FC236}">
                <a16:creationId xmlns:a16="http://schemas.microsoft.com/office/drawing/2014/main" id="{1E0BBD6C-05AE-6C11-C5C5-EB210C3F6095}"/>
              </a:ext>
            </a:extLst>
          </p:cNvPr>
          <p:cNvSpPr>
            <a:spLocks noGrp="1"/>
          </p:cNvSpPr>
          <p:nvPr>
            <p:ph type="sldNum" sz="quarter" idx="10"/>
          </p:nvPr>
        </p:nvSpPr>
        <p:spPr/>
        <p:txBody>
          <a:bodyPr/>
          <a:lstStyle/>
          <a:p>
            <a:pPr>
              <a:defRPr/>
            </a:pPr>
            <a:fld id="{71639E39-D34D-164C-8100-77BC79329E5D}" type="slidenum">
              <a:rPr lang="en-US" smtClean="0"/>
              <a:pPr>
                <a:defRPr/>
              </a:pPr>
              <a:t>30</a:t>
            </a:fld>
            <a:endParaRPr lang="en-US"/>
          </a:p>
        </p:txBody>
      </p:sp>
    </p:spTree>
    <p:extLst>
      <p:ext uri="{BB962C8B-B14F-4D97-AF65-F5344CB8AC3E}">
        <p14:creationId xmlns:p14="http://schemas.microsoft.com/office/powerpoint/2010/main" val="3214138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1.8: Y model bioseicogymdeithasol fel dull o ddylanwadu ar ymarfer sy'n canolbwyntio ar yr unigolyn/plentyn</a:t>
            </a:r>
          </a:p>
          <a:p>
            <a:r>
              <a:rPr lang="cy-GB" sz="1800" b="0" i="0" u="none" strike="noStrike" cap="none" baseline="0" dirty="0">
                <a:solidFill>
                  <a:srgbClr val="000000"/>
                </a:solidFill>
                <a:effectLst/>
                <a:uFillTx/>
                <a:latin typeface="Arial"/>
              </a:rPr>
              <a:t>Gall hyn fod yn ymarfer ymhlith y grŵp. </a:t>
            </a:r>
          </a:p>
          <a:p>
            <a:endParaRPr lang="cy-GB" sz="1800" b="0" i="0" u="none" strike="noStrike" cap="none" baseline="0" dirty="0">
              <a:solidFill>
                <a:srgbClr val="000000"/>
              </a:solidFill>
              <a:effectLst/>
              <a:uFillTx/>
              <a:latin typeface="Arial"/>
            </a:endParaRPr>
          </a:p>
          <a:p>
            <a:r>
              <a:rPr lang="cy-GB" sz="18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1.8: </a:t>
            </a:r>
            <a:r>
              <a:rPr lang="en-US" sz="1800" dirty="0"/>
              <a:t>The biopsychosocial model as an approach to influence person/child </a:t>
            </a:r>
            <a:r>
              <a:rPr lang="en-US" sz="1800" dirty="0" err="1"/>
              <a:t>centred</a:t>
            </a:r>
            <a:r>
              <a:rPr lang="en-US" sz="1800" dirty="0"/>
              <a:t> practice</a:t>
            </a:r>
            <a:endParaRPr lang="en-US" sz="1800" b="0" dirty="0"/>
          </a:p>
          <a:p>
            <a:r>
              <a:rPr lang="en-GB" sz="1800" dirty="0"/>
              <a:t>This can be an exercise amongst the group. </a:t>
            </a:r>
          </a:p>
          <a:p>
            <a:endParaRPr lang="cy-GB" sz="18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31</a:t>
            </a:fld>
            <a:endParaRPr lang="en-US"/>
          </a:p>
        </p:txBody>
      </p:sp>
    </p:spTree>
    <p:extLst>
      <p:ext uri="{BB962C8B-B14F-4D97-AF65-F5344CB8AC3E}">
        <p14:creationId xmlns:p14="http://schemas.microsoft.com/office/powerpoint/2010/main" val="3666609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 </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dirty="0"/>
          </a:p>
        </p:txBody>
      </p:sp>
    </p:spTree>
    <p:extLst>
      <p:ext uri="{BB962C8B-B14F-4D97-AF65-F5344CB8AC3E}">
        <p14:creationId xmlns:p14="http://schemas.microsoft.com/office/powerpoint/2010/main" val="1843287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Gwybodaeth a gymerwyd o HCLW – Uned Paratoi ar gyfer Arwain a Rheoli Lefel 4 410 PP6</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1.5: </a:t>
            </a:r>
            <a:r>
              <a:rPr lang="en-US" sz="1800" dirty="0"/>
              <a:t>Sociological theories and their relationship to person/child centered practice</a:t>
            </a:r>
            <a:endParaRPr lang="en-GB" sz="1800"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800"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1" baseline="0" dirty="0"/>
              <a:t>Information taken from HCLW – Level 4 Preparing for Leadership and Management Unit 410 PP6</a:t>
            </a:r>
            <a:endParaRPr lang="en-GB" sz="1800"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1175698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1.5: </a:t>
            </a:r>
            <a:r>
              <a:rPr lang="en-US" dirty="0"/>
              <a:t>Sociological theories and their relationship to person/child centered practice</a:t>
            </a:r>
            <a:endParaRPr lang="en-GB" b="1"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4072127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Sleid yn ymwneud ag AC 1.5</a:t>
            </a:r>
          </a:p>
          <a:p>
            <a:pPr marL="0" lvl="0" indent="0" fontAlgn="auto">
              <a:lnSpc>
                <a:spcPct val="100000"/>
              </a:lnSpc>
              <a:spcBef>
                <a:spcPct val="20000"/>
              </a:spcBef>
              <a:spcAft>
                <a:spcPct val="0"/>
              </a:spcAft>
              <a:buClrTx/>
              <a:buNone/>
              <a:defRPr/>
            </a:pPr>
            <a:r>
              <a:rPr lang="cy-GB" sz="1800" b="1" i="0" u="none" strike="noStrike" cap="none" baseline="0" dirty="0">
                <a:solidFill>
                  <a:srgbClr val="000000"/>
                </a:solidFill>
                <a:effectLst/>
                <a:uFillTx/>
                <a:latin typeface="Arial"/>
              </a:rPr>
              <a:t>Esboniadau yw:</a:t>
            </a:r>
          </a:p>
          <a:p>
            <a:pPr marL="0" lvl="0" indent="0" fontAlgn="auto">
              <a:lnSpc>
                <a:spcPct val="100000"/>
              </a:lnSpc>
              <a:spcBef>
                <a:spcPct val="20000"/>
              </a:spcBef>
              <a:spcAft>
                <a:spcPct val="0"/>
              </a:spcAft>
              <a:buClrTx/>
              <a:buNone/>
              <a:defRPr/>
            </a:pPr>
            <a:r>
              <a:rPr lang="cy-GB" sz="1800" b="0" i="0" u="none" strike="noStrike" cap="none" baseline="0" dirty="0">
                <a:solidFill>
                  <a:srgbClr val="000000"/>
                </a:solidFill>
                <a:effectLst/>
                <a:uFillTx/>
                <a:latin typeface="Arial"/>
              </a:rPr>
              <a:t>Y 'pam' sy'n deillio o gymdeithas; er enghraifft, pam ceir gwahaniaethu yn erbyn grwpiau penodol o bobl mewn cymdeithas, a pha ffurf sydd ar y gwahaniaethu hwnnw?</a:t>
            </a:r>
          </a:p>
          <a:p>
            <a:pPr marL="0" marR="0" lvl="0" indent="0" algn="l" defTabSz="914400" rtl="0" eaLnBrk="1" fontAlgn="auto" latinLnBrk="0" hangingPunct="1">
              <a:lnSpc>
                <a:spcPct val="100000"/>
              </a:lnSpc>
              <a:spcBef>
                <a:spcPct val="20000"/>
              </a:spcBef>
              <a:spcAft>
                <a:spcPct val="0"/>
              </a:spcAft>
              <a:buClrTx/>
              <a:buSzTx/>
              <a:defRPr/>
            </a:pPr>
            <a:r>
              <a:rPr lang="cy-GB" sz="1600" b="1" i="0" u="none" strike="noStrike" cap="none" baseline="0" dirty="0">
                <a:solidFill>
                  <a:srgbClr val="000000"/>
                </a:solidFill>
                <a:effectLst/>
                <a:uFillTx/>
                <a:latin typeface="Arial"/>
              </a:rPr>
              <a:t>Ffenomena yw:</a:t>
            </a:r>
          </a:p>
          <a:p>
            <a:pPr marL="0" marR="0" lvl="0" indent="0" algn="l" defTabSz="914400" rtl="0" eaLnBrk="1" fontAlgn="auto" latinLnBrk="0" hangingPunct="1">
              <a:lnSpc>
                <a:spcPct val="100000"/>
              </a:lnSpc>
              <a:spcBef>
                <a:spcPct val="20000"/>
              </a:spcBef>
              <a:spcAft>
                <a:spcPct val="0"/>
              </a:spcAft>
              <a:buClrTx/>
              <a:buSzTx/>
              <a:defRPr/>
            </a:pPr>
            <a:r>
              <a:rPr lang="cy-GB" sz="1200" b="0" i="0" u="none" strike="noStrike" cap="none" baseline="0" dirty="0">
                <a:solidFill>
                  <a:srgbClr val="000000"/>
                </a:solidFill>
                <a:effectLst/>
                <a:uFillTx/>
                <a:latin typeface="Arial"/>
              </a:rPr>
              <a:t>Y ‘beth’ sy’n digwydd mewn cymdeithas o ran digwyddiadau a phrofiadau sy’n dylanwadu ar grwpiau o bobl a nodwyd (e.e. grwpiau â nodweddion gwarchodedig a nodir yn Neddf Cydraddoldeb 2010) yn ogystal ag unigolion o fewn y grwpiau hynny</a:t>
            </a:r>
          </a:p>
          <a:p>
            <a:pPr marL="0" marR="0" lvl="0" indent="0" algn="l" defTabSz="914400" rtl="0" eaLnBrk="1" fontAlgn="auto" latinLnBrk="0" hangingPunct="1">
              <a:lnSpc>
                <a:spcPct val="100000"/>
              </a:lnSpc>
              <a:spcBef>
                <a:spcPct val="20000"/>
              </a:spcBef>
              <a:spcAft>
                <a:spcPct val="0"/>
              </a:spcAft>
              <a:buClrTx/>
              <a:buSzTx/>
              <a:defRPr/>
            </a:pPr>
            <a:r>
              <a:rPr lang="cy-GB" sz="9600" b="1" i="0" u="none" strike="noStrike" cap="none" baseline="0" dirty="0">
                <a:solidFill>
                  <a:srgbClr val="000000"/>
                </a:solidFill>
                <a:effectLst/>
                <a:uFillTx/>
                <a:latin typeface="Arial"/>
              </a:rPr>
              <a:t>Tueddiadau cymdeithasol yw:</a:t>
            </a:r>
          </a:p>
          <a:p>
            <a:pPr marL="0" marR="0" lvl="0" indent="0" algn="l" defTabSz="914400" rtl="0" eaLnBrk="1" fontAlgn="auto" latinLnBrk="0" hangingPunct="1">
              <a:lnSpc>
                <a:spcPct val="100000"/>
              </a:lnSpc>
              <a:spcBef>
                <a:spcPct val="20000"/>
              </a:spcBef>
              <a:spcAft>
                <a:spcPct val="0"/>
              </a:spcAft>
              <a:buClrTx/>
              <a:buSzTx/>
              <a:defRPr/>
            </a:pPr>
            <a:r>
              <a:rPr lang="cy-GB" sz="1200" b="0" i="0" u="none" strike="noStrike" cap="none" baseline="0" dirty="0">
                <a:solidFill>
                  <a:srgbClr val="000000"/>
                </a:solidFill>
                <a:effectLst/>
                <a:uFillTx/>
                <a:latin typeface="Arial"/>
              </a:rPr>
              <a:t>Nodi patrymau mewn perthynas â grwpiau cymdeithasol mewn cymdeithas – gall y rhain gael eu nodi gan ymchwil, ee cofiwch adroddiad y Comisiwn Cydraddoldeb a Hawliau Dynol (2015) “A yw Cymru'n Decach?” </a:t>
            </a:r>
          </a:p>
          <a:p>
            <a:pPr marL="0" lvl="0" indent="0" fontAlgn="auto">
              <a:lnSpc>
                <a:spcPct val="100000"/>
              </a:lnSpc>
              <a:spcBef>
                <a:spcPct val="20000"/>
              </a:spcBef>
              <a:spcAft>
                <a:spcPct val="0"/>
              </a:spcAft>
              <a:buClrTx/>
              <a:buNone/>
              <a:defRPr/>
            </a:pPr>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dirty="0"/>
              <a:t>Slide</a:t>
            </a:r>
            <a:r>
              <a:rPr lang="en-GB" b="1" baseline="0" dirty="0"/>
              <a:t> relating to </a:t>
            </a:r>
            <a:r>
              <a:rPr lang="en-GB" b="1" dirty="0"/>
              <a:t>AC</a:t>
            </a:r>
            <a:r>
              <a:rPr lang="en-GB" b="1" baseline="0" dirty="0"/>
              <a:t> 1.5</a:t>
            </a:r>
          </a:p>
          <a:p>
            <a:pPr marL="0" lvl="0" indent="0" fontAlgn="auto">
              <a:lnSpc>
                <a:spcPct val="100000"/>
              </a:lnSpc>
              <a:spcBef>
                <a:spcPct val="20000"/>
              </a:spcBef>
              <a:spcAft>
                <a:spcPts val="0"/>
              </a:spcAft>
              <a:buClrTx/>
              <a:buNone/>
              <a:defRPr/>
            </a:pPr>
            <a:r>
              <a:rPr lang="en-GB" b="1" dirty="0"/>
              <a:t>Explanations are:</a:t>
            </a:r>
          </a:p>
          <a:p>
            <a:pPr marL="0" lvl="0" indent="0" fontAlgn="auto">
              <a:lnSpc>
                <a:spcPct val="100000"/>
              </a:lnSpc>
              <a:spcBef>
                <a:spcPct val="20000"/>
              </a:spcBef>
              <a:spcAft>
                <a:spcPts val="0"/>
              </a:spcAft>
              <a:buClrTx/>
              <a:buNone/>
              <a:defRPr/>
            </a:pPr>
            <a:r>
              <a:rPr lang="en-GB" dirty="0"/>
              <a:t>The ‘whys’ that emerge from society; for example, why can there be discrimination against particular groups of people in society, and what form does that discrimination take?</a:t>
            </a:r>
          </a:p>
          <a:p>
            <a:pPr marL="0" marR="0" lvl="0" indent="0" algn="l" defTabSz="914400" rtl="0" eaLnBrk="1" fontAlgn="auto" latinLnBrk="0" hangingPunct="1">
              <a:lnSpc>
                <a:spcPct val="100000"/>
              </a:lnSpc>
              <a:spcBef>
                <a:spcPct val="20000"/>
              </a:spcBef>
              <a:spcAft>
                <a:spcPts val="0"/>
              </a:spcAft>
              <a:buClrTx/>
              <a:buSzTx/>
              <a:tabLst/>
              <a:defRPr/>
            </a:pPr>
            <a:r>
              <a:rPr lang="en-GB" sz="1600" b="1" dirty="0"/>
              <a:t>Phenomena are :</a:t>
            </a:r>
          </a:p>
          <a:p>
            <a:pPr marL="0" marR="0" lvl="0" indent="0" algn="l" defTabSz="914400" rtl="0" eaLnBrk="1" fontAlgn="auto" latinLnBrk="0" hangingPunct="1">
              <a:lnSpc>
                <a:spcPct val="100000"/>
              </a:lnSpc>
              <a:spcBef>
                <a:spcPct val="20000"/>
              </a:spcBef>
              <a:spcAft>
                <a:spcPts val="0"/>
              </a:spcAft>
              <a:buClrTx/>
              <a:buSzTx/>
              <a:tabLst/>
              <a:defRPr/>
            </a:pPr>
            <a:r>
              <a:rPr lang="en-GB" sz="1200" dirty="0"/>
              <a:t>The ‘what’ that goes on in society in terms of events and experiences that influence identified groups of people (e.g. groups with protected characteristics identified in the Equality Act 2010) as well as individuals within those groups</a:t>
            </a:r>
            <a:endParaRPr lang="en-GB" sz="800" dirty="0"/>
          </a:p>
          <a:p>
            <a:pPr marL="0" marR="0" lvl="0" indent="0" algn="l" defTabSz="914400" rtl="0" eaLnBrk="1" fontAlgn="auto" latinLnBrk="0" hangingPunct="1">
              <a:lnSpc>
                <a:spcPct val="100000"/>
              </a:lnSpc>
              <a:spcBef>
                <a:spcPct val="20000"/>
              </a:spcBef>
              <a:spcAft>
                <a:spcPts val="0"/>
              </a:spcAft>
              <a:buClrTx/>
              <a:buSzTx/>
              <a:tabLst/>
              <a:defRPr/>
            </a:pPr>
            <a:r>
              <a:rPr lang="en-GB" sz="9600" b="1" dirty="0"/>
              <a:t>Social trends are:</a:t>
            </a:r>
          </a:p>
          <a:p>
            <a:pPr marL="0" marR="0" lvl="0" indent="0" algn="l" defTabSz="914400" rtl="0" eaLnBrk="1" fontAlgn="auto" latinLnBrk="0" hangingPunct="1">
              <a:lnSpc>
                <a:spcPct val="100000"/>
              </a:lnSpc>
              <a:spcBef>
                <a:spcPct val="20000"/>
              </a:spcBef>
              <a:spcAft>
                <a:spcPts val="0"/>
              </a:spcAft>
              <a:buClrTx/>
              <a:buSzTx/>
              <a:tabLst/>
              <a:defRPr/>
            </a:pPr>
            <a:r>
              <a:rPr lang="en-GB" sz="1200" dirty="0"/>
              <a:t>The identification of patterns in relation to social groups in society – these may be identified by research, e.g. remember the Equality and Human Rights Commission (2015) “Is Wales Fairer?” report.</a:t>
            </a:r>
            <a:endParaRPr lang="en-GB" sz="800" dirty="0"/>
          </a:p>
          <a:p>
            <a:pPr marL="0" lvl="0" indent="0" fontAlgn="auto">
              <a:lnSpc>
                <a:spcPct val="100000"/>
              </a:lnSpc>
              <a:spcBef>
                <a:spcPct val="20000"/>
              </a:spcBef>
              <a:spcAft>
                <a:spcPts val="0"/>
              </a:spcAft>
              <a:buClrTx/>
              <a:buNone/>
              <a:defRPr/>
            </a:pP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67506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800" b="1" i="0" u="sng" strike="noStrike" cap="none" baseline="0" dirty="0">
                <a:solidFill>
                  <a:srgbClr val="000000"/>
                </a:solidFill>
                <a:effectLst/>
                <a:uFillTx/>
                <a:latin typeface="Arial"/>
              </a:rPr>
              <a:t>welsh</a:t>
            </a:r>
          </a:p>
          <a:p>
            <a:endParaRPr lang="cy-GB" sz="1800" b="1" i="0" u="sng" strike="noStrike" cap="none" baseline="0" dirty="0">
              <a:solidFill>
                <a:srgbClr val="000000"/>
              </a:solidFill>
              <a:effectLst/>
              <a:uFillTx/>
              <a:latin typeface="Arial"/>
            </a:endParaRPr>
          </a:p>
          <a:p>
            <a:r>
              <a:rPr lang="cy-GB" sz="1800" b="1" i="0" u="none" strike="noStrike" cap="none" baseline="0" dirty="0">
                <a:solidFill>
                  <a:srgbClr val="000000"/>
                </a:solidFill>
                <a:effectLst/>
                <a:uFillTx/>
                <a:latin typeface="Arial"/>
              </a:rPr>
              <a:t>Sleid yn ymwneud ag AC 1.5</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Rydyn ni i gyd wedi ein geni i ryw fath o grŵp cymdeithasol ac mae ein profiad o’n grŵp cymdeithasol a chymdeithas yn ei chyfanrwydd yn siapio pwy ydyn ni a’n perthnasoedd ag eraill gan gynnwys y rhai ohonom sydd angen neu/a yn darparu gwasanaethau gofal cymdeithasol ac iechyd.</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Mae Cymdeithaseg yn ein hannog i herio rhagdybiaethau </a:t>
            </a:r>
            <a:r>
              <a:rPr lang="cy-GB" sz="1200" b="0" i="0" u="none" strike="noStrike" cap="none" baseline="0" dirty="0" err="1">
                <a:solidFill>
                  <a:srgbClr val="000000"/>
                </a:solidFill>
                <a:effectLst/>
                <a:uFillTx/>
                <a:latin typeface="Arial"/>
              </a:rPr>
              <a:t>hirsefydlog</a:t>
            </a:r>
            <a:r>
              <a:rPr lang="cy-GB" sz="1200" b="0" i="0" u="none" strike="noStrike" cap="none" baseline="0" dirty="0">
                <a:solidFill>
                  <a:srgbClr val="000000"/>
                </a:solidFill>
                <a:effectLst/>
                <a:uFillTx/>
                <a:latin typeface="Arial"/>
              </a:rPr>
              <a:t> a chyffredin a all hwyluso newid cymdeithasol – byddwch yn cael mwy o fewnwelediad i hyn pan fyddwch yn edrych ar brofiadau pobl ag anableddau a ymgyrchodd dros y model cymdeithasol o anabledd.</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Mae Cymdeithaseg yn ein hannog i gael mewnwelediad a dealltwriaeth o'r heriau sy'n wynebu pobl mewn gofal cymdeithasol ac iechyd, ee tlodi, </a:t>
            </a:r>
            <a:r>
              <a:rPr lang="cy-GB" sz="1200" b="0" i="0" u="none" strike="noStrike" cap="none" baseline="0" dirty="0" err="1">
                <a:solidFill>
                  <a:srgbClr val="000000"/>
                </a:solidFill>
                <a:effectLst/>
                <a:uFillTx/>
                <a:latin typeface="Arial"/>
              </a:rPr>
              <a:t>allgáu</a:t>
            </a:r>
            <a:r>
              <a:rPr lang="cy-GB" sz="1200" b="0" i="0" u="none" strike="noStrike" cap="none" baseline="0" dirty="0">
                <a:solidFill>
                  <a:srgbClr val="000000"/>
                </a:solidFill>
                <a:effectLst/>
                <a:uFillTx/>
                <a:latin typeface="Arial"/>
              </a:rPr>
              <a:t> cymdeithasol, camddefnyddio sylweddau, troseddau ieuenctid a sut y gall materion fod yn gysylltiedig, ee camddefnyddio sylweddau, salwch meddwl a thlodi.</a:t>
            </a:r>
          </a:p>
          <a:p>
            <a:endParaRPr lang="en-GB" b="1" dirty="0"/>
          </a:p>
          <a:p>
            <a:endParaRPr lang="en-GB" b="1" dirty="0"/>
          </a:p>
          <a:p>
            <a:r>
              <a:rPr lang="en-GB" b="1" i="0" u="sng" dirty="0"/>
              <a:t>English</a:t>
            </a:r>
          </a:p>
          <a:p>
            <a:endParaRPr lang="en-GB" b="1" i="0" u="sng" dirty="0"/>
          </a:p>
          <a:p>
            <a:r>
              <a:rPr lang="en-GB" b="1" dirty="0"/>
              <a:t>Slide relating to AC 1.5</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We are all born into some form of social group and our experience of our social group and society as a whole shapes who we are and our relationships with others including those of us who need or/and deliver social care and health services.</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Sociology encourages us to challenge long standing and commonly held assumptions which can facilitate social change – you will gain more insight to this when you have a look at the experiences of people with disabilities who campaigned for the social model of disability.</a:t>
            </a:r>
          </a:p>
          <a:p>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Sociology encourages us to gain insight and an understanding of the challenges facing people in social care and health, e.g. poverty, social exclusion, substance misuse, youth offending and how issues may be linked, e.g. substance misuse, mental illness and poverty.</a:t>
            </a:r>
          </a:p>
          <a:p>
            <a:endParaRPr lang="en-GB" b="1" dirty="0"/>
          </a:p>
          <a:p>
            <a:endParaRPr lang="en-GB" b="1" i="0"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2795120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b="1" i="0" u="sng" strike="noStrike" cap="none" baseline="0" dirty="0">
                <a:effectLst/>
                <a:uFillTx/>
              </a:rPr>
              <a:t>Welsh</a:t>
            </a:r>
          </a:p>
          <a:p>
            <a:endParaRPr lang="cy-GB" b="1" i="0" u="sng" strike="noStrike" cap="none" baseline="0" dirty="0">
              <a:effectLst/>
              <a:uFillTx/>
            </a:endParaRPr>
          </a:p>
          <a:p>
            <a:r>
              <a:rPr lang="cy-GB" b="0" i="0" u="none" strike="noStrike" cap="none" baseline="0" dirty="0">
                <a:effectLst/>
                <a:uFillTx/>
              </a:rPr>
              <a:t>Sleid yn ymwneud ag AC 1.5: Damcaniaethau cymdeithasegol a'u perthynas ag ymarfer sy'n canolbwyntio ar y person/plentyn</a:t>
            </a:r>
          </a:p>
          <a:p>
            <a:endParaRPr lang="en-GB" b="1" dirty="0"/>
          </a:p>
          <a:p>
            <a:pPr algn="l"/>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J.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Cunningham</a:t>
            </a:r>
            <a:r>
              <a:rPr lang="cy-GB" sz="1200" b="0" i="0" u="none" strike="noStrike" cap="none" baseline="0" dirty="0">
                <a:solidFill>
                  <a:srgbClr val="000000"/>
                </a:solidFill>
                <a:effectLst/>
                <a:uFillTx/>
                <a:latin typeface="Arial"/>
              </a:rPr>
              <a:t>, S. (2014) </a:t>
            </a:r>
            <a:r>
              <a:rPr lang="cy-GB" sz="1200" b="0" i="1" u="none" strike="noStrike" cap="none" baseline="0" dirty="0" err="1">
                <a:solidFill>
                  <a:srgbClr val="000000"/>
                </a:solidFill>
                <a:effectLst/>
                <a:uFillTx/>
                <a:latin typeface="Arial"/>
              </a:rPr>
              <a:t>Sociology</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social</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work</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2nd </a:t>
            </a:r>
            <a:r>
              <a:rPr lang="cy-GB" sz="1200" b="0" i="0" u="none" strike="noStrike" cap="none" baseline="0" dirty="0" err="1">
                <a:solidFill>
                  <a:srgbClr val="000000"/>
                </a:solidFill>
                <a:effectLst/>
                <a:uFillTx/>
                <a:latin typeface="Arial"/>
              </a:rPr>
              <a:t>edition</a:t>
            </a:r>
            <a:r>
              <a:rPr lang="cy-GB" sz="1200" b="0" i="0" u="none" strike="noStrike" cap="none" baseline="0" dirty="0">
                <a:solidFill>
                  <a:srgbClr val="000000"/>
                </a:solidFill>
                <a:effectLst/>
                <a:uFillTx/>
                <a:latin typeface="Arial"/>
              </a:rPr>
              <a:t>. London : </a:t>
            </a:r>
            <a:r>
              <a:rPr lang="cy-GB" sz="1200" b="0" i="0" u="none" strike="noStrike" cap="none" baseline="0" dirty="0" err="1">
                <a:solidFill>
                  <a:srgbClr val="000000"/>
                </a:solidFill>
                <a:effectLst/>
                <a:uFillTx/>
                <a:latin typeface="Arial"/>
              </a:rPr>
              <a:t>Learning</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Matters</a:t>
            </a:r>
            <a:r>
              <a:rPr lang="cy-GB" sz="1200" b="0" i="0" u="none" strike="noStrike" cap="none" baseline="0" dirty="0">
                <a:solidFill>
                  <a:srgbClr val="000000"/>
                </a:solidFill>
                <a:effectLst/>
                <a:uFillTx/>
                <a:latin typeface="Arial"/>
              </a:rPr>
              <a:t>/SAGE. </a:t>
            </a:r>
          </a:p>
          <a:p>
            <a:pPr algn="l"/>
            <a:r>
              <a:rPr lang="cy-GB" sz="1200" b="0" i="0" u="none" strike="noStrike" cap="none" baseline="0" dirty="0" err="1">
                <a:solidFill>
                  <a:srgbClr val="000000"/>
                </a:solidFill>
                <a:effectLst/>
                <a:uFillTx/>
                <a:latin typeface="Arial"/>
              </a:rPr>
              <a:t>Teater</a:t>
            </a:r>
            <a:r>
              <a:rPr lang="cy-GB" sz="1200" b="0" i="0" u="none" strike="noStrike" cap="none" baseline="0" dirty="0">
                <a:solidFill>
                  <a:srgbClr val="000000"/>
                </a:solidFill>
                <a:effectLst/>
                <a:uFillTx/>
                <a:latin typeface="Arial"/>
              </a:rPr>
              <a:t>, B. (2014) </a:t>
            </a:r>
            <a:r>
              <a:rPr lang="cy-GB" sz="1200" b="0" i="1" u="none" strike="noStrike" cap="none" baseline="0" dirty="0" err="1">
                <a:solidFill>
                  <a:srgbClr val="000000"/>
                </a:solidFill>
                <a:effectLst/>
                <a:uFillTx/>
                <a:latin typeface="Arial"/>
              </a:rPr>
              <a:t>An</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introduction</a:t>
            </a:r>
            <a:r>
              <a:rPr lang="cy-GB" sz="1200" b="0" i="1" u="none" strike="noStrike" cap="none" baseline="0" dirty="0">
                <a:solidFill>
                  <a:srgbClr val="000000"/>
                </a:solidFill>
                <a:effectLst/>
                <a:uFillTx/>
                <a:latin typeface="Arial"/>
              </a:rPr>
              <a:t> to </a:t>
            </a:r>
            <a:r>
              <a:rPr lang="cy-GB" sz="1200" b="0" i="1" u="none" strike="noStrike" cap="none" baseline="0" dirty="0" err="1">
                <a:solidFill>
                  <a:srgbClr val="000000"/>
                </a:solidFill>
                <a:effectLst/>
                <a:uFillTx/>
                <a:latin typeface="Arial"/>
              </a:rPr>
              <a:t>applying</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social</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work</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theories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methods</a:t>
            </a:r>
            <a:r>
              <a:rPr lang="cy-GB" sz="1200" b="0" i="1" u="none" strike="noStrike" cap="none" baseline="0" dirty="0">
                <a:solidFill>
                  <a:srgbClr val="000000"/>
                </a:solidFill>
                <a:effectLst/>
                <a:uFillTx/>
                <a:latin typeface="Arial"/>
              </a:rPr>
              <a:t>.</a:t>
            </a:r>
            <a:r>
              <a:rPr lang="cy-GB" sz="1200" b="0" i="0" u="none" strike="noStrike" cap="none" baseline="0" dirty="0">
                <a:solidFill>
                  <a:srgbClr val="000000"/>
                </a:solidFill>
                <a:effectLst/>
                <a:uFillTx/>
                <a:latin typeface="Arial"/>
              </a:rPr>
              <a:t> 2nd </a:t>
            </a:r>
            <a:r>
              <a:rPr lang="cy-GB" sz="1200" b="0" i="0" u="none" strike="noStrike" cap="none" baseline="0" dirty="0" err="1">
                <a:solidFill>
                  <a:srgbClr val="000000"/>
                </a:solidFill>
                <a:effectLst/>
                <a:uFillTx/>
                <a:latin typeface="Arial"/>
              </a:rPr>
              <a:t>edition</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Maidenhead</a:t>
            </a:r>
            <a:r>
              <a:rPr lang="cy-GB" sz="1200" b="0" i="0" u="none" strike="noStrike" cap="none" baseline="0" dirty="0">
                <a:solidFill>
                  <a:srgbClr val="000000"/>
                </a:solidFill>
                <a:effectLst/>
                <a:uFillTx/>
                <a:latin typeface="Arial"/>
              </a:rPr>
              <a:t> : </a:t>
            </a:r>
            <a:r>
              <a:rPr lang="cy-GB" sz="1200" b="0" i="0" u="none" strike="noStrike" cap="none" baseline="0" dirty="0" err="1">
                <a:solidFill>
                  <a:srgbClr val="000000"/>
                </a:solidFill>
                <a:effectLst/>
                <a:uFillTx/>
                <a:latin typeface="Arial"/>
              </a:rPr>
              <a:t>Open</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University</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Press</a:t>
            </a:r>
            <a:r>
              <a:rPr lang="cy-GB" sz="1200" b="0" i="0" u="none" strike="noStrike" cap="none" baseline="0" dirty="0">
                <a:solidFill>
                  <a:srgbClr val="000000"/>
                </a:solidFill>
                <a:effectLst/>
                <a:uFillTx/>
                <a:latin typeface="Arial"/>
              </a:rPr>
              <a:t> </a:t>
            </a:r>
          </a:p>
          <a:p>
            <a:pPr algn="l"/>
            <a:r>
              <a:rPr lang="cy-GB" sz="1200" b="0" i="0" u="none" strike="noStrike" cap="none" baseline="0" dirty="0" err="1">
                <a:solidFill>
                  <a:srgbClr val="000000"/>
                </a:solidFill>
                <a:effectLst/>
                <a:uFillTx/>
                <a:latin typeface="Arial"/>
              </a:rPr>
              <a:t>Parahoo</a:t>
            </a:r>
            <a:r>
              <a:rPr lang="cy-GB" sz="1200" b="0" i="0" u="none" strike="noStrike" cap="none" baseline="0" dirty="0">
                <a:solidFill>
                  <a:srgbClr val="000000"/>
                </a:solidFill>
                <a:effectLst/>
                <a:uFillTx/>
                <a:latin typeface="Arial"/>
              </a:rPr>
              <a:t>, K. (2014) </a:t>
            </a:r>
            <a:r>
              <a:rPr lang="cy-GB" sz="1200" b="0" i="1" u="none" strike="noStrike" cap="none" baseline="0" dirty="0" err="1">
                <a:solidFill>
                  <a:srgbClr val="000000"/>
                </a:solidFill>
                <a:effectLst/>
                <a:uFillTx/>
                <a:latin typeface="Arial"/>
              </a:rPr>
              <a:t>Nursing</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research</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principles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process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issues</a:t>
            </a:r>
            <a:r>
              <a:rPr lang="cy-GB" sz="1200" b="0" i="1" u="none" strike="noStrike" cap="none" baseline="0" dirty="0">
                <a:solidFill>
                  <a:srgbClr val="000000"/>
                </a:solidFill>
                <a:effectLst/>
                <a:uFillTx/>
                <a:latin typeface="Arial"/>
              </a:rPr>
              <a:t>.</a:t>
            </a:r>
            <a:r>
              <a:rPr lang="cy-GB" sz="1200" b="0" i="0" u="none" strike="noStrike" cap="none" baseline="0" dirty="0">
                <a:solidFill>
                  <a:srgbClr val="000000"/>
                </a:solidFill>
                <a:effectLst/>
                <a:uFillTx/>
                <a:latin typeface="Arial"/>
              </a:rPr>
              <a:t> Basingstoke, Hampshire: Palgrave Macmillan.</a:t>
            </a:r>
          </a:p>
          <a:p>
            <a:pPr algn="l"/>
            <a:endParaRPr lang="cy-GB" sz="1200" b="0" i="0" u="none" strike="noStrike" cap="none" baseline="0" dirty="0">
              <a:solidFill>
                <a:srgbClr val="000000"/>
              </a:solidFill>
              <a:effectLst/>
              <a:uFillTx/>
              <a:latin typeface="Arial"/>
            </a:endParaRPr>
          </a:p>
          <a:p>
            <a:pPr algn="l"/>
            <a:endParaRPr lang="cy-GB" sz="1200" b="0" i="0" u="none" strike="noStrike" cap="none" baseline="0" dirty="0">
              <a:solidFill>
                <a:srgbClr val="000000"/>
              </a:solidFill>
              <a:effectLst/>
              <a:uFillTx/>
              <a:latin typeface="Arial"/>
            </a:endParaRPr>
          </a:p>
          <a:p>
            <a:pPr algn="l"/>
            <a:r>
              <a:rPr lang="cy-GB" sz="1200" b="1" i="0" u="sng" strike="noStrike" cap="none" baseline="0" dirty="0">
                <a:solidFill>
                  <a:srgbClr val="000000"/>
                </a:solidFill>
                <a:effectLst/>
                <a:uFillTx/>
                <a:latin typeface="Arial"/>
              </a:rPr>
              <a:t>English</a:t>
            </a:r>
          </a:p>
          <a:p>
            <a:pPr algn="l"/>
            <a:endParaRPr lang="cy-GB" sz="1200" b="1" i="0" u="sng" strike="noStrike" cap="none" baseline="0" dirty="0">
              <a:solidFill>
                <a:srgbClr val="000000"/>
              </a:solidFill>
              <a:effectLst/>
              <a:uFillTx/>
              <a:latin typeface="Arial"/>
            </a:endParaRPr>
          </a:p>
          <a:p>
            <a:r>
              <a:rPr lang="en-GB" b="0" dirty="0"/>
              <a:t>Slide relating</a:t>
            </a:r>
            <a:r>
              <a:rPr lang="en-GB" b="0" baseline="0" dirty="0"/>
              <a:t> to AC 1.5: </a:t>
            </a:r>
            <a:r>
              <a:rPr lang="en-US" dirty="0"/>
              <a:t>Sociological theories and their relationship to person/child </a:t>
            </a:r>
            <a:r>
              <a:rPr lang="en-US" dirty="0" err="1"/>
              <a:t>centred</a:t>
            </a:r>
            <a:r>
              <a:rPr lang="en-US" dirty="0"/>
              <a:t> practice</a:t>
            </a:r>
            <a:endParaRPr lang="en-GB" b="1" baseline="0" dirty="0"/>
          </a:p>
          <a:p>
            <a:endParaRPr lang="en-GB" b="1" dirty="0"/>
          </a:p>
          <a:p>
            <a:pPr algn="l"/>
            <a:r>
              <a:rPr lang="en-GB" sz="1200" dirty="0">
                <a:solidFill>
                  <a:schemeClr val="tx1"/>
                </a:solidFill>
              </a:rPr>
              <a:t>Cunningham, J. and Cunningham, S. (2014) </a:t>
            </a:r>
            <a:r>
              <a:rPr lang="en-GB" sz="1200" i="1" dirty="0">
                <a:solidFill>
                  <a:schemeClr val="tx1"/>
                </a:solidFill>
              </a:rPr>
              <a:t>Sociology and social work. </a:t>
            </a:r>
            <a:r>
              <a:rPr lang="en-US" sz="1200" dirty="0">
                <a:solidFill>
                  <a:schemeClr val="tx1"/>
                </a:solidFill>
              </a:rPr>
              <a:t>2nd edition. London : Learning Matters/SAGE. </a:t>
            </a:r>
            <a:endParaRPr lang="en-GB" sz="1200" i="1" dirty="0">
              <a:solidFill>
                <a:schemeClr val="tx1"/>
              </a:solidFill>
            </a:endParaRPr>
          </a:p>
          <a:p>
            <a:pPr algn="l"/>
            <a:r>
              <a:rPr lang="en-GB" sz="1200" dirty="0" err="1">
                <a:solidFill>
                  <a:schemeClr val="tx1"/>
                </a:solidFill>
              </a:rPr>
              <a:t>Teater</a:t>
            </a:r>
            <a:r>
              <a:rPr lang="en-GB" sz="1200" dirty="0">
                <a:solidFill>
                  <a:schemeClr val="tx1"/>
                </a:solidFill>
              </a:rPr>
              <a:t>, B. (2014) </a:t>
            </a:r>
            <a:r>
              <a:rPr lang="en-GB" sz="1200" i="1" dirty="0">
                <a:solidFill>
                  <a:schemeClr val="tx1"/>
                </a:solidFill>
              </a:rPr>
              <a:t>An introduction to applying social work theories and methods.</a:t>
            </a:r>
            <a:r>
              <a:rPr lang="en-GB" sz="1200" dirty="0">
                <a:solidFill>
                  <a:schemeClr val="tx1"/>
                </a:solidFill>
              </a:rPr>
              <a:t> </a:t>
            </a:r>
            <a:r>
              <a:rPr lang="en-US" sz="1200" dirty="0">
                <a:solidFill>
                  <a:schemeClr val="tx1"/>
                </a:solidFill>
              </a:rPr>
              <a:t>2nd edition. Maidenhead : Open University Press </a:t>
            </a:r>
            <a:endParaRPr lang="en-GB" sz="1200" dirty="0">
              <a:solidFill>
                <a:schemeClr val="tx1"/>
              </a:solidFill>
            </a:endParaRPr>
          </a:p>
          <a:p>
            <a:pPr algn="l"/>
            <a:r>
              <a:rPr lang="en-GB" sz="1200" dirty="0" err="1">
                <a:solidFill>
                  <a:schemeClr val="tx1"/>
                </a:solidFill>
              </a:rPr>
              <a:t>Parahoo</a:t>
            </a:r>
            <a:r>
              <a:rPr lang="en-GB" sz="1200" dirty="0">
                <a:solidFill>
                  <a:schemeClr val="tx1"/>
                </a:solidFill>
              </a:rPr>
              <a:t>, K. (2014) </a:t>
            </a:r>
            <a:r>
              <a:rPr lang="en-GB" sz="1200" i="1" dirty="0">
                <a:solidFill>
                  <a:schemeClr val="tx1"/>
                </a:solidFill>
              </a:rPr>
              <a:t>Nursing research: principles, process and issues.</a:t>
            </a:r>
            <a:r>
              <a:rPr lang="en-GB" sz="1200" dirty="0">
                <a:solidFill>
                  <a:schemeClr val="tx1"/>
                </a:solidFill>
              </a:rPr>
              <a:t> Basingstoke, Hampshire: Palgrave Macmillan.</a:t>
            </a:r>
          </a:p>
          <a:p>
            <a:endParaRPr lang="en-GB" b="1" dirty="0"/>
          </a:p>
          <a:p>
            <a:pPr algn="l"/>
            <a:endParaRPr lang="cy-GB" sz="1200" b="1" i="0" u="sng" strike="noStrike" cap="none" baseline="0" dirty="0">
              <a:solidFill>
                <a:srgbClr val="000000"/>
              </a:solidFill>
              <a:effectLst/>
              <a:uFillTx/>
              <a:latin typeface="Arial"/>
            </a:endParaRPr>
          </a:p>
          <a:p>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1269805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32B57-B38C-68F3-FA60-0719B9DCD9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F066B4-DF44-E6EC-AEBA-B3FAB322EF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9BC27D-6562-CFF4-6475-156EF85B792E}"/>
              </a:ext>
            </a:extLst>
          </p:cNvPr>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1.5: Damcaniaethau cymdeithasegol a'u perthynas ag ymarfer sy'n canolbwyntio ar y person/plentyn</a:t>
            </a:r>
          </a:p>
          <a:p>
            <a:endParaRPr lang="en-GB" dirty="0"/>
          </a:p>
          <a:p>
            <a:r>
              <a:rPr lang="cy-GB" sz="1800" b="0" i="0" u="none" strike="noStrike" cap="none" baseline="0" dirty="0">
                <a:solidFill>
                  <a:srgbClr val="000000"/>
                </a:solidFill>
                <a:effectLst/>
                <a:uFillTx/>
                <a:latin typeface="Arial"/>
              </a:rPr>
              <a:t>Delwedd o </a:t>
            </a:r>
            <a:r>
              <a:rPr lang="cy-GB" sz="1800" b="0" i="0" u="none" strike="noStrike" cap="none" baseline="0" dirty="0">
                <a:solidFill>
                  <a:srgbClr val="000000"/>
                </a:solidFill>
                <a:effectLst/>
                <a:uFillTx/>
                <a:latin typeface="Arial"/>
                <a:hlinkClick r:id="rId3" history="0"/>
              </a:rPr>
              <a:t>https://sites.google.com/site/alistairtuachshighersociology/resources/sociological-theory/02-structural-functionalism</a:t>
            </a:r>
          </a:p>
          <a:p>
            <a:endParaRPr lang="en-GB" b="1" baseline="0"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Ymhlith yr awduron sy'n gysylltiedig â damcaniaethau swyddogaethol mae </a:t>
            </a:r>
            <a:r>
              <a:rPr lang="cy-GB" sz="1200" b="0" i="0" u="none" strike="noStrike" cap="none" baseline="0" dirty="0" err="1">
                <a:solidFill>
                  <a:srgbClr val="000000"/>
                </a:solidFill>
                <a:effectLst/>
                <a:uFillTx/>
                <a:latin typeface="Arial"/>
              </a:rPr>
              <a:t>Emile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Durkheim</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Talcott</a:t>
            </a:r>
            <a:r>
              <a:rPr lang="cy-GB" sz="1200" b="0" i="0" u="none" strike="noStrike" cap="none" baseline="0" dirty="0">
                <a:solidFill>
                  <a:srgbClr val="000000"/>
                </a:solidFill>
                <a:effectLst/>
                <a:uFillTx/>
                <a:latin typeface="Arial"/>
              </a:rPr>
              <a:t> Parsons, Herbert Spencer a Robert </a:t>
            </a:r>
            <a:r>
              <a:rPr lang="cy-GB" sz="1200" b="0" i="0" u="none" strike="noStrike" cap="none" baseline="0" dirty="0" err="1">
                <a:solidFill>
                  <a:srgbClr val="000000"/>
                </a:solidFill>
                <a:effectLst/>
                <a:uFillTx/>
                <a:latin typeface="Arial"/>
              </a:rPr>
              <a:t>Merton</a:t>
            </a:r>
            <a:r>
              <a:rPr lang="cy-GB" sz="1200" b="0" i="0" u="none" strike="noStrike" cap="none" baseline="0" dirty="0">
                <a:solidFill>
                  <a:srgbClr val="000000"/>
                </a:solidFill>
                <a:effectLst/>
                <a:uFillTx/>
                <a:latin typeface="Arial"/>
              </a:rPr>
              <a:t>.</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yn ystyried cymdeithas fel system o elfennau </a:t>
            </a:r>
            <a:r>
              <a:rPr lang="cy-GB" sz="1200" b="0" i="0" u="none" strike="noStrike" cap="none" baseline="0" dirty="0" err="1">
                <a:solidFill>
                  <a:srgbClr val="000000"/>
                </a:solidFill>
                <a:effectLst/>
                <a:uFillTx/>
                <a:latin typeface="Arial"/>
              </a:rPr>
              <a:t>rhyngddibynnol</a:t>
            </a:r>
            <a:r>
              <a:rPr lang="cy-GB" sz="1200" b="0" i="0" u="none" strike="noStrike" cap="none" baseline="0" dirty="0">
                <a:solidFill>
                  <a:srgbClr val="000000"/>
                </a:solidFill>
                <a:effectLst/>
                <a:uFillTx/>
                <a:latin typeface="Arial"/>
              </a:rPr>
              <a:t> y mae angen eu cysoni i ddiogelu goroesiad a llesiant cymdeithas.</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ddamcaniaeth hon yn aml yn cael ei chymharu â'r corff dynol lle mae pob rhan yn cydgysylltu ac yn rhyngweithio i gynnal y ffurf ddynol gyffredinol. </a:t>
            </a:r>
          </a:p>
          <a:p>
            <a:endParaRPr lang="en-GB" b="1"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Mae theori </a:t>
            </a:r>
            <a:r>
              <a:rPr lang="cy-GB" sz="1200" b="0" i="0" u="none" strike="noStrike" cap="none" baseline="0" dirty="0" err="1">
                <a:solidFill>
                  <a:srgbClr val="000000"/>
                </a:solidFill>
                <a:effectLst/>
                <a:uFillTx/>
                <a:latin typeface="Arial"/>
              </a:rPr>
              <a:t>swyddogaetholdeb</a:t>
            </a:r>
            <a:r>
              <a:rPr lang="cy-GB" sz="1200" b="0" i="0" u="none" strike="noStrike" cap="none" baseline="0" dirty="0">
                <a:solidFill>
                  <a:srgbClr val="000000"/>
                </a:solidFill>
                <a:effectLst/>
                <a:uFillTx/>
                <a:latin typeface="Arial"/>
              </a:rPr>
              <a:t> yn ystyried sefydliadau cymdeithasol – megis y teulu, addysg, yr economi a’r system wleidyddol – fel rhannau </a:t>
            </a:r>
            <a:r>
              <a:rPr lang="cy-GB" sz="1200" b="0" i="0" u="none" strike="noStrike" cap="none" baseline="0" dirty="0" err="1">
                <a:solidFill>
                  <a:srgbClr val="000000"/>
                </a:solidFill>
                <a:effectLst/>
                <a:uFillTx/>
                <a:latin typeface="Arial"/>
              </a:rPr>
              <a:t>rhyngddibynnol</a:t>
            </a:r>
            <a:r>
              <a:rPr lang="cy-GB" sz="1200" b="0" i="0" u="none" strike="noStrike" cap="none" baseline="0" dirty="0">
                <a:solidFill>
                  <a:srgbClr val="000000"/>
                </a:solidFill>
                <a:effectLst/>
                <a:uFillTx/>
                <a:latin typeface="Arial"/>
              </a:rPr>
              <a:t> y mae angen iddynt gael nodau a rennir yn seiliedig ar werthoedd a disgwyliadau cyffredin i gynnal cymunedau.</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Mae’r consensws hwn o werthoedd a normau cymdeithasol yn amddiffyn unigolion ond mae hefyd yn cyfyngu arnynt ac yn ei gwneud yn ofynnol iddynt ymddwyn mewn ffyrdd penodol.</a:t>
            </a:r>
          </a:p>
          <a:p>
            <a:endParaRPr lang="en-GB" b="1" dirty="0"/>
          </a:p>
          <a:p>
            <a:pPr algn="l">
              <a:buFont typeface="Arial" panose="020B0604020202020204" pitchFamily="34" charset="0"/>
              <a:buChar char="•"/>
            </a:pPr>
            <a:r>
              <a:rPr lang="cy-GB" sz="1200" b="0" i="0" u="none" strike="noStrike" cap="none" baseline="0" dirty="0">
                <a:solidFill>
                  <a:srgbClr val="000000"/>
                </a:solidFill>
                <a:effectLst/>
                <a:uFillTx/>
                <a:latin typeface="Arial"/>
              </a:rPr>
              <a:t> Mae theori </a:t>
            </a:r>
            <a:r>
              <a:rPr lang="cy-GB" sz="1200" b="0" i="0" u="none" strike="noStrike" cap="none" baseline="0" dirty="0" err="1">
                <a:solidFill>
                  <a:srgbClr val="000000"/>
                </a:solidFill>
                <a:effectLst/>
                <a:uFillTx/>
                <a:latin typeface="Arial"/>
              </a:rPr>
              <a:t>swyddogaetholdeb</a:t>
            </a:r>
            <a:r>
              <a:rPr lang="cy-GB" sz="1200" b="0" i="0" u="none" strike="noStrike" cap="none" baseline="0" dirty="0">
                <a:solidFill>
                  <a:srgbClr val="000000"/>
                </a:solidFill>
                <a:effectLst/>
                <a:uFillTx/>
                <a:latin typeface="Arial"/>
              </a:rPr>
              <a:t> yn cydnabod bod gwrthdaro mewn cymdeithas ond yn ei ystyried yn rhywbeth i'w ddatrys ac os na, rhywbeth i'w reoli er mwyn sicrhau bod cymdeithas yn rhedeg yn esmwyth.</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 swyddogaetholdeb yn cael ei chanmol am nodi elfennau rhyngddibynnol cymdeithas ond yn cael ei beirniadu am fethu â chydnabod yr amrywiaeth aruthrol o werthoedd a gwrthwynebiad sy'n bodoli o fewn cymunedau - mae hyn yn herio'r syniad o gymdeithas oddefol a chydlynol.</a:t>
            </a:r>
          </a:p>
          <a:p>
            <a:pPr algn="l">
              <a:buFont typeface="Arial" panose="020B0604020202020204" pitchFamily="34" charset="0"/>
              <a:buChar char="•"/>
            </a:pPr>
            <a:endParaRPr lang="cy-GB" sz="1200" b="0" i="0" u="none" strike="noStrike" cap="none" baseline="0" dirty="0">
              <a:solidFill>
                <a:srgbClr val="000000"/>
              </a:solidFill>
              <a:effectLst/>
              <a:uFillTx/>
              <a:latin typeface="Arial"/>
            </a:endParaRPr>
          </a:p>
          <a:p>
            <a:pPr algn="l">
              <a:buFont typeface="Arial" panose="020B0604020202020204" pitchFamily="34" charset="0"/>
              <a:buNone/>
            </a:pPr>
            <a:r>
              <a:rPr lang="cy-GB" sz="1200" b="1" i="0" u="sng" strike="noStrike" cap="none" baseline="0" dirty="0">
                <a:solidFill>
                  <a:srgbClr val="000000"/>
                </a:solidFill>
                <a:effectLst/>
                <a:uFillTx/>
                <a:latin typeface="Arial"/>
              </a:rPr>
              <a:t>English</a:t>
            </a:r>
          </a:p>
          <a:p>
            <a:pPr algn="l">
              <a:buFont typeface="Arial" panose="020B0604020202020204" pitchFamily="34" charset="0"/>
              <a:buNone/>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 relating</a:t>
            </a:r>
            <a:r>
              <a:rPr lang="en-GB" b="0" baseline="0" dirty="0"/>
              <a:t> to AC 1.5: </a:t>
            </a:r>
            <a:r>
              <a:rPr lang="en-US" dirty="0"/>
              <a:t>Sociological theories and their relationship to person/child </a:t>
            </a:r>
            <a:r>
              <a:rPr lang="en-US" dirty="0" err="1"/>
              <a:t>centred</a:t>
            </a:r>
            <a:r>
              <a:rPr lang="en-US" dirty="0"/>
              <a:t> practice</a:t>
            </a:r>
            <a:endParaRPr lang="en-GB" b="1" baseline="0" dirty="0"/>
          </a:p>
          <a:p>
            <a:endParaRPr lang="en-GB" dirty="0"/>
          </a:p>
          <a:p>
            <a:r>
              <a:rPr lang="en-GB" dirty="0"/>
              <a:t>Image from </a:t>
            </a:r>
            <a:r>
              <a:rPr lang="en-GB" dirty="0">
                <a:hlinkClick r:id="rId3"/>
              </a:rPr>
              <a:t>https://sites.google.com/site/alistairtuachshighersociology/resources/sociological-theory/02-structural-functionalism</a:t>
            </a:r>
            <a:endParaRPr lang="en-GB" dirty="0"/>
          </a:p>
          <a:p>
            <a:endParaRPr lang="en-GB" b="1" baseline="0" dirty="0"/>
          </a:p>
          <a:p>
            <a:pPr algn="l">
              <a:buFont typeface="Arial" pitchFamily="34" charset="0"/>
              <a:buChar char="•"/>
            </a:pPr>
            <a:r>
              <a:rPr lang="en-GB" sz="1200" dirty="0">
                <a:solidFill>
                  <a:schemeClr val="tx1"/>
                </a:solidFill>
              </a:rPr>
              <a:t>Authors associated with theories of functionalism include Emile Durkheim, Talcott Parsons, Herbert Spencer and Robert Merton.</a:t>
            </a:r>
          </a:p>
          <a:p>
            <a:pPr algn="l">
              <a:buFont typeface="Arial" pitchFamily="34" charset="0"/>
              <a:buChar char="•"/>
            </a:pPr>
            <a:r>
              <a:rPr lang="en-GB" sz="1200" dirty="0">
                <a:solidFill>
                  <a:schemeClr val="tx1"/>
                </a:solidFill>
              </a:rPr>
              <a:t> This theory regards society as a system of interdependent elements that need to harmonise to safeguard the survival and wellbeing of society.</a:t>
            </a:r>
          </a:p>
          <a:p>
            <a:pPr algn="l">
              <a:buFont typeface="Arial" pitchFamily="34" charset="0"/>
              <a:buChar char="•"/>
            </a:pPr>
            <a:r>
              <a:rPr lang="en-GB" sz="1200" dirty="0">
                <a:solidFill>
                  <a:schemeClr val="tx1"/>
                </a:solidFill>
              </a:rPr>
              <a:t> This theory is often compared to the human body where all parts interconnect and interact to maintain the overall human form. </a:t>
            </a:r>
          </a:p>
          <a:p>
            <a:endParaRPr lang="en-GB" b="1" dirty="0"/>
          </a:p>
          <a:p>
            <a:pPr algn="l">
              <a:buFont typeface="Arial" pitchFamily="34" charset="0"/>
              <a:buChar char="•"/>
            </a:pPr>
            <a:r>
              <a:rPr lang="en-GB" sz="1200" dirty="0">
                <a:solidFill>
                  <a:schemeClr val="tx1"/>
                </a:solidFill>
              </a:rPr>
              <a:t>The theory of functionalism regards social institutions – such as the family, education, economy and the political system – as interdependent parts that need to have shared goals based on common values and expectations to maintain communities.</a:t>
            </a:r>
          </a:p>
          <a:p>
            <a:pPr algn="l">
              <a:buFont typeface="Arial" pitchFamily="34" charset="0"/>
              <a:buChar char="•"/>
            </a:pPr>
            <a:r>
              <a:rPr lang="en-GB" sz="1200" dirty="0">
                <a:solidFill>
                  <a:schemeClr val="tx1"/>
                </a:solidFill>
              </a:rPr>
              <a:t> This consensus of societal values and norms protects individuals but it also restricts and requires them to behave in certain ways.</a:t>
            </a:r>
          </a:p>
          <a:p>
            <a:endParaRPr lang="en-GB" b="1" dirty="0"/>
          </a:p>
          <a:p>
            <a:pPr algn="l">
              <a:buFont typeface="Arial" pitchFamily="34" charset="0"/>
              <a:buChar char="•"/>
            </a:pPr>
            <a:r>
              <a:rPr lang="en-GB" sz="1200" dirty="0"/>
              <a:t> </a:t>
            </a:r>
            <a:r>
              <a:rPr lang="en-GB" sz="1200" dirty="0">
                <a:solidFill>
                  <a:schemeClr val="tx1"/>
                </a:solidFill>
              </a:rPr>
              <a:t>The theory of functionalism acknowledges that conflict in society exists but regards it as something to be resolved and if not, controlled for the smooth running of society.</a:t>
            </a:r>
          </a:p>
          <a:p>
            <a:pPr algn="l">
              <a:buFont typeface="Arial" pitchFamily="34" charset="0"/>
              <a:buChar char="•"/>
            </a:pPr>
            <a:r>
              <a:rPr lang="en-GB" sz="1200" dirty="0">
                <a:solidFill>
                  <a:schemeClr val="tx1"/>
                </a:solidFill>
              </a:rPr>
              <a:t> Functionalism is praised for identifying the interdependent elements of society but criticised for failing to recognise the immense diversity of values and resistance that exist within communities – this challenges the idea of a passive and cohesive society.</a:t>
            </a:r>
          </a:p>
          <a:p>
            <a:endParaRPr lang="en-GB" b="1" dirty="0"/>
          </a:p>
          <a:p>
            <a:pPr algn="l">
              <a:buFont typeface="Arial" panose="020B0604020202020204" pitchFamily="34" charset="0"/>
              <a:buNone/>
            </a:pPr>
            <a:endParaRPr lang="cy-GB" sz="1200" b="1" i="0" u="sng" strike="noStrike" cap="none" baseline="0" dirty="0">
              <a:solidFill>
                <a:srgbClr val="000000"/>
              </a:solidFill>
              <a:effectLst/>
              <a:uFillTx/>
              <a:latin typeface="Arial"/>
            </a:endParaRPr>
          </a:p>
          <a:p>
            <a:endParaRPr lang="en-GB" b="1" dirty="0"/>
          </a:p>
        </p:txBody>
      </p:sp>
      <p:sp>
        <p:nvSpPr>
          <p:cNvPr id="4" name="Slide Number Placeholder 3">
            <a:extLst>
              <a:ext uri="{FF2B5EF4-FFF2-40B4-BE49-F238E27FC236}">
                <a16:creationId xmlns:a16="http://schemas.microsoft.com/office/drawing/2014/main" id="{75312108-32DD-F954-37A2-041ED3015664}"/>
              </a:ext>
            </a:extLst>
          </p:cNvPr>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423609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29431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410729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375416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6772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2169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462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21A960-47FA-4DA4-A10A-B225FEA885F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811618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21A960-47FA-4DA4-A10A-B225FEA885F2}" type="datetimeFigureOut">
              <a:rPr lang="en-GB" smtClean="0"/>
              <a:t>25/04/2025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378235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421A960-47FA-4DA4-A10A-B225FEA885F2}" type="datetimeFigureOut">
              <a:rPr lang="en-GB" smtClean="0"/>
              <a:t>25/04/2025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220518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421A960-47FA-4DA4-A10A-B225FEA885F2}" type="datetimeFigureOut">
              <a:rPr lang="en-GB" smtClean="0"/>
              <a:t>25/04/2025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3642388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421A960-47FA-4DA4-A10A-B225FEA885F2}" type="datetimeFigureOut">
              <a:rPr lang="en-GB" smtClean="0"/>
              <a:t>25/04/2025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4251918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1A960-47FA-4DA4-A10A-B225FEA885F2}" type="datetimeFigureOut">
              <a:rPr lang="en-GB" smtClean="0"/>
              <a:t>25/04/2025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321190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21A960-47FA-4DA4-A10A-B225FEA885F2}" type="datetimeFigureOut">
              <a:rPr lang="en-GB" smtClean="0"/>
              <a:t>25/04/2025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40863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21A960-47FA-4DA4-A10A-B225FEA885F2}" type="datetimeFigureOut">
              <a:rPr lang="en-GB" smtClean="0"/>
              <a:t>25/04/2025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586AF8-EA38-426C-B499-D079DDF31864}" type="slidenum">
              <a:rPr lang="en-GB" smtClean="0"/>
              <a:t>‹#›</a:t>
            </a:fld>
            <a:endParaRPr lang="en-GB"/>
          </a:p>
        </p:txBody>
      </p:sp>
    </p:spTree>
    <p:extLst>
      <p:ext uri="{BB962C8B-B14F-4D97-AF65-F5344CB8AC3E}">
        <p14:creationId xmlns:p14="http://schemas.microsoft.com/office/powerpoint/2010/main" val="1880444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1A960-47FA-4DA4-A10A-B225FEA885F2}" type="datetimeFigureOut">
              <a:rPr lang="en-GB" smtClean="0"/>
              <a:t>25/04/2025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86AF8-EA38-426C-B499-D079DDF31864}" type="slidenum">
              <a:rPr lang="en-GB" smtClean="0"/>
              <a:t>‹#›</a:t>
            </a:fld>
            <a:endParaRPr lang="en-GB"/>
          </a:p>
        </p:txBody>
      </p:sp>
    </p:spTree>
    <p:extLst>
      <p:ext uri="{BB962C8B-B14F-4D97-AF65-F5344CB8AC3E}">
        <p14:creationId xmlns:p14="http://schemas.microsoft.com/office/powerpoint/2010/main" val="983675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8.xml"/><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0.xml"/><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12.xml"/><Relationship Id="rId4" Type="http://schemas.openxmlformats.org/officeDocument/2006/relationships/image" Target="../media/image25.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tags" Target="../tags/tag13.xml"/><Relationship Id="rId5" Type="http://schemas.openxmlformats.org/officeDocument/2006/relationships/image" Target="../media/image23.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tags" Target="../tags/tag21.xml"/><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tags" Target="../tags/tag26.xml"/><Relationship Id="rId5" Type="http://schemas.openxmlformats.org/officeDocument/2006/relationships/image" Target="../media/image23.png"/><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tags" Target="../tags/tag28.xml"/><Relationship Id="rId4" Type="http://schemas.openxmlformats.org/officeDocument/2006/relationships/image" Target="../media/image27.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2152650" y="2763683"/>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2152651" y="1492764"/>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2152650" y="3879726"/>
            <a:ext cx="3890536" cy="1024286"/>
          </a:xfrm>
        </p:spPr>
        <p:txBody>
          <a:bodyPr/>
          <a:lstStyle/>
          <a:p>
            <a:r>
              <a:rPr lang="en-GB" altLang="x-none" dirty="0"/>
              <a:t>Social Services Practitioner</a:t>
            </a:r>
            <a:endParaRPr lang="x-none" altLang="x-none" dirty="0"/>
          </a:p>
        </p:txBody>
      </p:sp>
      <p:sp>
        <p:nvSpPr>
          <p:cNvPr id="14" name="Text Placeholder 13"/>
          <p:cNvSpPr>
            <a:spLocks noGrp="1"/>
          </p:cNvSpPr>
          <p:nvPr>
            <p:ph type="body" sz="quarter" idx="14"/>
          </p:nvPr>
        </p:nvSpPr>
        <p:spPr>
          <a:xfrm>
            <a:off x="2152650" y="4904013"/>
            <a:ext cx="4194074" cy="1526285"/>
          </a:xfrm>
        </p:spPr>
        <p:txBody>
          <a:bodyPr>
            <a:normAutofit/>
          </a:bodyPr>
          <a:lstStyle/>
          <a:p>
            <a:endParaRPr lang="en-GB" dirty="0">
              <a:cs typeface="Arial"/>
            </a:endParaRPr>
          </a:p>
          <a:p>
            <a:r>
              <a:rPr lang="en-US" dirty="0"/>
              <a:t>Understand theories and models and their relationship to person/child centred practice and rights based approaches</a:t>
            </a:r>
            <a:endParaRPr lang="x-none" altLang="x-none" dirty="0"/>
          </a:p>
          <a:p>
            <a:endParaRPr lang="en-GB" dirty="0"/>
          </a:p>
        </p:txBody>
      </p:sp>
    </p:spTree>
    <p:custDataLst>
      <p:tags r:id="rId1"/>
    </p:custDataLst>
    <p:extLst>
      <p:ext uri="{BB962C8B-B14F-4D97-AF65-F5344CB8AC3E}">
        <p14:creationId xmlns:p14="http://schemas.microsoft.com/office/powerpoint/2010/main" val="3617962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2" y="365128"/>
            <a:ext cx="4529952" cy="1031283"/>
          </a:xfrm>
        </p:spPr>
        <p:txBody>
          <a:bodyPr>
            <a:normAutofit fontScale="90000"/>
          </a:bodyPr>
          <a:lstStyle/>
          <a:p>
            <a:r>
              <a:rPr lang="cy-GB" b="1" dirty="0">
                <a:latin typeface="Calibri"/>
                <a:cs typeface="Calibri"/>
              </a:rPr>
              <a:t>Cymdeithaseg mewn Iechyd a Gofal Cymdeithasol</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Sociology in Health and Social Care</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Pam mae cymdeithaseg yn berthnasol i ymarfer sy'n canolbwyntio ar yr unigolyn mewn gofal cymdeithasol </a:t>
            </a:r>
            <a:br>
              <a:rPr lang="cy-GB" dirty="0"/>
            </a:br>
            <a:r>
              <a:rPr lang="cy-GB" dirty="0">
                <a:latin typeface="Calibri"/>
                <a:cs typeface="Calibri"/>
              </a:rPr>
              <a:t>ac iechyd?</a:t>
            </a:r>
          </a:p>
          <a:p>
            <a:endParaRPr lang="en-GB" dirty="0"/>
          </a:p>
        </p:txBody>
      </p:sp>
      <p:sp>
        <p:nvSpPr>
          <p:cNvPr id="5" name="Text Placeholder 4"/>
          <p:cNvSpPr>
            <a:spLocks noGrp="1"/>
          </p:cNvSpPr>
          <p:nvPr>
            <p:ph type="body" sz="quarter" idx="12"/>
          </p:nvPr>
        </p:nvSpPr>
        <p:spPr/>
        <p:txBody>
          <a:bodyPr vert="horz" lIns="91440" tIns="45720" rIns="91440" bIns="45720" rtlCol="0" anchor="t">
            <a:normAutofit/>
          </a:bodyPr>
          <a:lstStyle/>
          <a:p>
            <a:r>
              <a:rPr lang="en-GB" dirty="0"/>
              <a:t>Why is sociology relevant to person centred practice in social care </a:t>
            </a:r>
            <a:br>
              <a:rPr lang="en-GB" dirty="0"/>
            </a:br>
            <a:r>
              <a:rPr lang="en-GB" dirty="0"/>
              <a:t>and health?</a:t>
            </a:r>
          </a:p>
          <a:p>
            <a:endParaRPr lang="en-GB" dirty="0">
              <a:cs typeface="Arial"/>
            </a:endParaRPr>
          </a:p>
          <a:p>
            <a:endParaRPr lang="en-GB" dirty="0">
              <a:highlight>
                <a:srgbClr val="FFFF00"/>
              </a:highlight>
              <a:cs typeface="Arial"/>
            </a:endParaRPr>
          </a:p>
        </p:txBody>
      </p:sp>
      <p:pic>
        <p:nvPicPr>
          <p:cNvPr id="6" name="Picture 5">
            <a:extLst>
              <a:ext uri="{FF2B5EF4-FFF2-40B4-BE49-F238E27FC236}">
                <a16:creationId xmlns:a16="http://schemas.microsoft.com/office/drawing/2014/main" id="{B47085AA-4959-99E4-4698-E4522C69D852}"/>
              </a:ext>
            </a:extLst>
          </p:cNvPr>
          <p:cNvPicPr>
            <a:picLocks noChangeAspect="1"/>
          </p:cNvPicPr>
          <p:nvPr/>
        </p:nvPicPr>
        <p:blipFill>
          <a:blip r:embed="rId4"/>
          <a:stretch>
            <a:fillRect/>
          </a:stretch>
        </p:blipFill>
        <p:spPr>
          <a:xfrm>
            <a:off x="4757530" y="4796182"/>
            <a:ext cx="1119809" cy="1119809"/>
          </a:xfrm>
          <a:prstGeom prst="rect">
            <a:avLst/>
          </a:prstGeom>
        </p:spPr>
      </p:pic>
      <p:pic>
        <p:nvPicPr>
          <p:cNvPr id="7" name="Picture 6">
            <a:extLst>
              <a:ext uri="{FF2B5EF4-FFF2-40B4-BE49-F238E27FC236}">
                <a16:creationId xmlns:a16="http://schemas.microsoft.com/office/drawing/2014/main" id="{5EA67AFC-5C1D-ADD3-5A52-5479DDF51B34}"/>
              </a:ext>
            </a:extLst>
          </p:cNvPr>
          <p:cNvPicPr>
            <a:picLocks noChangeAspect="1"/>
          </p:cNvPicPr>
          <p:nvPr/>
        </p:nvPicPr>
        <p:blipFill>
          <a:blip r:embed="rId5"/>
          <a:stretch>
            <a:fillRect/>
          </a:stretch>
        </p:blipFill>
        <p:spPr>
          <a:xfrm>
            <a:off x="6093791" y="4796182"/>
            <a:ext cx="1053548" cy="1031461"/>
          </a:xfrm>
          <a:prstGeom prst="rect">
            <a:avLst/>
          </a:prstGeom>
        </p:spPr>
      </p:pic>
    </p:spTree>
    <p:custDataLst>
      <p:tags r:id="rId1"/>
    </p:custDataLst>
    <p:extLst>
      <p:ext uri="{BB962C8B-B14F-4D97-AF65-F5344CB8AC3E}">
        <p14:creationId xmlns:p14="http://schemas.microsoft.com/office/powerpoint/2010/main" val="1217818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b="1" dirty="0">
                <a:latin typeface="Calibri"/>
                <a:cs typeface="Calibri"/>
              </a:rPr>
              <a:t>Damcaniaethau Cymdeithasegol</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Sociological Theories</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err="1">
                <a:latin typeface="Calibri"/>
                <a:cs typeface="Calibri"/>
              </a:rPr>
              <a:t>Swyddogaetholdeb</a:t>
            </a:r>
            <a:endParaRPr lang="cy-GB">
              <a:latin typeface="Calibri"/>
              <a:cs typeface="Calibri"/>
            </a:endParaRPr>
          </a:p>
          <a:p>
            <a:pPr marL="0" indent="0">
              <a:buNone/>
            </a:pPr>
            <a:endParaRPr lang="en-GB" dirty="0"/>
          </a:p>
          <a:p>
            <a:r>
              <a:rPr lang="cy-GB" dirty="0">
                <a:latin typeface="Calibri"/>
                <a:cs typeface="Calibri"/>
              </a:rPr>
              <a:t>Damcaniaeth Gwrthdaro</a:t>
            </a:r>
          </a:p>
          <a:p>
            <a:endParaRPr lang="en-GB" dirty="0"/>
          </a:p>
        </p:txBody>
      </p:sp>
      <p:sp>
        <p:nvSpPr>
          <p:cNvPr id="5" name="Text Placeholder 4"/>
          <p:cNvSpPr>
            <a:spLocks noGrp="1"/>
          </p:cNvSpPr>
          <p:nvPr>
            <p:ph type="body" sz="quarter" idx="12"/>
          </p:nvPr>
        </p:nvSpPr>
        <p:spPr/>
        <p:txBody>
          <a:bodyPr/>
          <a:lstStyle/>
          <a:p>
            <a:r>
              <a:rPr lang="en-GB" dirty="0"/>
              <a:t>Functionalism</a:t>
            </a:r>
          </a:p>
          <a:p>
            <a:pPr marL="0" indent="0">
              <a:buNone/>
            </a:pPr>
            <a:endParaRPr lang="en-GB" dirty="0"/>
          </a:p>
          <a:p>
            <a:r>
              <a:rPr lang="en-GB" dirty="0"/>
              <a:t>Conflict Theory</a:t>
            </a:r>
          </a:p>
        </p:txBody>
      </p:sp>
    </p:spTree>
    <p:custDataLst>
      <p:tags r:id="rId1"/>
    </p:custDataLst>
    <p:extLst>
      <p:ext uri="{BB962C8B-B14F-4D97-AF65-F5344CB8AC3E}">
        <p14:creationId xmlns:p14="http://schemas.microsoft.com/office/powerpoint/2010/main" val="2961592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B1345-9B0D-9BAF-A5D5-6D5984B3B7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7B146C-F17F-D687-BDA3-22590F83DBFF}"/>
              </a:ext>
            </a:extLst>
          </p:cNvPr>
          <p:cNvSpPr>
            <a:spLocks noGrp="1"/>
          </p:cNvSpPr>
          <p:nvPr>
            <p:ph type="title"/>
          </p:nvPr>
        </p:nvSpPr>
        <p:spPr/>
        <p:txBody>
          <a:bodyPr/>
          <a:lstStyle/>
          <a:p>
            <a:r>
              <a:rPr lang="cy-GB" b="1" dirty="0" err="1">
                <a:latin typeface="Arial"/>
              </a:rPr>
              <a:t>Swyddogaetholdeb</a:t>
            </a:r>
            <a:br>
              <a:rPr lang="cy-GB" b="1" dirty="0">
                <a:latin typeface="Arial"/>
              </a:rPr>
            </a:br>
            <a:endParaRPr lang="en-GB" b="1">
              <a:cs typeface="Arial"/>
            </a:endParaRPr>
          </a:p>
        </p:txBody>
      </p:sp>
      <p:sp>
        <p:nvSpPr>
          <p:cNvPr id="3" name="Text Placeholder 2">
            <a:extLst>
              <a:ext uri="{FF2B5EF4-FFF2-40B4-BE49-F238E27FC236}">
                <a16:creationId xmlns:a16="http://schemas.microsoft.com/office/drawing/2014/main" id="{7C746E2F-8E2E-1F32-15AF-55369BEEE82B}"/>
              </a:ext>
            </a:extLst>
          </p:cNvPr>
          <p:cNvSpPr>
            <a:spLocks noGrp="1"/>
          </p:cNvSpPr>
          <p:nvPr>
            <p:ph type="body" sz="quarter" idx="10"/>
          </p:nvPr>
        </p:nvSpPr>
        <p:spPr>
          <a:xfrm>
            <a:off x="7326731" y="453903"/>
            <a:ext cx="2829324" cy="575907"/>
          </a:xfrm>
        </p:spPr>
        <p:txBody>
          <a:bodyPr/>
          <a:lstStyle/>
          <a:p>
            <a:r>
              <a:rPr lang="en-GB" b="1" dirty="0"/>
              <a:t>Functionalism</a:t>
            </a:r>
            <a:endParaRPr lang="en-GB" b="1" dirty="0">
              <a:cs typeface="Arial"/>
            </a:endParaRPr>
          </a:p>
        </p:txBody>
      </p:sp>
      <p:sp>
        <p:nvSpPr>
          <p:cNvPr id="9" name="Text Placeholder 8">
            <a:extLst>
              <a:ext uri="{FF2B5EF4-FFF2-40B4-BE49-F238E27FC236}">
                <a16:creationId xmlns:a16="http://schemas.microsoft.com/office/drawing/2014/main" id="{83A8758C-DC98-D041-48EB-25F45A1452BA}"/>
              </a:ext>
            </a:extLst>
          </p:cNvPr>
          <p:cNvSpPr>
            <a:spLocks noGrp="1"/>
          </p:cNvSpPr>
          <p:nvPr>
            <p:ph type="body" sz="quarter" idx="11"/>
          </p:nvPr>
        </p:nvSpPr>
        <p:spPr>
          <a:xfrm>
            <a:off x="7601939" y="1396410"/>
            <a:ext cx="2139130" cy="3480353"/>
          </a:xfrm>
        </p:spPr>
        <p:txBody>
          <a:bodyPr/>
          <a:lstStyle/>
          <a:p>
            <a:pPr algn="ctr"/>
            <a:r>
              <a:rPr lang="en-GB" sz="2400" dirty="0"/>
              <a:t>In the same way that the skin holds the human body, so too do norms and values bind society together</a:t>
            </a:r>
          </a:p>
          <a:p>
            <a:endParaRPr lang="en-GB" dirty="0"/>
          </a:p>
        </p:txBody>
      </p:sp>
      <p:sp>
        <p:nvSpPr>
          <p:cNvPr id="10" name="Text Placeholder 9">
            <a:extLst>
              <a:ext uri="{FF2B5EF4-FFF2-40B4-BE49-F238E27FC236}">
                <a16:creationId xmlns:a16="http://schemas.microsoft.com/office/drawing/2014/main" id="{5EDCDB89-DE46-6AB6-7FCE-95ADF1FDCE47}"/>
              </a:ext>
            </a:extLst>
          </p:cNvPr>
          <p:cNvSpPr>
            <a:spLocks noGrp="1"/>
          </p:cNvSpPr>
          <p:nvPr>
            <p:ph type="body" sz="quarter" idx="12"/>
          </p:nvPr>
        </p:nvSpPr>
        <p:spPr>
          <a:xfrm>
            <a:off x="1145218" y="1393381"/>
            <a:ext cx="2858610" cy="3480353"/>
          </a:xfrm>
        </p:spPr>
        <p:txBody>
          <a:bodyPr>
            <a:normAutofit/>
          </a:bodyPr>
          <a:lstStyle/>
          <a:p>
            <a:r>
              <a:rPr lang="cy-GB" sz="2400" dirty="0"/>
              <a:t>Yn yr un modd a mae’r croen yn dal y corff dynol, mae gwerthoedd a normau yn rhwymo cymdeithas gyda’i gilydd</a:t>
            </a:r>
          </a:p>
        </p:txBody>
      </p:sp>
      <p:pic>
        <p:nvPicPr>
          <p:cNvPr id="5" name="Picture 4">
            <a:extLst>
              <a:ext uri="{FF2B5EF4-FFF2-40B4-BE49-F238E27FC236}">
                <a16:creationId xmlns:a16="http://schemas.microsoft.com/office/drawing/2014/main" id="{F6568F17-80EE-71CD-C0C9-BB5F40D48843}"/>
              </a:ext>
            </a:extLst>
          </p:cNvPr>
          <p:cNvPicPr>
            <a:picLocks noChangeAspect="1"/>
          </p:cNvPicPr>
          <p:nvPr/>
        </p:nvPicPr>
        <p:blipFill>
          <a:blip r:embed="rId4"/>
          <a:stretch>
            <a:fillRect/>
          </a:stretch>
        </p:blipFill>
        <p:spPr>
          <a:xfrm>
            <a:off x="4373578" y="1029810"/>
            <a:ext cx="2583403" cy="4638384"/>
          </a:xfrm>
          <a:prstGeom prst="rect">
            <a:avLst/>
          </a:prstGeom>
        </p:spPr>
      </p:pic>
    </p:spTree>
    <p:custDataLst>
      <p:tags r:id="rId1"/>
    </p:custDataLst>
    <p:extLst>
      <p:ext uri="{BB962C8B-B14F-4D97-AF65-F5344CB8AC3E}">
        <p14:creationId xmlns:p14="http://schemas.microsoft.com/office/powerpoint/2010/main" val="3549174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err="1">
                <a:latin typeface="Calibri"/>
                <a:cs typeface="Calibri"/>
              </a:rPr>
              <a:t>Swyddogaetholdeb</a:t>
            </a:r>
            <a:br>
              <a:rPr lang="cy-GB" b="1" dirty="0">
                <a:latin typeface="Arial"/>
              </a:rPr>
            </a:br>
            <a:endParaRPr lang="en-GB" dirty="0"/>
          </a:p>
        </p:txBody>
      </p:sp>
      <p:sp>
        <p:nvSpPr>
          <p:cNvPr id="3" name="Text Placeholder 2"/>
          <p:cNvSpPr>
            <a:spLocks noGrp="1"/>
          </p:cNvSpPr>
          <p:nvPr>
            <p:ph type="body" sz="quarter" idx="10"/>
          </p:nvPr>
        </p:nvSpPr>
        <p:spPr>
          <a:xfrm>
            <a:off x="6386514" y="365127"/>
            <a:ext cx="3690937" cy="941929"/>
          </a:xfrm>
        </p:spPr>
        <p:txBody>
          <a:bodyPr/>
          <a:lstStyle/>
          <a:p>
            <a:r>
              <a:rPr lang="en-GB" b="1" dirty="0"/>
              <a:t>Functionalism</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Meddyliwch yn Gyflym!</a:t>
            </a:r>
          </a:p>
          <a:p>
            <a:r>
              <a:rPr lang="cy-GB" dirty="0">
                <a:latin typeface="Calibri"/>
                <a:cs typeface="Calibri"/>
              </a:rPr>
              <a:t>Sut mae </a:t>
            </a:r>
            <a:r>
              <a:rPr lang="cy-GB" dirty="0" err="1">
                <a:latin typeface="Calibri"/>
                <a:cs typeface="Calibri"/>
              </a:rPr>
              <a:t>swyddogaetholdeb</a:t>
            </a:r>
            <a:r>
              <a:rPr lang="cy-GB" dirty="0">
                <a:latin typeface="Calibri"/>
                <a:cs typeface="Calibri"/>
              </a:rPr>
              <a:t> yn berthnasol i ymarfer sy'n canolbwyntio ar yr unigolyn mewn iechyd a gofal cymdeithasol?</a:t>
            </a:r>
            <a:endParaRPr lang="en-GB" dirty="0">
              <a:latin typeface="Calibri"/>
              <a:cs typeface="Calibri"/>
            </a:endParaRPr>
          </a:p>
        </p:txBody>
      </p:sp>
      <p:sp>
        <p:nvSpPr>
          <p:cNvPr id="5" name="Text Placeholder 4"/>
          <p:cNvSpPr>
            <a:spLocks noGrp="1"/>
          </p:cNvSpPr>
          <p:nvPr>
            <p:ph type="body" sz="quarter" idx="12"/>
          </p:nvPr>
        </p:nvSpPr>
        <p:spPr/>
        <p:txBody>
          <a:bodyPr/>
          <a:lstStyle/>
          <a:p>
            <a:r>
              <a:rPr lang="en-GB" dirty="0"/>
              <a:t>Quick Think!</a:t>
            </a:r>
          </a:p>
          <a:p>
            <a:r>
              <a:rPr lang="en-GB" dirty="0"/>
              <a:t>How is functionalism relevant to person centred practice in health and social care?</a:t>
            </a:r>
            <a:br>
              <a:rPr lang="en-GB" dirty="0"/>
            </a:br>
            <a:endParaRPr lang="en-GB" dirty="0"/>
          </a:p>
        </p:txBody>
      </p:sp>
    </p:spTree>
    <p:custDataLst>
      <p:tags r:id="rId1"/>
    </p:custDataLst>
    <p:extLst>
      <p:ext uri="{BB962C8B-B14F-4D97-AF65-F5344CB8AC3E}">
        <p14:creationId xmlns:p14="http://schemas.microsoft.com/office/powerpoint/2010/main" val="1443826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y-GB" b="1" dirty="0">
                <a:latin typeface="Calibri"/>
                <a:cs typeface="Calibri"/>
              </a:rPr>
              <a:t>Gwrthdaro Cymdeithasol</a:t>
            </a:r>
            <a:br>
              <a:rPr lang="cy-GB" b="1" dirty="0">
                <a:latin typeface="Arial"/>
              </a:rPr>
            </a:br>
            <a:endParaRPr lang="en-GB" dirty="0"/>
          </a:p>
        </p:txBody>
      </p:sp>
      <p:sp>
        <p:nvSpPr>
          <p:cNvPr id="3" name="Text Placeholder 2"/>
          <p:cNvSpPr>
            <a:spLocks noGrp="1"/>
          </p:cNvSpPr>
          <p:nvPr>
            <p:ph type="body" sz="quarter" idx="10"/>
          </p:nvPr>
        </p:nvSpPr>
        <p:spPr/>
        <p:txBody>
          <a:bodyPr/>
          <a:lstStyle/>
          <a:p>
            <a:pPr algn="ctr"/>
            <a:r>
              <a:rPr lang="en-GB" b="1" dirty="0"/>
              <a:t>Social Conflict</a:t>
            </a:r>
            <a:endParaRPr lang="en-GB" b="1" dirty="0">
              <a:cs typeface="Aria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3190" y="1518785"/>
            <a:ext cx="3657600" cy="3657600"/>
          </a:xfrm>
          <a:prstGeom prst="rect">
            <a:avLst/>
          </a:prstGeom>
        </p:spPr>
      </p:pic>
    </p:spTree>
    <p:custDataLst>
      <p:tags r:id="rId1"/>
    </p:custDataLst>
    <p:extLst>
      <p:ext uri="{BB962C8B-B14F-4D97-AF65-F5344CB8AC3E}">
        <p14:creationId xmlns:p14="http://schemas.microsoft.com/office/powerpoint/2010/main" val="17209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984" y="365128"/>
            <a:ext cx="4209763" cy="1165315"/>
          </a:xfrm>
        </p:spPr>
        <p:txBody>
          <a:bodyPr>
            <a:normAutofit/>
          </a:bodyPr>
          <a:lstStyle/>
          <a:p>
            <a:r>
              <a:rPr lang="cy-GB" b="1" dirty="0">
                <a:latin typeface="Calibri"/>
                <a:cs typeface="Calibri"/>
              </a:rPr>
              <a:t>Gwrthdaro Cymdeithasol</a:t>
            </a:r>
            <a:br>
              <a:rPr lang="cy-GB" b="1" dirty="0">
                <a:latin typeface="Arial"/>
              </a:rPr>
            </a:br>
            <a:endParaRPr lang="en-GB" dirty="0"/>
          </a:p>
        </p:txBody>
      </p:sp>
      <p:sp>
        <p:nvSpPr>
          <p:cNvPr id="3" name="Text Placeholder 2"/>
          <p:cNvSpPr>
            <a:spLocks noGrp="1"/>
          </p:cNvSpPr>
          <p:nvPr>
            <p:ph type="body" sz="quarter" idx="10"/>
          </p:nvPr>
        </p:nvSpPr>
        <p:spPr/>
        <p:txBody>
          <a:bodyPr vert="horz" lIns="91440" tIns="45720" rIns="91440" bIns="45720" rtlCol="0" anchor="t">
            <a:normAutofit/>
          </a:bodyPr>
          <a:lstStyle/>
          <a:p>
            <a:r>
              <a:rPr lang="en-GB" b="1" dirty="0"/>
              <a:t>Social Conflict</a:t>
            </a:r>
            <a:endParaRPr lang="en-GB"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marL="0" indent="0">
              <a:buNone/>
            </a:pPr>
            <a:r>
              <a:rPr lang="cy-GB" dirty="0">
                <a:latin typeface="Calibri"/>
                <a:cs typeface="Calibri"/>
              </a:rPr>
              <a:t>Meddyliwch yn Gyflym!</a:t>
            </a:r>
          </a:p>
          <a:p>
            <a:pPr marL="0" indent="0">
              <a:buNone/>
            </a:pPr>
            <a:endParaRPr lang="en-GB" dirty="0"/>
          </a:p>
          <a:p>
            <a:pPr marL="0" indent="0">
              <a:buNone/>
            </a:pPr>
            <a:r>
              <a:rPr lang="cy-GB" dirty="0">
                <a:latin typeface="Calibri"/>
                <a:cs typeface="Calibri"/>
              </a:rPr>
              <a:t>Sut mae Damcaniaeth Gwrthdaro yn berthnasol i ymarfer sy'n canolbwyntio ar yr unigolyn ym maes iechyd a gofal cymdeithasol?</a:t>
            </a:r>
          </a:p>
          <a:p>
            <a:endParaRPr lang="en-GB" dirty="0"/>
          </a:p>
        </p:txBody>
      </p:sp>
      <p:sp>
        <p:nvSpPr>
          <p:cNvPr id="5" name="Text Placeholder 4"/>
          <p:cNvSpPr>
            <a:spLocks noGrp="1"/>
          </p:cNvSpPr>
          <p:nvPr>
            <p:ph type="body" sz="quarter" idx="12"/>
          </p:nvPr>
        </p:nvSpPr>
        <p:spPr/>
        <p:txBody>
          <a:bodyPr vert="horz" lIns="91440" tIns="45720" rIns="91440" bIns="45720" rtlCol="0" anchor="t">
            <a:normAutofit/>
          </a:bodyPr>
          <a:lstStyle/>
          <a:p>
            <a:pPr marL="0" indent="0">
              <a:buNone/>
            </a:pPr>
            <a:r>
              <a:rPr lang="en-GB" dirty="0"/>
              <a:t>Quick Think!</a:t>
            </a:r>
          </a:p>
          <a:p>
            <a:pPr marL="0" indent="0">
              <a:buNone/>
            </a:pPr>
            <a:endParaRPr lang="en-GB" dirty="0"/>
          </a:p>
          <a:p>
            <a:pPr marL="0" indent="0">
              <a:buNone/>
            </a:pPr>
            <a:r>
              <a:rPr lang="en-GB" dirty="0"/>
              <a:t>How is Conflict Theory relevant to person centred practice in health and social care?</a:t>
            </a:r>
          </a:p>
          <a:p>
            <a:pPr marL="0" indent="0">
              <a:buNone/>
            </a:pPr>
            <a:endParaRPr lang="en-GB" dirty="0">
              <a:cs typeface="Arial" panose="020B0604020202020204"/>
            </a:endParaRPr>
          </a:p>
          <a:p>
            <a:pPr marL="0" indent="0">
              <a:buNone/>
            </a:pPr>
            <a:endParaRPr lang="en-GB" dirty="0">
              <a:highlight>
                <a:srgbClr val="FFFF00"/>
              </a:highlight>
              <a:cs typeface="Arial" panose="020B0604020202020204"/>
            </a:endParaRPr>
          </a:p>
          <a:p>
            <a:pPr marL="0" indent="0">
              <a:buNone/>
            </a:pPr>
            <a:endParaRPr lang="en-GB" dirty="0">
              <a:cs typeface="Arial" panose="020B0604020202020204"/>
            </a:endParaRPr>
          </a:p>
        </p:txBody>
      </p:sp>
      <p:pic>
        <p:nvPicPr>
          <p:cNvPr id="6" name="Picture 5">
            <a:extLst>
              <a:ext uri="{FF2B5EF4-FFF2-40B4-BE49-F238E27FC236}">
                <a16:creationId xmlns:a16="http://schemas.microsoft.com/office/drawing/2014/main" id="{E93C3B28-6A0B-0BEA-8A41-FE9797AF3E3D}"/>
              </a:ext>
            </a:extLst>
          </p:cNvPr>
          <p:cNvPicPr>
            <a:picLocks noChangeAspect="1"/>
          </p:cNvPicPr>
          <p:nvPr/>
        </p:nvPicPr>
        <p:blipFill>
          <a:blip r:embed="rId4"/>
          <a:stretch>
            <a:fillRect/>
          </a:stretch>
        </p:blipFill>
        <p:spPr>
          <a:xfrm>
            <a:off x="4779617" y="4696791"/>
            <a:ext cx="1064592" cy="1064592"/>
          </a:xfrm>
          <a:prstGeom prst="rect">
            <a:avLst/>
          </a:prstGeom>
        </p:spPr>
      </p:pic>
      <p:pic>
        <p:nvPicPr>
          <p:cNvPr id="7" name="Picture 6">
            <a:extLst>
              <a:ext uri="{FF2B5EF4-FFF2-40B4-BE49-F238E27FC236}">
                <a16:creationId xmlns:a16="http://schemas.microsoft.com/office/drawing/2014/main" id="{02E3D6E0-69C8-6E44-8C5E-FC7EA7F01504}"/>
              </a:ext>
            </a:extLst>
          </p:cNvPr>
          <p:cNvPicPr>
            <a:picLocks noChangeAspect="1"/>
          </p:cNvPicPr>
          <p:nvPr/>
        </p:nvPicPr>
        <p:blipFill>
          <a:blip r:embed="rId5"/>
          <a:stretch>
            <a:fillRect/>
          </a:stretch>
        </p:blipFill>
        <p:spPr>
          <a:xfrm>
            <a:off x="5948596" y="4643203"/>
            <a:ext cx="1056807" cy="1069299"/>
          </a:xfrm>
          <a:prstGeom prst="rect">
            <a:avLst/>
          </a:prstGeom>
        </p:spPr>
      </p:pic>
    </p:spTree>
    <p:custDataLst>
      <p:tags r:id="rId1"/>
    </p:custDataLst>
    <p:extLst>
      <p:ext uri="{BB962C8B-B14F-4D97-AF65-F5344CB8AC3E}">
        <p14:creationId xmlns:p14="http://schemas.microsoft.com/office/powerpoint/2010/main" val="4112573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009" y="356770"/>
            <a:ext cx="4224656" cy="1031283"/>
          </a:xfrm>
        </p:spPr>
        <p:txBody>
          <a:bodyPr>
            <a:normAutofit fontScale="90000"/>
          </a:bodyPr>
          <a:lstStyle/>
          <a:p>
            <a:r>
              <a:rPr lang="cy-GB" b="1" dirty="0">
                <a:latin typeface="Calibri"/>
                <a:cs typeface="Calibri"/>
              </a:rPr>
              <a:t>1.6 Damcaniaethau seicolegol</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386072" y="353360"/>
            <a:ext cx="4281929" cy="1031284"/>
          </a:xfrm>
        </p:spPr>
        <p:txBody>
          <a:bodyPr/>
          <a:lstStyle/>
          <a:p>
            <a:r>
              <a:rPr lang="en-US" sz="2500" b="1" dirty="0"/>
              <a:t>1.6 Psychological theories</a:t>
            </a:r>
            <a:endParaRPr lang="en-GB" sz="2500"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Mae’r adran hon yn eich cyflwyno i sut mae damcaniaethau’n dylanwadu ar berthnasoedd sy’n gysylltiedig ag ymarfer sy’n canolbwyntio ar yr unigolyn/plentyn.</a:t>
            </a:r>
          </a:p>
          <a:p>
            <a:endParaRPr lang="en-GB" dirty="0"/>
          </a:p>
        </p:txBody>
      </p:sp>
      <p:sp>
        <p:nvSpPr>
          <p:cNvPr id="5" name="Text Placeholder 4"/>
          <p:cNvSpPr>
            <a:spLocks noGrp="1"/>
          </p:cNvSpPr>
          <p:nvPr>
            <p:ph type="body" sz="quarter" idx="12"/>
          </p:nvPr>
        </p:nvSpPr>
        <p:spPr/>
        <p:txBody>
          <a:bodyPr>
            <a:normAutofit/>
          </a:bodyPr>
          <a:lstStyle/>
          <a:p>
            <a:r>
              <a:rPr lang="en-GB" dirty="0"/>
              <a:t>This section introduces you to how theories influence </a:t>
            </a:r>
            <a:r>
              <a:rPr lang="en-US" dirty="0"/>
              <a:t>relationships associated with  person/child centred practice.</a:t>
            </a:r>
            <a:endParaRPr lang="en-GB" dirty="0"/>
          </a:p>
          <a:p>
            <a:endParaRPr lang="en-GB" dirty="0"/>
          </a:p>
        </p:txBody>
      </p:sp>
    </p:spTree>
    <p:custDataLst>
      <p:tags r:id="rId1"/>
    </p:custDataLst>
    <p:extLst>
      <p:ext uri="{BB962C8B-B14F-4D97-AF65-F5344CB8AC3E}">
        <p14:creationId xmlns:p14="http://schemas.microsoft.com/office/powerpoint/2010/main" val="130016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Beth yw seicoleg? </a:t>
            </a:r>
            <a:br>
              <a:rPr lang="cy-GB" b="1" dirty="0">
                <a:latin typeface="Arial"/>
              </a:rPr>
            </a:br>
            <a:endParaRPr lang="en-GB" dirty="0"/>
          </a:p>
        </p:txBody>
      </p:sp>
      <p:sp>
        <p:nvSpPr>
          <p:cNvPr id="3" name="Text Placeholder 2"/>
          <p:cNvSpPr>
            <a:spLocks noGrp="1"/>
          </p:cNvSpPr>
          <p:nvPr>
            <p:ph type="body" sz="quarter" idx="10"/>
          </p:nvPr>
        </p:nvSpPr>
        <p:spPr>
          <a:xfrm>
            <a:off x="6386072" y="360806"/>
            <a:ext cx="4063249" cy="632616"/>
          </a:xfrm>
        </p:spPr>
        <p:txBody>
          <a:bodyPr/>
          <a:lstStyle/>
          <a:p>
            <a:r>
              <a:rPr lang="en-US" b="1" dirty="0"/>
              <a:t>What is psychology? </a:t>
            </a:r>
            <a:endParaRPr lang="en-GB" b="1">
              <a:cs typeface="Arial"/>
            </a:endParaRPr>
          </a:p>
        </p:txBody>
      </p:sp>
      <p:sp>
        <p:nvSpPr>
          <p:cNvPr id="4" name="Text Placeholder 3"/>
          <p:cNvSpPr>
            <a:spLocks noGrp="1"/>
          </p:cNvSpPr>
          <p:nvPr>
            <p:ph type="body" sz="quarter" idx="11"/>
          </p:nvPr>
        </p:nvSpPr>
        <p:spPr>
          <a:xfrm>
            <a:off x="899029" y="1239373"/>
            <a:ext cx="4433386" cy="4258910"/>
          </a:xfrm>
        </p:spPr>
        <p:txBody>
          <a:bodyPr vert="horz" lIns="91440" tIns="45720" rIns="91440" bIns="45720" rtlCol="0" anchor="t">
            <a:normAutofit lnSpcReduction="10000"/>
          </a:bodyPr>
          <a:lstStyle/>
          <a:p>
            <a:pPr lvl="0"/>
            <a:r>
              <a:rPr lang="cy-GB" dirty="0">
                <a:latin typeface="Calibri"/>
                <a:cs typeface="Calibri"/>
              </a:rPr>
              <a:t>Seicoleg yw'r astudiaeth wyddonol o bobl, y meddwl ac ymddygiad - mae hyn yn cynnwys arsylwi ac arbrofi i ddisgrifio ac egluro ffenomenau (y 'beth' sy'n digwydd ym mywydau pobl o ran digwyddiadau a phrofiadau sy'n dylanwadu arnynt).</a:t>
            </a:r>
          </a:p>
          <a:p>
            <a:pPr lvl="0"/>
            <a:endParaRPr lang="en-GB" sz="2800" dirty="0">
              <a:latin typeface="Calibri"/>
              <a:cs typeface="Arial" panose="020B0604020202020204" pitchFamily="34" charset="0"/>
            </a:endParaRPr>
          </a:p>
          <a:p>
            <a:pPr marL="0" indent="0">
              <a:buNone/>
            </a:pPr>
            <a:r>
              <a:rPr lang="cy-GB" sz="2000" dirty="0" err="1">
                <a:latin typeface="Calibri"/>
                <a:cs typeface="Calibri"/>
              </a:rPr>
              <a:t>Zimbardo</a:t>
            </a:r>
            <a:r>
              <a:rPr lang="cy-GB" sz="2000" dirty="0">
                <a:latin typeface="Calibri"/>
                <a:cs typeface="Calibri"/>
              </a:rPr>
              <a:t> </a:t>
            </a:r>
            <a:r>
              <a:rPr lang="cy-GB" sz="2000" i="1" dirty="0" err="1">
                <a:latin typeface="Calibri"/>
                <a:cs typeface="Calibri"/>
              </a:rPr>
              <a:t>et</a:t>
            </a:r>
            <a:r>
              <a:rPr lang="cy-GB" sz="2000" i="1" dirty="0">
                <a:latin typeface="Calibri"/>
                <a:cs typeface="Calibri"/>
              </a:rPr>
              <a:t> </a:t>
            </a:r>
            <a:r>
              <a:rPr lang="cy-GB" sz="2000" i="1" dirty="0" err="1">
                <a:latin typeface="Calibri"/>
                <a:cs typeface="Calibri"/>
              </a:rPr>
              <a:t>al</a:t>
            </a:r>
            <a:r>
              <a:rPr lang="cy-GB" sz="2000" i="1" dirty="0">
                <a:latin typeface="Calibri"/>
                <a:cs typeface="Calibri"/>
              </a:rPr>
              <a:t>. </a:t>
            </a:r>
            <a:r>
              <a:rPr lang="cy-GB" sz="2000" dirty="0">
                <a:latin typeface="Calibri"/>
                <a:cs typeface="Calibri"/>
              </a:rPr>
              <a:t>2014</a:t>
            </a:r>
          </a:p>
          <a:p>
            <a:pPr marL="0" indent="0">
              <a:buNone/>
            </a:pPr>
            <a:r>
              <a:rPr lang="cy-GB" sz="2000" dirty="0">
                <a:latin typeface="Calibri"/>
                <a:cs typeface="Calibri"/>
              </a:rPr>
              <a:t>The British </a:t>
            </a:r>
            <a:r>
              <a:rPr lang="cy-GB" sz="2000" dirty="0" err="1">
                <a:latin typeface="Calibri"/>
                <a:cs typeface="Calibri"/>
              </a:rPr>
              <a:t>Psychological</a:t>
            </a:r>
            <a:r>
              <a:rPr lang="cy-GB" sz="2000" dirty="0">
                <a:latin typeface="Calibri"/>
                <a:cs typeface="Calibri"/>
              </a:rPr>
              <a:t> Society 2017</a:t>
            </a:r>
          </a:p>
          <a:p>
            <a:endParaRPr lang="en-GB" dirty="0"/>
          </a:p>
        </p:txBody>
      </p:sp>
      <p:sp>
        <p:nvSpPr>
          <p:cNvPr id="5" name="Text Placeholder 4"/>
          <p:cNvSpPr>
            <a:spLocks noGrp="1"/>
          </p:cNvSpPr>
          <p:nvPr>
            <p:ph type="body" sz="quarter" idx="12"/>
          </p:nvPr>
        </p:nvSpPr>
        <p:spPr>
          <a:xfrm>
            <a:off x="6386514" y="1241779"/>
            <a:ext cx="4202465" cy="4258910"/>
          </a:xfrm>
        </p:spPr>
        <p:txBody>
          <a:bodyPr>
            <a:normAutofit fontScale="92500" lnSpcReduction="10000"/>
          </a:bodyPr>
          <a:lstStyle/>
          <a:p>
            <a:pPr lvl="0"/>
            <a:r>
              <a:rPr lang="en-GB" dirty="0">
                <a:latin typeface="Arial" pitchFamily="34" charset="0"/>
                <a:cs typeface="Arial" pitchFamily="34" charset="0"/>
              </a:rPr>
              <a:t>Psychology is the scientific study of people, the mind and behaviour – this includes observation and experiment to describe and explain phenomena (the ‘what’ that goes on in people’s lives in terms of events and experiences that influence them).</a:t>
            </a:r>
          </a:p>
          <a:p>
            <a:pPr lvl="0"/>
            <a:endParaRPr lang="en-GB" sz="2800" dirty="0">
              <a:latin typeface="Arial" pitchFamily="34" charset="0"/>
              <a:cs typeface="Arial" pitchFamily="34" charset="0"/>
            </a:endParaRPr>
          </a:p>
          <a:p>
            <a:pPr marL="0" indent="0">
              <a:buNone/>
            </a:pPr>
            <a:r>
              <a:rPr lang="en-GB" sz="2000" dirty="0">
                <a:latin typeface="Arial" pitchFamily="34" charset="0"/>
                <a:cs typeface="Arial" pitchFamily="34" charset="0"/>
              </a:rPr>
              <a:t>Zimbardo </a:t>
            </a:r>
            <a:r>
              <a:rPr lang="en-GB" sz="2000" i="1" dirty="0">
                <a:latin typeface="Arial" pitchFamily="34" charset="0"/>
                <a:cs typeface="Arial" pitchFamily="34" charset="0"/>
              </a:rPr>
              <a:t>et al. </a:t>
            </a:r>
            <a:r>
              <a:rPr lang="en-GB" sz="2000" dirty="0">
                <a:latin typeface="Arial" pitchFamily="34" charset="0"/>
                <a:cs typeface="Arial" pitchFamily="34" charset="0"/>
              </a:rPr>
              <a:t>2014</a:t>
            </a:r>
          </a:p>
          <a:p>
            <a:pPr marL="0" indent="0">
              <a:buNone/>
            </a:pPr>
            <a:r>
              <a:rPr lang="en-GB" sz="2000" dirty="0">
                <a:latin typeface="Arial" pitchFamily="34" charset="0"/>
                <a:cs typeface="Arial" pitchFamily="34" charset="0"/>
              </a:rPr>
              <a:t>The British Psychological Society 2017</a:t>
            </a:r>
          </a:p>
          <a:p>
            <a:endParaRPr lang="en-GB" dirty="0"/>
          </a:p>
        </p:txBody>
      </p:sp>
    </p:spTree>
    <p:custDataLst>
      <p:tags r:id="rId1"/>
    </p:custDataLst>
    <p:extLst>
      <p:ext uri="{BB962C8B-B14F-4D97-AF65-F5344CB8AC3E}">
        <p14:creationId xmlns:p14="http://schemas.microsoft.com/office/powerpoint/2010/main" val="389432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740" y="181922"/>
            <a:ext cx="4150858" cy="1031283"/>
          </a:xfrm>
        </p:spPr>
        <p:txBody>
          <a:bodyPr>
            <a:noAutofit/>
          </a:bodyPr>
          <a:lstStyle/>
          <a:p>
            <a:r>
              <a:rPr lang="cy-GB" sz="2000" b="1" dirty="0">
                <a:latin typeface="Calibri"/>
                <a:cs typeface="Calibri"/>
              </a:rPr>
              <a:t>Safbwyntiau seicolegol cymhwysol ar gyfer iechyd a gofal cymdeithasol</a:t>
            </a:r>
            <a:br>
              <a:rPr lang="cy-GB" sz="2000" b="1" dirty="0">
                <a:latin typeface="Arial"/>
              </a:rPr>
            </a:br>
            <a:endParaRPr lang="en-GB" sz="2000" dirty="0"/>
          </a:p>
        </p:txBody>
      </p:sp>
      <p:sp>
        <p:nvSpPr>
          <p:cNvPr id="3" name="Text Placeholder 2"/>
          <p:cNvSpPr>
            <a:spLocks noGrp="1"/>
          </p:cNvSpPr>
          <p:nvPr>
            <p:ph type="body" sz="quarter" idx="10"/>
          </p:nvPr>
        </p:nvSpPr>
        <p:spPr>
          <a:xfrm>
            <a:off x="6500950" y="120622"/>
            <a:ext cx="4036422" cy="1031284"/>
          </a:xfrm>
        </p:spPr>
        <p:txBody>
          <a:bodyPr/>
          <a:lstStyle/>
          <a:p>
            <a:r>
              <a:rPr lang="en-US" sz="2000" b="1" dirty="0"/>
              <a:t>Applied psychological perspectives for health &amp; social care</a:t>
            </a:r>
            <a:endParaRPr lang="en-GB" sz="2000" b="1">
              <a:cs typeface="Arial"/>
            </a:endParaRPr>
          </a:p>
        </p:txBody>
      </p:sp>
      <p:sp>
        <p:nvSpPr>
          <p:cNvPr id="4" name="Text Placeholder 3"/>
          <p:cNvSpPr>
            <a:spLocks noGrp="1"/>
          </p:cNvSpPr>
          <p:nvPr>
            <p:ph type="body" sz="quarter" idx="11"/>
          </p:nvPr>
        </p:nvSpPr>
        <p:spPr>
          <a:xfrm>
            <a:off x="6386513" y="1151907"/>
            <a:ext cx="4150858" cy="4738255"/>
          </a:xfrm>
        </p:spPr>
        <p:txBody>
          <a:bodyPr>
            <a:normAutofit/>
          </a:bodyPr>
          <a:lstStyle/>
          <a:p>
            <a:r>
              <a:rPr lang="en-US" dirty="0"/>
              <a:t>Nature vs. Nurture</a:t>
            </a:r>
          </a:p>
          <a:p>
            <a:pPr marL="285750" indent="-285750">
              <a:buFont typeface="Arial" panose="020B0604020202020204" pitchFamily="34" charset="0"/>
              <a:buChar char="•"/>
            </a:pPr>
            <a:r>
              <a:rPr lang="en-US" dirty="0"/>
              <a:t>The essence of this debate concerns whether our behaviour is determined by what we are born with (nature), or how we are brought up and socialised (nurture). </a:t>
            </a:r>
          </a:p>
          <a:p>
            <a:pPr marL="285750" indent="-285750">
              <a:buFont typeface="Arial" panose="020B0604020202020204" pitchFamily="34" charset="0"/>
              <a:buChar char="•"/>
            </a:pPr>
            <a:r>
              <a:rPr lang="en-US" dirty="0"/>
              <a:t>Susceptibility to developing certain illnesses or diseases give favour to the nature perspective, suggesting inheritance (genetics) plays an important role in human development.</a:t>
            </a:r>
          </a:p>
          <a:p>
            <a:pPr marL="285750" indent="-285750">
              <a:buFont typeface="Arial" panose="020B0604020202020204" pitchFamily="34" charset="0"/>
              <a:buChar char="•"/>
            </a:pPr>
            <a:r>
              <a:rPr lang="en-US" dirty="0"/>
              <a:t>However, it is strongly believed that the way individuals are </a:t>
            </a:r>
            <a:r>
              <a:rPr lang="en-US" dirty="0" err="1"/>
              <a:t>socialised</a:t>
            </a:r>
            <a:r>
              <a:rPr lang="en-US" dirty="0"/>
              <a:t> with by important people, influences behavioural and personality development. </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981031" y="1121828"/>
            <a:ext cx="4360877" cy="4609797"/>
          </a:xfrm>
        </p:spPr>
        <p:txBody>
          <a:bodyPr vert="horz" lIns="91440" tIns="45720" rIns="91440" bIns="45720" rtlCol="0" anchor="t">
            <a:normAutofit fontScale="25000" lnSpcReduction="20000"/>
          </a:bodyPr>
          <a:lstStyle/>
          <a:p>
            <a:pPr>
              <a:lnSpc>
                <a:spcPct val="107000"/>
              </a:lnSpc>
              <a:spcAft>
                <a:spcPts val="800"/>
              </a:spcAft>
            </a:pPr>
            <a:r>
              <a:rPr lang="cy-GB" sz="7200" i="1" dirty="0">
                <a:latin typeface="Calibri Light"/>
                <a:cs typeface="Calibri Light"/>
              </a:rPr>
              <a:t>Natur yn erbyn Magwraeth</a:t>
            </a:r>
            <a:endParaRPr lang="en-GB" sz="7200" i="1">
              <a:latin typeface="Calibri Light"/>
              <a:cs typeface="Calibri Light"/>
            </a:endParaRPr>
          </a:p>
          <a:p>
            <a:pPr marL="342900" indent="-342900">
              <a:lnSpc>
                <a:spcPct val="107000"/>
              </a:lnSpc>
              <a:spcAft>
                <a:spcPts val="800"/>
              </a:spcAft>
              <a:buFont typeface="Arial" panose="020B0604020202020204" pitchFamily="34" charset="0"/>
              <a:buChar char="•"/>
              <a:tabLst>
                <a:tab pos="457200" algn="l"/>
              </a:tabLst>
            </a:pPr>
            <a:r>
              <a:rPr lang="cy-GB" sz="7200" i="1" dirty="0">
                <a:latin typeface="Calibri Light"/>
                <a:cs typeface="Calibri Light"/>
              </a:rPr>
              <a:t>Mae hanfod y ddadl hon yn ymwneud ag a yw ein hymddygiad yn cael ei bennu gan yr hyn y cawn ein geni ag ef (natur), neu sut y cawn ein magu a'n cymdeithasu (magwraeth). </a:t>
            </a:r>
            <a:endParaRPr lang="en-GB" sz="7200" i="1">
              <a:latin typeface="Calibri Light"/>
              <a:cs typeface="Calibri Light"/>
            </a:endParaRPr>
          </a:p>
          <a:p>
            <a:pPr marL="342900" indent="-342900">
              <a:lnSpc>
                <a:spcPct val="107000"/>
              </a:lnSpc>
              <a:spcAft>
                <a:spcPts val="800"/>
              </a:spcAft>
              <a:buFont typeface="Arial" panose="020B0604020202020204" pitchFamily="34" charset="0"/>
              <a:buChar char="•"/>
              <a:tabLst>
                <a:tab pos="457200" algn="l"/>
              </a:tabLst>
            </a:pPr>
            <a:r>
              <a:rPr lang="cy-GB" sz="7200" i="1" dirty="0">
                <a:latin typeface="Calibri Light"/>
                <a:cs typeface="Calibri Light"/>
              </a:rPr>
              <a:t>Mae tueddiad i ddatblygu rhai mathau o salwch neu afiechyd yn rhoi ffafriaeth i bersbectif natur, gan awgrymu bod etifeddiaeth (geneteg) yn chwarae rhan bwysig yn natblygiad dynol.</a:t>
            </a:r>
            <a:endParaRPr lang="en-GB" sz="7200" i="1">
              <a:latin typeface="Calibri Light"/>
              <a:cs typeface="Calibri Light"/>
            </a:endParaRPr>
          </a:p>
          <a:p>
            <a:pPr marL="342900" indent="-342900">
              <a:lnSpc>
                <a:spcPct val="107000"/>
              </a:lnSpc>
              <a:spcAft>
                <a:spcPts val="800"/>
              </a:spcAft>
              <a:buFont typeface="Arial" panose="020B0604020202020204" pitchFamily="34" charset="0"/>
              <a:buChar char="•"/>
              <a:tabLst>
                <a:tab pos="457200" algn="l"/>
              </a:tabLst>
            </a:pPr>
            <a:r>
              <a:rPr lang="cy-GB" sz="7200" i="1" dirty="0">
                <a:latin typeface="Calibri Light"/>
                <a:cs typeface="Calibri Light"/>
              </a:rPr>
              <a:t>Fodd bynnag, credir yn gryf bod y ffordd y mae pobl yn cael eu cymdeithasoli gan unigolion pwysig yn dylanwadu ar ddatblygiad ymddygiad a phersonoliaeth. </a:t>
            </a:r>
            <a:endParaRPr lang="en-GB" sz="7200" i="1" dirty="0">
              <a:latin typeface="Calibri Light"/>
              <a:cs typeface="Calibri Light"/>
            </a:endParaRPr>
          </a:p>
          <a:p>
            <a:endParaRPr lang="en-GB" dirty="0"/>
          </a:p>
        </p:txBody>
      </p:sp>
    </p:spTree>
    <p:custDataLst>
      <p:tags r:id="rId1"/>
    </p:custDataLst>
    <p:extLst>
      <p:ext uri="{BB962C8B-B14F-4D97-AF65-F5344CB8AC3E}">
        <p14:creationId xmlns:p14="http://schemas.microsoft.com/office/powerpoint/2010/main" val="361636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106" y="161927"/>
            <a:ext cx="4770176" cy="1031283"/>
          </a:xfrm>
        </p:spPr>
        <p:txBody>
          <a:bodyPr>
            <a:noAutofit/>
          </a:bodyPr>
          <a:lstStyle/>
          <a:p>
            <a:r>
              <a:rPr lang="cy-GB" sz="2000" b="1" dirty="0">
                <a:latin typeface="Calibri"/>
                <a:cs typeface="Calibri"/>
              </a:rPr>
              <a:t>Safbwyntiau seicolegol cymhwysol ar gyfer iechyd a gofal cymdeithasol</a:t>
            </a:r>
            <a:br>
              <a:rPr lang="cy-GB" sz="2000" b="1" dirty="0">
                <a:latin typeface="Arial"/>
              </a:rPr>
            </a:br>
            <a:endParaRPr lang="en-GB" sz="2000" dirty="0"/>
          </a:p>
        </p:txBody>
      </p:sp>
      <p:sp>
        <p:nvSpPr>
          <p:cNvPr id="3" name="Text Placeholder 2"/>
          <p:cNvSpPr>
            <a:spLocks noGrp="1"/>
          </p:cNvSpPr>
          <p:nvPr>
            <p:ph type="body" sz="quarter" idx="10"/>
          </p:nvPr>
        </p:nvSpPr>
        <p:spPr>
          <a:xfrm>
            <a:off x="6521981" y="161926"/>
            <a:ext cx="3690937" cy="1031284"/>
          </a:xfrm>
        </p:spPr>
        <p:txBody>
          <a:bodyPr/>
          <a:lstStyle/>
          <a:p>
            <a:r>
              <a:rPr lang="en-US" sz="2000" b="1" dirty="0"/>
              <a:t>Applied psychological perspectives for health &amp; social care</a:t>
            </a:r>
            <a:endParaRPr lang="en-GB" sz="2000" b="1" dirty="0">
              <a:cs typeface="Arial"/>
            </a:endParaRPr>
          </a:p>
          <a:p>
            <a:endParaRPr lang="en-GB" dirty="0"/>
          </a:p>
        </p:txBody>
      </p:sp>
      <p:sp>
        <p:nvSpPr>
          <p:cNvPr id="4" name="Text Placeholder 3"/>
          <p:cNvSpPr>
            <a:spLocks noGrp="1"/>
          </p:cNvSpPr>
          <p:nvPr>
            <p:ph type="body" sz="quarter" idx="11"/>
          </p:nvPr>
        </p:nvSpPr>
        <p:spPr>
          <a:xfrm>
            <a:off x="6386513" y="1193211"/>
            <a:ext cx="4168598" cy="4699589"/>
          </a:xfrm>
        </p:spPr>
        <p:txBody>
          <a:bodyPr/>
          <a:lstStyle/>
          <a:p>
            <a:r>
              <a:rPr lang="en-GB" dirty="0"/>
              <a:t>Continuity vs. Discontinuity</a:t>
            </a:r>
          </a:p>
          <a:p>
            <a:pPr marL="285750" indent="-285750">
              <a:buFont typeface="Arial" panose="020B0604020202020204" pitchFamily="34" charset="0"/>
              <a:buChar char="•"/>
            </a:pPr>
            <a:r>
              <a:rPr lang="en-GB" dirty="0"/>
              <a:t>This debate concerns whether development occurs with no distinct changes, or alternatively if development has distinct stages. </a:t>
            </a:r>
          </a:p>
          <a:p>
            <a:pPr marL="285750" indent="-285750">
              <a:buFont typeface="Arial" panose="020B0604020202020204" pitchFamily="34" charset="0"/>
              <a:buChar char="•"/>
            </a:pPr>
            <a:r>
              <a:rPr lang="en-GB" dirty="0"/>
              <a:t>Continuity considers that people grow: for example, the skull expands, the range of vocabulary increases, and social skill becomes gradually refined. </a:t>
            </a:r>
          </a:p>
          <a:p>
            <a:pPr marL="285750" indent="-285750">
              <a:buFont typeface="Arial" panose="020B0604020202020204" pitchFamily="34" charset="0"/>
              <a:buChar char="•"/>
            </a:pPr>
            <a:r>
              <a:rPr lang="en-GB" dirty="0"/>
              <a:t>Discontinuity proposes that there are phases to development (qualitative). For example, crawling to walking. Each stage is different from the preceding to the following.  </a:t>
            </a:r>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572264" y="1197596"/>
            <a:ext cx="4517208" cy="4594940"/>
          </a:xfrm>
        </p:spPr>
        <p:txBody>
          <a:bodyPr vert="horz" lIns="91440" tIns="45720" rIns="91440" bIns="45720" rtlCol="0" anchor="t">
            <a:normAutofit/>
          </a:bodyPr>
          <a:lstStyle/>
          <a:p>
            <a:r>
              <a:rPr lang="cy-GB" dirty="0">
                <a:latin typeface="Calibri"/>
                <a:cs typeface="Calibri"/>
              </a:rPr>
              <a:t>Parhad yn erbyn Diffyg Parhad</a:t>
            </a:r>
          </a:p>
          <a:p>
            <a:pPr marL="285750" indent="-285750">
              <a:buFont typeface="Arial" panose="020B0604020202020204" pitchFamily="34" charset="0"/>
              <a:buChar char="•"/>
            </a:pPr>
            <a:r>
              <a:rPr lang="cy-GB" dirty="0">
                <a:latin typeface="Calibri"/>
                <a:cs typeface="Calibri"/>
              </a:rPr>
              <a:t>Mae'r ddadl hon yn ymwneud ag a yw datblygiad yn digwydd heb unrhyw newidiadau amlwg, neu fel arall a oes gan ddatblygiad gamau pendant. </a:t>
            </a:r>
          </a:p>
          <a:p>
            <a:pPr marL="285750" indent="-285750">
              <a:buFont typeface="Arial" panose="020B0604020202020204" pitchFamily="34" charset="0"/>
              <a:buChar char="•"/>
            </a:pPr>
            <a:r>
              <a:rPr lang="cy-GB" dirty="0">
                <a:latin typeface="Calibri"/>
                <a:cs typeface="Calibri"/>
              </a:rPr>
              <a:t>Mae parhad yn ystyried bod pobl yn tyfu: er enghraifft, mae'r benglog yn ehangu, mae ystod yr eirfa yn cynyddu, ac mae sgiliau cymdeithasol yn cael eu mireinio'n raddol. </a:t>
            </a:r>
          </a:p>
          <a:p>
            <a:pPr marL="285750" indent="-285750">
              <a:buFont typeface="Arial" panose="020B0604020202020204" pitchFamily="34" charset="0"/>
              <a:buChar char="•"/>
            </a:pPr>
            <a:r>
              <a:rPr lang="cy-GB" dirty="0">
                <a:latin typeface="Calibri"/>
                <a:cs typeface="Calibri"/>
              </a:rPr>
              <a:t>Mae diffyg parhad yn cynnig bod datblygu'n digwydd mewn cyfnodau (ansoddol). Er enghraifft, cropian i gerdded. Mae pob cam yn wahanol, o'r blaenorol i'r canlynol.  </a:t>
            </a:r>
          </a:p>
          <a:p>
            <a:endParaRPr lang="en-GB" dirty="0"/>
          </a:p>
        </p:txBody>
      </p:sp>
    </p:spTree>
    <p:custDataLst>
      <p:tags r:id="rId1"/>
    </p:custDataLst>
    <p:extLst>
      <p:ext uri="{BB962C8B-B14F-4D97-AF65-F5344CB8AC3E}">
        <p14:creationId xmlns:p14="http://schemas.microsoft.com/office/powerpoint/2010/main" val="280841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a:normAutofit fontScale="92500" lnSpcReduction="20000"/>
          </a:bodyPr>
          <a:lstStyle/>
          <a:p>
            <a:pPr>
              <a:lnSpc>
                <a:spcPct val="107000"/>
              </a:lnSpc>
              <a:spcAft>
                <a:spcPts val="600"/>
              </a:spcAft>
            </a:pPr>
            <a:r>
              <a:rPr lang="cy-GB" sz="1350" dirty="0">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350" dirty="0"/>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657821" y="3314475"/>
            <a:ext cx="8809288" cy="2444708"/>
          </a:xfrm>
          <a:prstGeom prst="rect">
            <a:avLst/>
          </a:prstGeom>
          <a:noFill/>
        </p:spPr>
        <p:txBody>
          <a:bodyPr wrap="square" rtlCol="0">
            <a:spAutoFit/>
          </a:bodyPr>
          <a:lstStyle/>
          <a:p>
            <a:pPr algn="ctr">
              <a:lnSpc>
                <a:spcPct val="107000"/>
              </a:lnSpc>
              <a:spcAft>
                <a:spcPts val="600"/>
              </a:spcAft>
            </a:pPr>
            <a:r>
              <a:rPr lang="cy-GB" sz="12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2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034235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395" y="152165"/>
            <a:ext cx="4168598" cy="1031283"/>
          </a:xfrm>
        </p:spPr>
        <p:txBody>
          <a:bodyPr>
            <a:normAutofit fontScale="90000"/>
          </a:bodyPr>
          <a:lstStyle/>
          <a:p>
            <a:r>
              <a:rPr lang="cy-GB" sz="2200" b="1" dirty="0">
                <a:latin typeface="Calibri"/>
                <a:cs typeface="Calibri"/>
              </a:rPr>
              <a:t>Safbwyntiau seicolegol cymhwysol ar gyfer iechyd a gofal cymdeithasol</a:t>
            </a:r>
            <a:br>
              <a:rPr lang="cy-GB" b="1" dirty="0">
                <a:latin typeface="Arial"/>
              </a:rPr>
            </a:br>
            <a:endParaRPr lang="en-GB" dirty="0"/>
          </a:p>
        </p:txBody>
      </p:sp>
      <p:sp>
        <p:nvSpPr>
          <p:cNvPr id="3" name="Text Placeholder 2"/>
          <p:cNvSpPr>
            <a:spLocks noGrp="1"/>
          </p:cNvSpPr>
          <p:nvPr>
            <p:ph type="body" sz="quarter" idx="10"/>
          </p:nvPr>
        </p:nvSpPr>
        <p:spPr>
          <a:xfrm>
            <a:off x="6625344" y="150638"/>
            <a:ext cx="3690937" cy="842785"/>
          </a:xfrm>
        </p:spPr>
        <p:txBody>
          <a:bodyPr>
            <a:normAutofit lnSpcReduction="10000"/>
          </a:bodyPr>
          <a:lstStyle/>
          <a:p>
            <a:r>
              <a:rPr lang="en-US" sz="2000" b="1" dirty="0"/>
              <a:t>Applied psychological perspectives for health &amp; social care</a:t>
            </a:r>
            <a:endParaRPr lang="en-GB" sz="2000" b="1">
              <a:cs typeface="Arial"/>
            </a:endParaRPr>
          </a:p>
          <a:p>
            <a:endParaRPr lang="en-GB" dirty="0"/>
          </a:p>
        </p:txBody>
      </p:sp>
      <p:sp>
        <p:nvSpPr>
          <p:cNvPr id="4" name="Text Placeholder 3"/>
          <p:cNvSpPr>
            <a:spLocks noGrp="1"/>
          </p:cNvSpPr>
          <p:nvPr>
            <p:ph type="body" sz="quarter" idx="11"/>
          </p:nvPr>
        </p:nvSpPr>
        <p:spPr>
          <a:xfrm>
            <a:off x="6386513" y="1298222"/>
            <a:ext cx="4168598" cy="4605867"/>
          </a:xfrm>
        </p:spPr>
        <p:txBody>
          <a:bodyPr/>
          <a:lstStyle/>
          <a:p>
            <a:r>
              <a:rPr lang="en-GB" dirty="0"/>
              <a:t>Nomothetic vs. Idiographic</a:t>
            </a:r>
            <a:endParaRPr lang="en-US"/>
          </a:p>
          <a:p>
            <a:pPr algn="ctr"/>
            <a:endParaRPr lang="en-GB" dirty="0"/>
          </a:p>
          <a:p>
            <a:pPr marL="285750" indent="-285750">
              <a:buFont typeface="Arial" panose="020B0604020202020204" pitchFamily="34" charset="0"/>
              <a:buChar char="•"/>
            </a:pPr>
            <a:r>
              <a:rPr lang="en-GB" dirty="0"/>
              <a:t>Nomothetic, as applied to psychology, is concerned with the study of features that are common to a group or class of individuals.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Idiographic study is concerned with unique characteristics that distinguish an individual from others. Case studies in psychology take an idiographic approach. </a:t>
            </a:r>
          </a:p>
        </p:txBody>
      </p:sp>
      <p:sp>
        <p:nvSpPr>
          <p:cNvPr id="5" name="Text Placeholder 4"/>
          <p:cNvSpPr>
            <a:spLocks noGrp="1"/>
          </p:cNvSpPr>
          <p:nvPr>
            <p:ph type="body" sz="quarter" idx="12"/>
          </p:nvPr>
        </p:nvSpPr>
        <p:spPr>
          <a:xfrm>
            <a:off x="687470" y="1355917"/>
            <a:ext cx="4053725" cy="4019106"/>
          </a:xfrm>
        </p:spPr>
        <p:txBody>
          <a:bodyPr vert="horz" lIns="91440" tIns="45720" rIns="91440" bIns="45720" rtlCol="0" anchor="t">
            <a:normAutofit/>
          </a:bodyPr>
          <a:lstStyle/>
          <a:p>
            <a:r>
              <a:rPr lang="cy-GB" err="1">
                <a:latin typeface="Calibri"/>
                <a:cs typeface="Calibri"/>
              </a:rPr>
              <a:t>Nomothetig</a:t>
            </a:r>
            <a:r>
              <a:rPr lang="cy-GB" dirty="0">
                <a:latin typeface="Calibri"/>
                <a:cs typeface="Calibri"/>
              </a:rPr>
              <a:t> </a:t>
            </a:r>
            <a:r>
              <a:rPr lang="cy-GB" err="1">
                <a:latin typeface="Calibri"/>
                <a:cs typeface="Calibri"/>
              </a:rPr>
              <a:t>vs</a:t>
            </a:r>
            <a:r>
              <a:rPr lang="cy-GB" dirty="0">
                <a:latin typeface="Calibri"/>
                <a:cs typeface="Calibri"/>
              </a:rPr>
              <a:t> </a:t>
            </a:r>
            <a:r>
              <a:rPr lang="cy-GB" err="1">
                <a:latin typeface="Calibri"/>
                <a:cs typeface="Calibri"/>
              </a:rPr>
              <a:t>Idiograffig</a:t>
            </a:r>
            <a:endParaRPr lang="cy-GB">
              <a:latin typeface="Calibri"/>
              <a:cs typeface="Calibri"/>
            </a:endParaRPr>
          </a:p>
          <a:p>
            <a:pPr algn="ctr"/>
            <a:endParaRPr lang="cy-GB" dirty="0">
              <a:cs typeface="Arial"/>
            </a:endParaRPr>
          </a:p>
          <a:p>
            <a:pPr marL="285750" indent="-285750">
              <a:buFont typeface="Arial" panose="020B0604020202020204" pitchFamily="34" charset="0"/>
              <a:buChar char="•"/>
            </a:pPr>
            <a:r>
              <a:rPr lang="cy-GB" dirty="0">
                <a:latin typeface="Calibri"/>
                <a:cs typeface="Calibri"/>
              </a:rPr>
              <a:t>Mae </a:t>
            </a:r>
            <a:r>
              <a:rPr lang="cy-GB" err="1">
                <a:latin typeface="Calibri"/>
                <a:cs typeface="Calibri"/>
              </a:rPr>
              <a:t>nomothetig</a:t>
            </a:r>
            <a:r>
              <a:rPr lang="cy-GB" dirty="0">
                <a:latin typeface="Calibri"/>
                <a:cs typeface="Calibri"/>
              </a:rPr>
              <a:t>, fel y'i cymhwysir i seicoleg, yn ymwneud ag astudio nodweddion sy'n gyffredin i grŵp neu ddosbarth o unigolion. </a:t>
            </a:r>
          </a:p>
          <a:p>
            <a:pPr marL="285750" indent="-285750">
              <a:buFont typeface="Arial" panose="020B0604020202020204" pitchFamily="34" charset="0"/>
              <a:buChar char="•"/>
            </a:pPr>
            <a:endParaRPr lang="cy-GB" dirty="0">
              <a:cs typeface="Arial"/>
            </a:endParaRPr>
          </a:p>
          <a:p>
            <a:pPr marL="285750" indent="-285750">
              <a:buFont typeface="Arial" panose="020B0604020202020204" pitchFamily="34" charset="0"/>
              <a:buChar char="•"/>
            </a:pPr>
            <a:r>
              <a:rPr lang="cy-GB" dirty="0">
                <a:latin typeface="Calibri"/>
                <a:cs typeface="Calibri"/>
              </a:rPr>
              <a:t>Mae astudiaeth </a:t>
            </a:r>
            <a:r>
              <a:rPr lang="cy-GB" err="1">
                <a:latin typeface="Calibri"/>
                <a:cs typeface="Calibri"/>
              </a:rPr>
              <a:t>idiograffig</a:t>
            </a:r>
            <a:r>
              <a:rPr lang="cy-GB" dirty="0">
                <a:latin typeface="Calibri"/>
                <a:cs typeface="Calibri"/>
              </a:rPr>
              <a:t> yn ymwneud â nodweddion unigryw sy'n gwahaniaethu rhwng unigolyn ac eraill. Mae astudiaethau achos mewn seicoleg yn defnyddio dull </a:t>
            </a:r>
            <a:r>
              <a:rPr lang="cy-GB" err="1">
                <a:latin typeface="Calibri"/>
                <a:cs typeface="Calibri"/>
              </a:rPr>
              <a:t>idiograffig</a:t>
            </a:r>
            <a:r>
              <a:rPr lang="cy-GB" dirty="0">
                <a:latin typeface="Calibri"/>
                <a:cs typeface="Calibri"/>
              </a:rPr>
              <a:t>. </a:t>
            </a:r>
          </a:p>
          <a:p>
            <a:endParaRPr lang="cy-GB" dirty="0">
              <a:cs typeface="Arial"/>
            </a:endParaRPr>
          </a:p>
        </p:txBody>
      </p:sp>
    </p:spTree>
    <p:custDataLst>
      <p:tags r:id="rId1"/>
    </p:custDataLst>
    <p:extLst>
      <p:ext uri="{BB962C8B-B14F-4D97-AF65-F5344CB8AC3E}">
        <p14:creationId xmlns:p14="http://schemas.microsoft.com/office/powerpoint/2010/main" val="220642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638" y="255652"/>
            <a:ext cx="3681080" cy="1031283"/>
          </a:xfrm>
        </p:spPr>
        <p:txBody>
          <a:bodyPr>
            <a:normAutofit/>
          </a:bodyPr>
          <a:lstStyle/>
          <a:p>
            <a:r>
              <a:rPr lang="cy-GB" sz="2200" b="1" dirty="0">
                <a:latin typeface="Calibri"/>
                <a:cs typeface="Calibri"/>
              </a:rPr>
              <a:t>Prif safbwyntiau seicolegol</a:t>
            </a:r>
            <a:br>
              <a:rPr lang="cy-GB" b="1" dirty="0">
                <a:latin typeface="Arial"/>
              </a:rPr>
            </a:br>
            <a:endParaRPr lang="en-GB" dirty="0"/>
          </a:p>
        </p:txBody>
      </p:sp>
      <p:sp>
        <p:nvSpPr>
          <p:cNvPr id="3" name="Text Placeholder 2"/>
          <p:cNvSpPr>
            <a:spLocks noGrp="1"/>
          </p:cNvSpPr>
          <p:nvPr>
            <p:ph type="body" sz="quarter" idx="10"/>
          </p:nvPr>
        </p:nvSpPr>
        <p:spPr>
          <a:xfrm>
            <a:off x="6386514" y="161926"/>
            <a:ext cx="3690937" cy="729896"/>
          </a:xfrm>
        </p:spPr>
        <p:txBody>
          <a:bodyPr/>
          <a:lstStyle/>
          <a:p>
            <a:r>
              <a:rPr lang="en-GB" sz="2000" b="1" dirty="0"/>
              <a:t>Principle psychological perspectives</a:t>
            </a:r>
            <a:endParaRPr lang="en-GB" sz="2000" b="1" dirty="0">
              <a:cs typeface="Arial"/>
            </a:endParaRPr>
          </a:p>
        </p:txBody>
      </p:sp>
      <p:sp>
        <p:nvSpPr>
          <p:cNvPr id="4" name="Text Placeholder 3"/>
          <p:cNvSpPr>
            <a:spLocks noGrp="1"/>
          </p:cNvSpPr>
          <p:nvPr>
            <p:ph type="body" sz="quarter" idx="11"/>
          </p:nvPr>
        </p:nvSpPr>
        <p:spPr>
          <a:xfrm>
            <a:off x="6386514" y="993423"/>
            <a:ext cx="3931531" cy="4865511"/>
          </a:xfrm>
        </p:spPr>
        <p:txBody>
          <a:bodyPr/>
          <a:lstStyle/>
          <a:p>
            <a:r>
              <a:rPr lang="en-GB" dirty="0"/>
              <a:t>‘Classical Conditioning’: refers to an association being made between two events. The first event is the stimulus and the second is the response. </a:t>
            </a:r>
          </a:p>
          <a:p>
            <a:endParaRPr lang="en-GB" dirty="0"/>
          </a:p>
          <a:p>
            <a:r>
              <a:rPr lang="en-GB" dirty="0"/>
              <a:t>‘Operant Conditioning’: says that learned behaviour is a product of the consequence. If the consequence is positively reinforcing (something the person wants or values), the behaviour is likely to be repeated. If the consequence is unpleasantly reinforcing, the behaviour is less likely to be repeated. </a:t>
            </a:r>
          </a:p>
        </p:txBody>
      </p:sp>
      <p:sp>
        <p:nvSpPr>
          <p:cNvPr id="5" name="Text Placeholder 4"/>
          <p:cNvSpPr>
            <a:spLocks noGrp="1"/>
          </p:cNvSpPr>
          <p:nvPr>
            <p:ph type="body" sz="quarter" idx="12"/>
          </p:nvPr>
        </p:nvSpPr>
        <p:spPr>
          <a:xfrm>
            <a:off x="750639" y="1083660"/>
            <a:ext cx="4072439" cy="4304471"/>
          </a:xfrm>
        </p:spPr>
        <p:txBody>
          <a:bodyPr vert="horz" lIns="91440" tIns="45720" rIns="91440" bIns="45720" rtlCol="0" anchor="t">
            <a:normAutofit/>
          </a:bodyPr>
          <a:lstStyle/>
          <a:p>
            <a:r>
              <a:rPr lang="cy-GB" dirty="0">
                <a:latin typeface="Calibri"/>
                <a:cs typeface="Calibri"/>
              </a:rPr>
              <a:t>'Cyflyru Clasurol': yn cyfeirio at gysylltiad rhwng dau ddigwyddiad. Y digwyddiad cyntaf yw'r ysgogiad a'r ail yw'r ymateb. </a:t>
            </a:r>
          </a:p>
          <a:p>
            <a:endParaRPr lang="en-GB" dirty="0"/>
          </a:p>
          <a:p>
            <a:r>
              <a:rPr lang="cy-GB" dirty="0">
                <a:latin typeface="Calibri"/>
                <a:cs typeface="Calibri"/>
              </a:rPr>
              <a:t>'Cyflyru Gweithredol': yn dweud bod ymddygiad dysgedig yn gynnyrch y canlyniad. Os yw'r canlyniad yn atgyfnerthu'n gadarnhaol (rhywbeth y mae'r person ei eisiau neu'n ei werthfawrogi), mae'r ymddygiad yn debygol o gael ei ailadrodd. Os yw'r canlyniad yn atgyfnerthu'n annymunol, mae'r ymddygiad yn llai tebygol o gael ei ailadrodd. </a:t>
            </a:r>
          </a:p>
          <a:p>
            <a:endParaRPr lang="en-GB" dirty="0"/>
          </a:p>
        </p:txBody>
      </p:sp>
    </p:spTree>
    <p:custDataLst>
      <p:tags r:id="rId1"/>
    </p:custDataLst>
    <p:extLst>
      <p:ext uri="{BB962C8B-B14F-4D97-AF65-F5344CB8AC3E}">
        <p14:creationId xmlns:p14="http://schemas.microsoft.com/office/powerpoint/2010/main" val="428678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821" y="365128"/>
            <a:ext cx="4362062" cy="1031283"/>
          </a:xfrm>
        </p:spPr>
        <p:txBody>
          <a:bodyPr>
            <a:normAutofit fontScale="90000"/>
          </a:bodyPr>
          <a:lstStyle/>
          <a:p>
            <a:r>
              <a:rPr lang="cy-GB" b="1" dirty="0">
                <a:latin typeface="Arial"/>
              </a:rPr>
              <a:t>Theori dysgu cymdeithasol</a:t>
            </a:r>
            <a:br>
              <a:rPr lang="cy-GB" b="1" dirty="0">
                <a:latin typeface="Arial"/>
              </a:rPr>
            </a:br>
            <a:endParaRPr lang="en-GB" dirty="0"/>
          </a:p>
        </p:txBody>
      </p:sp>
      <p:sp>
        <p:nvSpPr>
          <p:cNvPr id="3" name="Text Placeholder 2"/>
          <p:cNvSpPr>
            <a:spLocks noGrp="1"/>
          </p:cNvSpPr>
          <p:nvPr>
            <p:ph type="body" sz="quarter" idx="10"/>
          </p:nvPr>
        </p:nvSpPr>
        <p:spPr>
          <a:xfrm>
            <a:off x="6386513" y="365127"/>
            <a:ext cx="3795184" cy="656169"/>
          </a:xfrm>
        </p:spPr>
        <p:txBody>
          <a:bodyPr/>
          <a:lstStyle/>
          <a:p>
            <a:r>
              <a:rPr lang="en-GB" sz="2500" b="1" dirty="0"/>
              <a:t>Social learning theory</a:t>
            </a:r>
            <a:endParaRPr lang="en-GB" sz="2500" b="1">
              <a:cs typeface="Arial"/>
            </a:endParaRPr>
          </a:p>
        </p:txBody>
      </p:sp>
      <p:sp>
        <p:nvSpPr>
          <p:cNvPr id="4" name="Text Placeholder 3"/>
          <p:cNvSpPr>
            <a:spLocks noGrp="1"/>
          </p:cNvSpPr>
          <p:nvPr>
            <p:ph type="body" sz="quarter" idx="11"/>
          </p:nvPr>
        </p:nvSpPr>
        <p:spPr>
          <a:xfrm>
            <a:off x="6386513" y="959557"/>
            <a:ext cx="4191176" cy="4854221"/>
          </a:xfrm>
        </p:spPr>
        <p:txBody>
          <a:bodyPr/>
          <a:lstStyle/>
          <a:p>
            <a:endParaRPr lang="en-GB" dirty="0"/>
          </a:p>
          <a:p>
            <a:r>
              <a:rPr lang="en-GB" dirty="0"/>
              <a:t>Also known as ‘observational learning’, social learning is concerned with developing behaviour by imitating others (the model). </a:t>
            </a:r>
          </a:p>
          <a:p>
            <a:endParaRPr lang="en-GB" dirty="0"/>
          </a:p>
          <a:p>
            <a:r>
              <a:rPr lang="en-GB" dirty="0"/>
              <a:t>By observing the response, the model receives when performing or having completed the performance, the observer makes a decision as to whether this can be adopted into their own behaviour or not. Sometimes, the behaviour is learned but not used until later. This is known as ‘latent learning’. </a:t>
            </a:r>
          </a:p>
        </p:txBody>
      </p:sp>
      <p:sp>
        <p:nvSpPr>
          <p:cNvPr id="5" name="Text Placeholder 4"/>
          <p:cNvSpPr>
            <a:spLocks noGrp="1"/>
          </p:cNvSpPr>
          <p:nvPr>
            <p:ph type="body" sz="quarter" idx="12"/>
          </p:nvPr>
        </p:nvSpPr>
        <p:spPr>
          <a:xfrm>
            <a:off x="919414" y="819189"/>
            <a:ext cx="4323097" cy="4455960"/>
          </a:xfrm>
        </p:spPr>
        <p:txBody>
          <a:bodyPr vert="horz" lIns="91440" tIns="45720" rIns="91440" bIns="45720" rtlCol="0" anchor="t">
            <a:normAutofit/>
          </a:bodyPr>
          <a:lstStyle/>
          <a:p>
            <a:br>
              <a:rPr lang="cy-GB" dirty="0">
                <a:latin typeface="Arial"/>
              </a:rPr>
            </a:br>
            <a:br>
              <a:rPr lang="cy-GB" dirty="0">
                <a:latin typeface="Calibri"/>
              </a:rPr>
            </a:br>
            <a:r>
              <a:rPr lang="cy-GB" dirty="0">
                <a:latin typeface="Calibri"/>
                <a:cs typeface="Calibri"/>
              </a:rPr>
              <a:t>Fe'i gelwir hefyd yn 'ddysgu </a:t>
            </a:r>
            <a:r>
              <a:rPr lang="cy-GB" err="1">
                <a:latin typeface="Calibri"/>
                <a:cs typeface="Calibri"/>
              </a:rPr>
              <a:t>arsylwadol</a:t>
            </a:r>
            <a:r>
              <a:rPr lang="cy-GB" dirty="0">
                <a:latin typeface="Calibri"/>
                <a:cs typeface="Calibri"/>
              </a:rPr>
              <a:t>' - mae dysgu cymdeithasol yn ymwneud â datblygu ymddygiad trwy efelychu eraill (y model). </a:t>
            </a:r>
          </a:p>
          <a:p>
            <a:endParaRPr lang="en-GB" dirty="0"/>
          </a:p>
          <a:p>
            <a:r>
              <a:rPr lang="cy-GB" dirty="0">
                <a:latin typeface="Calibri"/>
                <a:cs typeface="Calibri"/>
              </a:rPr>
              <a:t>Wrth arsylwi ar yr ymateb, a gaiff y model wrth berfformio neu ar ôl cwblhau'r perfformiad, mae'r sylwedydd yn penderfynu a ellir mabwysiadu hyn yn ei ymddygiad ei hun ai peidio. Weithiau, mae'r ymddygiad yn cael ei ddysgu ond ni chaiff ei ddefnyddio tan yn ddiweddarach. Gelwir hyn yn 'ddysgu cudd'. </a:t>
            </a:r>
          </a:p>
          <a:p>
            <a:endParaRPr lang="en-GB" dirty="0"/>
          </a:p>
        </p:txBody>
      </p:sp>
    </p:spTree>
    <p:custDataLst>
      <p:tags r:id="rId1"/>
    </p:custDataLst>
    <p:extLst>
      <p:ext uri="{BB962C8B-B14F-4D97-AF65-F5344CB8AC3E}">
        <p14:creationId xmlns:p14="http://schemas.microsoft.com/office/powerpoint/2010/main" val="190203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566" y="357682"/>
            <a:ext cx="4945536" cy="1031283"/>
          </a:xfrm>
        </p:spPr>
        <p:txBody>
          <a:bodyPr>
            <a:normAutofit fontScale="90000"/>
          </a:bodyPr>
          <a:lstStyle/>
          <a:p>
            <a:r>
              <a:rPr lang="cy-GB" b="1" dirty="0">
                <a:latin typeface="Arial"/>
              </a:rPr>
              <a:t>Pam fod damcaniaethau yn berthnasol i Ymarferwyr Gwasanaethau Cymdeithasol?</a:t>
            </a:r>
            <a:r>
              <a:rPr lang="cy-GB" dirty="0">
                <a:latin typeface="Arial"/>
              </a:rPr>
              <a:t> </a:t>
            </a:r>
            <a:br>
              <a:rPr lang="cy-GB" dirty="0">
                <a:latin typeface="Arial"/>
              </a:rPr>
            </a:br>
            <a:endParaRPr lang="en-GB" dirty="0"/>
          </a:p>
        </p:txBody>
      </p:sp>
      <p:sp>
        <p:nvSpPr>
          <p:cNvPr id="3" name="Text Placeholder 2"/>
          <p:cNvSpPr>
            <a:spLocks noGrp="1"/>
          </p:cNvSpPr>
          <p:nvPr>
            <p:ph type="body" sz="quarter" idx="10"/>
          </p:nvPr>
        </p:nvSpPr>
        <p:spPr>
          <a:xfrm>
            <a:off x="6549889" y="360806"/>
            <a:ext cx="3965840" cy="1031284"/>
          </a:xfrm>
        </p:spPr>
        <p:txBody>
          <a:bodyPr>
            <a:normAutofit lnSpcReduction="10000"/>
          </a:bodyPr>
          <a:lstStyle/>
          <a:p>
            <a:r>
              <a:rPr lang="en-US" sz="2500" b="1" dirty="0"/>
              <a:t>Why are theories relevant to Social Services Practitioners? </a:t>
            </a:r>
            <a:endParaRPr lang="en-GB" sz="2500" b="1">
              <a:cs typeface="Arial"/>
            </a:endParaRPr>
          </a:p>
        </p:txBody>
      </p:sp>
      <p:pic>
        <p:nvPicPr>
          <p:cNvPr id="1032" name="Picture 8" descr="Increasing community awareness of the value of psychology skills — Psych  Learning Curv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10009" y="3106436"/>
            <a:ext cx="2000428" cy="124908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117887" y="1710381"/>
            <a:ext cx="2502209" cy="304800"/>
          </a:xfrm>
          <a:prstGeom prst="rect">
            <a:avLst/>
          </a:prstGeom>
        </p:spPr>
        <p:txBody>
          <a:bodyPr vert="horz" wrap="none" lIns="91440" tIns="45720" rIns="91440" bIns="45720" rtlCol="0" anchor="ctr">
            <a:normAutofit fontScale="92500" lnSpcReduction="20000"/>
          </a:bodyPr>
          <a:lstStyle/>
          <a:p>
            <a:r>
              <a:rPr lang="en-US" b="1" u="sng" dirty="0"/>
              <a:t>Understanding People’s </a:t>
            </a:r>
            <a:endParaRPr lang="en-GB" b="1" u="sng" dirty="0"/>
          </a:p>
        </p:txBody>
      </p:sp>
      <p:sp>
        <p:nvSpPr>
          <p:cNvPr id="10" name="TextBox 9"/>
          <p:cNvSpPr txBox="1"/>
          <p:nvPr/>
        </p:nvSpPr>
        <p:spPr>
          <a:xfrm>
            <a:off x="6239361" y="2598830"/>
            <a:ext cx="1061155" cy="376061"/>
          </a:xfrm>
          <a:prstGeom prst="rect">
            <a:avLst/>
          </a:prstGeom>
        </p:spPr>
        <p:txBody>
          <a:bodyPr vert="horz" wrap="none" lIns="91440" tIns="45720" rIns="91440" bIns="45720" rtlCol="0" anchor="ctr">
            <a:normAutofit/>
          </a:bodyPr>
          <a:lstStyle/>
          <a:p>
            <a:r>
              <a:rPr lang="en-US" dirty="0"/>
              <a:t>Thoughts</a:t>
            </a:r>
            <a:endParaRPr lang="en-GB" dirty="0"/>
          </a:p>
        </p:txBody>
      </p:sp>
      <p:sp>
        <p:nvSpPr>
          <p:cNvPr id="11" name="TextBox 10"/>
          <p:cNvSpPr txBox="1"/>
          <p:nvPr/>
        </p:nvSpPr>
        <p:spPr>
          <a:xfrm>
            <a:off x="7738533" y="2392756"/>
            <a:ext cx="1004711" cy="325387"/>
          </a:xfrm>
          <a:prstGeom prst="rect">
            <a:avLst/>
          </a:prstGeom>
        </p:spPr>
        <p:txBody>
          <a:bodyPr vert="horz" wrap="none" lIns="91440" tIns="45720" rIns="91440" bIns="45720" rtlCol="0" anchor="ctr">
            <a:noAutofit/>
          </a:bodyPr>
          <a:lstStyle/>
          <a:p>
            <a:r>
              <a:rPr lang="en-US" dirty="0"/>
              <a:t>Feelings</a:t>
            </a:r>
            <a:endParaRPr lang="en-GB" dirty="0"/>
          </a:p>
        </p:txBody>
      </p:sp>
      <p:sp>
        <p:nvSpPr>
          <p:cNvPr id="12" name="TextBox 11"/>
          <p:cNvSpPr txBox="1"/>
          <p:nvPr/>
        </p:nvSpPr>
        <p:spPr>
          <a:xfrm>
            <a:off x="7625645" y="4738371"/>
            <a:ext cx="1569156" cy="317582"/>
          </a:xfrm>
          <a:prstGeom prst="rect">
            <a:avLst/>
          </a:prstGeom>
        </p:spPr>
        <p:txBody>
          <a:bodyPr vert="horz" wrap="none" lIns="91440" tIns="45720" rIns="91440" bIns="45720" rtlCol="0" anchor="ctr">
            <a:noAutofit/>
          </a:bodyPr>
          <a:lstStyle/>
          <a:p>
            <a:r>
              <a:rPr lang="en-US" dirty="0"/>
              <a:t>Relationships</a:t>
            </a:r>
            <a:endParaRPr lang="en-GB" dirty="0"/>
          </a:p>
        </p:txBody>
      </p:sp>
      <p:sp>
        <p:nvSpPr>
          <p:cNvPr id="13" name="TextBox 12"/>
          <p:cNvSpPr txBox="1"/>
          <p:nvPr/>
        </p:nvSpPr>
        <p:spPr>
          <a:xfrm>
            <a:off x="6149051" y="3475184"/>
            <a:ext cx="1241777" cy="376061"/>
          </a:xfrm>
          <a:prstGeom prst="rect">
            <a:avLst/>
          </a:prstGeom>
        </p:spPr>
        <p:txBody>
          <a:bodyPr vert="horz" wrap="none" lIns="91440" tIns="45720" rIns="91440" bIns="45720" rtlCol="0" anchor="ctr">
            <a:normAutofit/>
          </a:bodyPr>
          <a:lstStyle/>
          <a:p>
            <a:r>
              <a:rPr lang="en-US" dirty="0"/>
              <a:t>Decisions</a:t>
            </a:r>
            <a:endParaRPr lang="en-GB" dirty="0"/>
          </a:p>
        </p:txBody>
      </p:sp>
      <p:sp>
        <p:nvSpPr>
          <p:cNvPr id="14" name="TextBox 13"/>
          <p:cNvSpPr txBox="1"/>
          <p:nvPr/>
        </p:nvSpPr>
        <p:spPr>
          <a:xfrm>
            <a:off x="9514199" y="3448727"/>
            <a:ext cx="722489" cy="428972"/>
          </a:xfrm>
          <a:prstGeom prst="rect">
            <a:avLst/>
          </a:prstGeom>
        </p:spPr>
        <p:txBody>
          <a:bodyPr vert="horz" wrap="none" lIns="91440" tIns="45720" rIns="91440" bIns="45720" rtlCol="0" anchor="ctr">
            <a:normAutofit/>
          </a:bodyPr>
          <a:lstStyle/>
          <a:p>
            <a:r>
              <a:rPr lang="en-US" dirty="0"/>
              <a:t>Past</a:t>
            </a:r>
            <a:endParaRPr lang="en-GB" dirty="0"/>
          </a:p>
        </p:txBody>
      </p:sp>
      <p:sp>
        <p:nvSpPr>
          <p:cNvPr id="15" name="TextBox 14"/>
          <p:cNvSpPr txBox="1"/>
          <p:nvPr/>
        </p:nvSpPr>
        <p:spPr>
          <a:xfrm>
            <a:off x="6314854" y="4351538"/>
            <a:ext cx="914400" cy="472143"/>
          </a:xfrm>
          <a:prstGeom prst="rect">
            <a:avLst/>
          </a:prstGeom>
        </p:spPr>
        <p:txBody>
          <a:bodyPr vert="horz" wrap="none" lIns="91440" tIns="45720" rIns="91440" bIns="45720" rtlCol="0" anchor="ctr">
            <a:normAutofit/>
          </a:bodyPr>
          <a:lstStyle/>
          <a:p>
            <a:r>
              <a:rPr lang="en-US" dirty="0"/>
              <a:t>Beliefs</a:t>
            </a:r>
            <a:endParaRPr lang="en-GB" dirty="0"/>
          </a:p>
        </p:txBody>
      </p:sp>
      <p:sp>
        <p:nvSpPr>
          <p:cNvPr id="16" name="TextBox 15"/>
          <p:cNvSpPr txBox="1"/>
          <p:nvPr/>
        </p:nvSpPr>
        <p:spPr>
          <a:xfrm>
            <a:off x="9003132" y="2552614"/>
            <a:ext cx="1309511" cy="468491"/>
          </a:xfrm>
          <a:prstGeom prst="rect">
            <a:avLst/>
          </a:prstGeom>
        </p:spPr>
        <p:txBody>
          <a:bodyPr vert="horz" wrap="none" lIns="91440" tIns="45720" rIns="91440" bIns="45720" rtlCol="0" anchor="ctr">
            <a:normAutofit/>
          </a:bodyPr>
          <a:lstStyle/>
          <a:p>
            <a:r>
              <a:rPr lang="en-US" dirty="0"/>
              <a:t>Aspirations</a:t>
            </a:r>
            <a:endParaRPr lang="en-GB" dirty="0"/>
          </a:p>
        </p:txBody>
      </p:sp>
      <p:sp>
        <p:nvSpPr>
          <p:cNvPr id="20" name="TextBox 19"/>
          <p:cNvSpPr txBox="1"/>
          <p:nvPr/>
        </p:nvSpPr>
        <p:spPr>
          <a:xfrm>
            <a:off x="9398242" y="4355518"/>
            <a:ext cx="914400" cy="472143"/>
          </a:xfrm>
          <a:prstGeom prst="rect">
            <a:avLst/>
          </a:prstGeom>
        </p:spPr>
        <p:txBody>
          <a:bodyPr vert="horz" wrap="none" lIns="91440" tIns="45720" rIns="91440" bIns="45720" rtlCol="0" anchor="ctr">
            <a:normAutofit/>
          </a:bodyPr>
          <a:lstStyle/>
          <a:p>
            <a:r>
              <a:rPr lang="en-US" dirty="0"/>
              <a:t>Needs</a:t>
            </a:r>
            <a:endParaRPr lang="en-GB" dirty="0"/>
          </a:p>
        </p:txBody>
      </p:sp>
      <p:sp>
        <p:nvSpPr>
          <p:cNvPr id="17" name="TextBox 16"/>
          <p:cNvSpPr txBox="1"/>
          <p:nvPr/>
        </p:nvSpPr>
        <p:spPr>
          <a:xfrm>
            <a:off x="6239361" y="5279435"/>
            <a:ext cx="1264355" cy="554888"/>
          </a:xfrm>
          <a:prstGeom prst="rect">
            <a:avLst/>
          </a:prstGeom>
        </p:spPr>
        <p:txBody>
          <a:bodyPr vert="horz" wrap="none" lIns="91440" tIns="45720" rIns="91440" bIns="45720" rtlCol="0" anchor="ctr">
            <a:normAutofit/>
          </a:bodyPr>
          <a:lstStyle/>
          <a:p>
            <a:r>
              <a:rPr lang="en-US" dirty="0"/>
              <a:t>Problems</a:t>
            </a:r>
            <a:endParaRPr lang="en-GB" dirty="0"/>
          </a:p>
        </p:txBody>
      </p:sp>
      <p:sp>
        <p:nvSpPr>
          <p:cNvPr id="19" name="TextBox 18"/>
          <p:cNvSpPr txBox="1"/>
          <p:nvPr/>
        </p:nvSpPr>
        <p:spPr>
          <a:xfrm>
            <a:off x="9313576" y="5281992"/>
            <a:ext cx="1083733" cy="524962"/>
          </a:xfrm>
          <a:prstGeom prst="rect">
            <a:avLst/>
          </a:prstGeom>
        </p:spPr>
        <p:txBody>
          <a:bodyPr vert="horz" wrap="none" lIns="91440" tIns="45720" rIns="91440" bIns="45720" rtlCol="0" anchor="ctr">
            <a:normAutofit/>
          </a:bodyPr>
          <a:lstStyle/>
          <a:p>
            <a:r>
              <a:rPr lang="en-US" dirty="0"/>
              <a:t>Solutions</a:t>
            </a:r>
            <a:endParaRPr lang="en-GB" dirty="0"/>
          </a:p>
        </p:txBody>
      </p:sp>
      <p:pic>
        <p:nvPicPr>
          <p:cNvPr id="18" name="Picture 8" descr="Increasing community awareness of the value of psychology skills — Psych  Learning Curve"/>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849034" y="3079067"/>
            <a:ext cx="2000428" cy="1249083"/>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2310563" y="1945411"/>
            <a:ext cx="2502209" cy="304800"/>
          </a:xfrm>
          <a:prstGeom prst="rect">
            <a:avLst/>
          </a:prstGeom>
        </p:spPr>
        <p:txBody>
          <a:bodyPr vert="horz" wrap="none" lIns="91440" tIns="45720" rIns="91440" bIns="45720" rtlCol="0" anchor="ctr">
            <a:normAutofit fontScale="87500" lnSpcReduction="20000"/>
          </a:bodyPr>
          <a:lstStyle/>
          <a:p>
            <a:r>
              <a:rPr lang="cy-GB" b="1" u="sng" dirty="0">
                <a:solidFill>
                  <a:srgbClr val="000000"/>
                </a:solidFill>
                <a:uFill>
                  <a:solidFill>
                    <a:srgbClr val="000000"/>
                  </a:solidFill>
                </a:uFill>
                <a:latin typeface="Arial"/>
              </a:rPr>
              <a:t>Deall  y canlynol mewn Pobl </a:t>
            </a:r>
          </a:p>
        </p:txBody>
      </p:sp>
      <p:sp>
        <p:nvSpPr>
          <p:cNvPr id="22" name="TextBox 21"/>
          <p:cNvSpPr txBox="1"/>
          <p:nvPr/>
        </p:nvSpPr>
        <p:spPr>
          <a:xfrm>
            <a:off x="1678386" y="2571461"/>
            <a:ext cx="1061155" cy="376061"/>
          </a:xfrm>
          <a:prstGeom prst="rect">
            <a:avLst/>
          </a:prstGeom>
        </p:spPr>
        <p:txBody>
          <a:bodyPr vert="horz" wrap="none" lIns="91440" tIns="45720" rIns="91440" bIns="45720" rtlCol="0" anchor="ctr">
            <a:normAutofit/>
          </a:bodyPr>
          <a:lstStyle/>
          <a:p>
            <a:r>
              <a:rPr lang="cy-GB">
                <a:solidFill>
                  <a:srgbClr val="000000"/>
                </a:solidFill>
                <a:latin typeface="Arial"/>
              </a:rPr>
              <a:t>Meddyliau</a:t>
            </a:r>
          </a:p>
        </p:txBody>
      </p:sp>
      <p:sp>
        <p:nvSpPr>
          <p:cNvPr id="23" name="TextBox 22"/>
          <p:cNvSpPr txBox="1"/>
          <p:nvPr/>
        </p:nvSpPr>
        <p:spPr>
          <a:xfrm>
            <a:off x="3059311" y="2333882"/>
            <a:ext cx="1004711" cy="304800"/>
          </a:xfrm>
          <a:prstGeom prst="rect">
            <a:avLst/>
          </a:prstGeom>
        </p:spPr>
        <p:txBody>
          <a:bodyPr vert="horz" wrap="none" lIns="91440" tIns="45720" rIns="91440" bIns="45720" rtlCol="0" anchor="ctr">
            <a:noAutofit/>
          </a:bodyPr>
          <a:lstStyle/>
          <a:p>
            <a:r>
              <a:rPr lang="cy-GB" dirty="0">
                <a:solidFill>
                  <a:srgbClr val="000000"/>
                </a:solidFill>
                <a:latin typeface="Arial"/>
              </a:rPr>
              <a:t>Teimladau</a:t>
            </a:r>
          </a:p>
        </p:txBody>
      </p:sp>
      <p:sp>
        <p:nvSpPr>
          <p:cNvPr id="24" name="TextBox 23"/>
          <p:cNvSpPr txBox="1"/>
          <p:nvPr/>
        </p:nvSpPr>
        <p:spPr>
          <a:xfrm>
            <a:off x="3064670" y="4711002"/>
            <a:ext cx="1569156" cy="317582"/>
          </a:xfrm>
          <a:prstGeom prst="rect">
            <a:avLst/>
          </a:prstGeom>
        </p:spPr>
        <p:txBody>
          <a:bodyPr vert="horz" wrap="none" lIns="91440" tIns="45720" rIns="91440" bIns="45720" rtlCol="0" anchor="ctr">
            <a:noAutofit/>
          </a:bodyPr>
          <a:lstStyle/>
          <a:p>
            <a:r>
              <a:rPr lang="cy-GB">
                <a:solidFill>
                  <a:srgbClr val="000000"/>
                </a:solidFill>
                <a:latin typeface="Arial"/>
              </a:rPr>
              <a:t>Perthnasoedd</a:t>
            </a:r>
          </a:p>
        </p:txBody>
      </p:sp>
      <p:sp>
        <p:nvSpPr>
          <p:cNvPr id="25" name="TextBox 24"/>
          <p:cNvSpPr txBox="1"/>
          <p:nvPr/>
        </p:nvSpPr>
        <p:spPr>
          <a:xfrm>
            <a:off x="1057497" y="3486150"/>
            <a:ext cx="1241777" cy="376061"/>
          </a:xfrm>
          <a:prstGeom prst="rect">
            <a:avLst/>
          </a:prstGeom>
        </p:spPr>
        <p:txBody>
          <a:bodyPr vert="horz" wrap="none" lIns="91440" tIns="45720" rIns="91440" bIns="45720" rtlCol="0" anchor="ctr">
            <a:normAutofit/>
          </a:bodyPr>
          <a:lstStyle/>
          <a:p>
            <a:r>
              <a:rPr lang="cy-GB" dirty="0">
                <a:solidFill>
                  <a:srgbClr val="000000"/>
                </a:solidFill>
                <a:latin typeface="Arial"/>
              </a:rPr>
              <a:t>Penderfyniadau</a:t>
            </a:r>
          </a:p>
        </p:txBody>
      </p:sp>
      <p:sp>
        <p:nvSpPr>
          <p:cNvPr id="26" name="TextBox 25"/>
          <p:cNvSpPr txBox="1"/>
          <p:nvPr/>
        </p:nvSpPr>
        <p:spPr>
          <a:xfrm>
            <a:off x="1753879" y="4324169"/>
            <a:ext cx="914400" cy="472143"/>
          </a:xfrm>
          <a:prstGeom prst="rect">
            <a:avLst/>
          </a:prstGeom>
        </p:spPr>
        <p:txBody>
          <a:bodyPr vert="horz" wrap="none" lIns="91440" tIns="45720" rIns="91440" bIns="45720" rtlCol="0" anchor="ctr">
            <a:normAutofit/>
          </a:bodyPr>
          <a:lstStyle/>
          <a:p>
            <a:r>
              <a:rPr lang="cy-GB">
                <a:solidFill>
                  <a:srgbClr val="000000"/>
                </a:solidFill>
                <a:latin typeface="Arial"/>
              </a:rPr>
              <a:t>Credoau</a:t>
            </a:r>
          </a:p>
        </p:txBody>
      </p:sp>
      <p:sp>
        <p:nvSpPr>
          <p:cNvPr id="27" name="TextBox 26"/>
          <p:cNvSpPr txBox="1"/>
          <p:nvPr/>
        </p:nvSpPr>
        <p:spPr>
          <a:xfrm>
            <a:off x="4442157" y="2525245"/>
            <a:ext cx="1309511" cy="468491"/>
          </a:xfrm>
          <a:prstGeom prst="rect">
            <a:avLst/>
          </a:prstGeom>
        </p:spPr>
        <p:txBody>
          <a:bodyPr vert="horz" wrap="none" lIns="91440" tIns="45720" rIns="91440" bIns="45720" rtlCol="0" anchor="ctr">
            <a:normAutofit/>
          </a:bodyPr>
          <a:lstStyle/>
          <a:p>
            <a:r>
              <a:rPr lang="cy-GB" dirty="0">
                <a:solidFill>
                  <a:srgbClr val="000000"/>
                </a:solidFill>
                <a:latin typeface="Arial"/>
              </a:rPr>
              <a:t>Dyheadau</a:t>
            </a:r>
          </a:p>
        </p:txBody>
      </p:sp>
      <p:sp>
        <p:nvSpPr>
          <p:cNvPr id="28" name="TextBox 27"/>
          <p:cNvSpPr txBox="1"/>
          <p:nvPr/>
        </p:nvSpPr>
        <p:spPr>
          <a:xfrm>
            <a:off x="4837267" y="4328149"/>
            <a:ext cx="914400" cy="472143"/>
          </a:xfrm>
          <a:prstGeom prst="rect">
            <a:avLst/>
          </a:prstGeom>
        </p:spPr>
        <p:txBody>
          <a:bodyPr vert="horz" wrap="none" lIns="91440" tIns="45720" rIns="91440" bIns="45720" rtlCol="0" anchor="ctr">
            <a:normAutofit/>
          </a:bodyPr>
          <a:lstStyle/>
          <a:p>
            <a:r>
              <a:rPr lang="cy-GB">
                <a:solidFill>
                  <a:srgbClr val="000000"/>
                </a:solidFill>
                <a:latin typeface="Arial"/>
              </a:rPr>
              <a:t>Anghenion</a:t>
            </a:r>
          </a:p>
        </p:txBody>
      </p:sp>
      <p:sp>
        <p:nvSpPr>
          <p:cNvPr id="29" name="TextBox 28"/>
          <p:cNvSpPr txBox="1"/>
          <p:nvPr/>
        </p:nvSpPr>
        <p:spPr>
          <a:xfrm>
            <a:off x="1678386" y="5252066"/>
            <a:ext cx="1264355" cy="554888"/>
          </a:xfrm>
          <a:prstGeom prst="rect">
            <a:avLst/>
          </a:prstGeom>
        </p:spPr>
        <p:txBody>
          <a:bodyPr vert="horz" wrap="none" lIns="91440" tIns="45720" rIns="91440" bIns="45720" rtlCol="0" anchor="ctr">
            <a:normAutofit/>
          </a:bodyPr>
          <a:lstStyle/>
          <a:p>
            <a:r>
              <a:rPr lang="cy-GB">
                <a:solidFill>
                  <a:srgbClr val="000000"/>
                </a:solidFill>
                <a:latin typeface="Arial"/>
              </a:rPr>
              <a:t>Problemau</a:t>
            </a:r>
          </a:p>
        </p:txBody>
      </p:sp>
      <p:sp>
        <p:nvSpPr>
          <p:cNvPr id="30" name="TextBox 29"/>
          <p:cNvSpPr txBox="1"/>
          <p:nvPr/>
        </p:nvSpPr>
        <p:spPr>
          <a:xfrm>
            <a:off x="4752601" y="5254623"/>
            <a:ext cx="1083733" cy="524962"/>
          </a:xfrm>
          <a:prstGeom prst="rect">
            <a:avLst/>
          </a:prstGeom>
        </p:spPr>
        <p:txBody>
          <a:bodyPr vert="horz" wrap="none" lIns="91440" tIns="45720" rIns="91440" bIns="45720" rtlCol="0" anchor="ctr">
            <a:normAutofit/>
          </a:bodyPr>
          <a:lstStyle/>
          <a:p>
            <a:r>
              <a:rPr lang="cy-GB">
                <a:solidFill>
                  <a:srgbClr val="000000"/>
                </a:solidFill>
                <a:latin typeface="Arial"/>
              </a:rPr>
              <a:t>Atebion</a:t>
            </a:r>
          </a:p>
        </p:txBody>
      </p:sp>
    </p:spTree>
    <p:custDataLst>
      <p:tags r:id="rId1"/>
    </p:custDataLst>
    <p:extLst>
      <p:ext uri="{BB962C8B-B14F-4D97-AF65-F5344CB8AC3E}">
        <p14:creationId xmlns:p14="http://schemas.microsoft.com/office/powerpoint/2010/main" val="2675835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b="1" dirty="0">
                <a:latin typeface="Calibri"/>
                <a:cs typeface="Calibri"/>
              </a:rPr>
              <a:t>1.7 Y modelau cymdeithasol a meddygol o anabledd</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1260474"/>
          </a:xfrm>
        </p:spPr>
        <p:txBody>
          <a:bodyPr/>
          <a:lstStyle/>
          <a:p>
            <a:r>
              <a:rPr lang="en-US" sz="2500" b="1" dirty="0"/>
              <a:t>1.7 The social and medical models of disability</a:t>
            </a:r>
            <a:endParaRPr lang="en-GB" sz="2500" b="1">
              <a:cs typeface="Arial"/>
            </a:endParaRPr>
          </a:p>
        </p:txBody>
      </p:sp>
      <p:sp>
        <p:nvSpPr>
          <p:cNvPr id="4" name="Text Placeholder 3"/>
          <p:cNvSpPr>
            <a:spLocks noGrp="1"/>
          </p:cNvSpPr>
          <p:nvPr>
            <p:ph type="body" sz="quarter" idx="11"/>
          </p:nvPr>
        </p:nvSpPr>
        <p:spPr/>
        <p:txBody>
          <a:bodyPr>
            <a:normAutofit/>
          </a:bodyPr>
          <a:lstStyle/>
          <a:p>
            <a:pPr marL="285750" indent="-285750">
              <a:buFont typeface="Arial" panose="020B0604020202020204" pitchFamily="34" charset="0"/>
              <a:buChar char="•"/>
            </a:pPr>
            <a:r>
              <a:rPr lang="en-US" sz="2400" dirty="0"/>
              <a:t>This section looks at both definitions.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Quick think! What do you think each means? </a:t>
            </a:r>
            <a:endParaRPr lang="en-GB" sz="2400" dirty="0"/>
          </a:p>
        </p:txBody>
      </p:sp>
      <p:sp>
        <p:nvSpPr>
          <p:cNvPr id="5" name="Text Placeholder 4"/>
          <p:cNvSpPr>
            <a:spLocks noGrp="1"/>
          </p:cNvSpPr>
          <p:nvPr>
            <p:ph type="body" sz="quarter" idx="12"/>
          </p:nvPr>
        </p:nvSpPr>
        <p:spPr>
          <a:xfrm>
            <a:off x="931446" y="1933611"/>
            <a:ext cx="4162676" cy="3480353"/>
          </a:xfrm>
        </p:spPr>
        <p:txBody>
          <a:bodyPr vert="horz" lIns="91440" tIns="45720" rIns="91440" bIns="45720" rtlCol="0" anchor="t">
            <a:normAutofit/>
          </a:bodyPr>
          <a:lstStyle/>
          <a:p>
            <a:pPr marL="285750" indent="-285750">
              <a:buFont typeface="Arial" panose="020B0604020202020204" pitchFamily="34" charset="0"/>
              <a:buChar char="•"/>
            </a:pPr>
            <a:r>
              <a:rPr lang="cy-GB" sz="2400" dirty="0">
                <a:latin typeface="Calibri"/>
                <a:cs typeface="Calibri"/>
              </a:rPr>
              <a:t>Mae'r adran hon yn edrych ar y ddau ddiffiniad.</a:t>
            </a:r>
            <a:endParaRPr lang="en-US" sz="2400">
              <a:latin typeface="Calibri"/>
              <a:cs typeface="Calibri"/>
            </a:endParaRPr>
          </a:p>
          <a:p>
            <a:pPr marL="285750" indent="-285750">
              <a:buFont typeface="Arial" panose="020B0604020202020204" pitchFamily="34" charset="0"/>
              <a:buChar char="•"/>
            </a:pPr>
            <a:endParaRPr lang="en-US" sz="3200" dirty="0">
              <a:cs typeface="Calibri"/>
            </a:endParaRPr>
          </a:p>
          <a:p>
            <a:pPr marL="285750" indent="-285750">
              <a:buFont typeface="Arial" panose="020B0604020202020204" pitchFamily="34" charset="0"/>
              <a:buChar char="•"/>
            </a:pPr>
            <a:r>
              <a:rPr lang="cy-GB" sz="2400" dirty="0">
                <a:latin typeface="Calibri"/>
                <a:cs typeface="Calibri"/>
              </a:rPr>
              <a:t>Meddyliwch yn gyflym! Beth yw ystyr pob un yn eich barn chi? </a:t>
            </a:r>
          </a:p>
          <a:p>
            <a:endParaRPr lang="en-GB" dirty="0"/>
          </a:p>
        </p:txBody>
      </p:sp>
    </p:spTree>
    <p:custDataLst>
      <p:tags r:id="rId1"/>
    </p:custDataLst>
    <p:extLst>
      <p:ext uri="{BB962C8B-B14F-4D97-AF65-F5344CB8AC3E}">
        <p14:creationId xmlns:p14="http://schemas.microsoft.com/office/powerpoint/2010/main" val="201661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1670757" y="203201"/>
            <a:ext cx="8850487" cy="5644443"/>
          </a:xfrm>
        </p:spPr>
        <p:txBody>
          <a:bodyPr/>
          <a:lstStyle/>
          <a:p>
            <a:pPr algn="ctr"/>
            <a:endParaRPr lang="en-GB" sz="2500" dirty="0">
              <a:solidFill>
                <a:srgbClr val="16AD85"/>
              </a:solidFill>
              <a:latin typeface="Arial"/>
              <a:ea typeface="+mj-ea"/>
              <a:cs typeface="+mj-cs"/>
            </a:endParaRPr>
          </a:p>
          <a:p>
            <a:pPr algn="ctr"/>
            <a:endParaRPr lang="en-GB" sz="2500" dirty="0">
              <a:solidFill>
                <a:srgbClr val="16AD85"/>
              </a:solidFill>
              <a:latin typeface="Arial"/>
              <a:ea typeface="+mj-ea"/>
              <a:cs typeface="+mj-cs"/>
            </a:endParaRPr>
          </a:p>
          <a:p>
            <a:pPr algn="ctr"/>
            <a:endParaRPr lang="en-GB" sz="2500" dirty="0">
              <a:solidFill>
                <a:srgbClr val="16AD85"/>
              </a:solidFill>
              <a:latin typeface="Arial"/>
              <a:ea typeface="+mj-ea"/>
              <a:cs typeface="+mj-cs"/>
            </a:endParaRPr>
          </a:p>
          <a:p>
            <a:pPr algn="ctr"/>
            <a:r>
              <a:rPr lang="cy-GB" sz="2500" b="1" dirty="0">
                <a:solidFill>
                  <a:srgbClr val="16AD85"/>
                </a:solidFill>
                <a:latin typeface="Arial"/>
                <a:ea typeface="+mj-ea"/>
                <a:cs typeface="+mj-cs"/>
              </a:rPr>
              <a:t>Y modelau cymdeithasol a meddygol o anabledd a'r tensiynau a all fodoli rhwng y rhain </a:t>
            </a:r>
            <a:endParaRPr lang="cy-GB" sz="2500" b="1" dirty="0">
              <a:solidFill>
                <a:srgbClr val="16AD85"/>
              </a:solidFill>
              <a:latin typeface="Arial"/>
              <a:ea typeface="+mj-ea"/>
              <a:cs typeface="Arial"/>
            </a:endParaRPr>
          </a:p>
          <a:p>
            <a:pPr algn="ctr"/>
            <a:endParaRPr lang="en-GB" sz="2500" dirty="0">
              <a:solidFill>
                <a:srgbClr val="16AD85"/>
              </a:solidFill>
              <a:latin typeface="Arial"/>
              <a:ea typeface="+mj-ea"/>
              <a:cs typeface="+mj-cs"/>
            </a:endParaRPr>
          </a:p>
          <a:p>
            <a:pPr algn="ctr"/>
            <a:endParaRPr lang="en-GB" sz="2500" dirty="0">
              <a:solidFill>
                <a:srgbClr val="16AD85"/>
              </a:solidFill>
              <a:latin typeface="Arial"/>
              <a:ea typeface="+mj-ea"/>
              <a:cs typeface="+mj-cs"/>
            </a:endParaRPr>
          </a:p>
          <a:p>
            <a:pPr algn="ctr"/>
            <a:r>
              <a:rPr lang="en-GB" sz="2500" b="1" dirty="0">
                <a:solidFill>
                  <a:srgbClr val="16AD85"/>
                </a:solidFill>
                <a:latin typeface="Arial"/>
                <a:ea typeface="+mj-ea"/>
                <a:cs typeface="+mj-cs"/>
              </a:rPr>
              <a:t>The social and medical models of disability and tensions that may exist between these </a:t>
            </a:r>
            <a:endParaRPr lang="en-GB" sz="2500" b="1" dirty="0">
              <a:solidFill>
                <a:srgbClr val="16AD85"/>
              </a:solidFill>
              <a:latin typeface="Arial"/>
              <a:ea typeface="+mj-ea"/>
              <a:cs typeface="Arial"/>
            </a:endParaRPr>
          </a:p>
          <a:p>
            <a:endParaRPr lang="en-GB" dirty="0"/>
          </a:p>
        </p:txBody>
      </p:sp>
    </p:spTree>
    <p:custDataLst>
      <p:tags r:id="rId1"/>
    </p:custDataLst>
    <p:extLst>
      <p:ext uri="{BB962C8B-B14F-4D97-AF65-F5344CB8AC3E}">
        <p14:creationId xmlns:p14="http://schemas.microsoft.com/office/powerpoint/2010/main" val="3339066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345" y="425286"/>
            <a:ext cx="4635212" cy="1284455"/>
          </a:xfrm>
        </p:spPr>
        <p:txBody>
          <a:bodyPr>
            <a:normAutofit/>
          </a:bodyPr>
          <a:lstStyle/>
          <a:p>
            <a:r>
              <a:rPr lang="cy-GB" b="1" dirty="0">
                <a:latin typeface="Calibri"/>
                <a:cs typeface="Calibri"/>
              </a:rPr>
              <a:t>Y model cymdeithasol o anabledd</a:t>
            </a:r>
            <a:br>
              <a:rPr lang="cy-GB" b="1" dirty="0">
                <a:latin typeface="Arial"/>
              </a:rPr>
            </a:br>
            <a:endParaRPr lang="en-GB" dirty="0"/>
          </a:p>
        </p:txBody>
      </p:sp>
      <p:sp>
        <p:nvSpPr>
          <p:cNvPr id="3" name="Text Placeholder 2"/>
          <p:cNvSpPr>
            <a:spLocks noGrp="1"/>
          </p:cNvSpPr>
          <p:nvPr>
            <p:ph type="body" sz="quarter" idx="10"/>
          </p:nvPr>
        </p:nvSpPr>
        <p:spPr>
          <a:xfrm>
            <a:off x="6386514" y="365126"/>
            <a:ext cx="3690937" cy="1215318"/>
          </a:xfrm>
        </p:spPr>
        <p:txBody>
          <a:bodyPr/>
          <a:lstStyle/>
          <a:p>
            <a:r>
              <a:rPr lang="en-US" b="1" dirty="0"/>
              <a:t>The social model of disability</a:t>
            </a:r>
            <a:endParaRPr lang="en-GB" b="1">
              <a:cs typeface="Arial"/>
            </a:endParaRPr>
          </a:p>
        </p:txBody>
      </p:sp>
      <p:sp>
        <p:nvSpPr>
          <p:cNvPr id="4" name="Text Placeholder 3"/>
          <p:cNvSpPr>
            <a:spLocks noGrp="1"/>
          </p:cNvSpPr>
          <p:nvPr>
            <p:ph type="body" sz="quarter" idx="11"/>
          </p:nvPr>
        </p:nvSpPr>
        <p:spPr>
          <a:xfrm>
            <a:off x="6386514" y="1935163"/>
            <a:ext cx="3690937" cy="3480354"/>
          </a:xfrm>
        </p:spPr>
        <p:txBody>
          <a:bodyPr/>
          <a:lstStyle/>
          <a:p>
            <a:pPr marL="285750" indent="-285750">
              <a:buFont typeface="Arial" panose="020B0604020202020204" pitchFamily="34" charset="0"/>
              <a:buChar char="•"/>
            </a:pPr>
            <a:r>
              <a:rPr lang="en-US" sz="2400" dirty="0"/>
              <a:t>The social model of disability says that disability is caused by the way society is organised, rather than by a person’s impairment or difference. </a:t>
            </a:r>
          </a:p>
          <a:p>
            <a:endParaRPr lang="en-US" dirty="0"/>
          </a:p>
        </p:txBody>
      </p:sp>
      <p:sp>
        <p:nvSpPr>
          <p:cNvPr id="5" name="Text Placeholder 4"/>
          <p:cNvSpPr>
            <a:spLocks noGrp="1"/>
          </p:cNvSpPr>
          <p:nvPr>
            <p:ph type="body" sz="quarter" idx="12"/>
          </p:nvPr>
        </p:nvSpPr>
        <p:spPr>
          <a:xfrm>
            <a:off x="507159" y="1929709"/>
            <a:ext cx="3681413" cy="3480353"/>
          </a:xfrm>
        </p:spPr>
        <p:txBody>
          <a:bodyPr vert="horz" lIns="91440" tIns="45720" rIns="91440" bIns="45720" rtlCol="0" anchor="t">
            <a:normAutofit/>
          </a:bodyPr>
          <a:lstStyle/>
          <a:p>
            <a:pPr marL="342900" indent="-342900">
              <a:buFont typeface="Arial"/>
              <a:buChar char="•"/>
            </a:pPr>
            <a:r>
              <a:rPr lang="cy-GB" sz="2400" dirty="0">
                <a:latin typeface="Calibri"/>
                <a:cs typeface="Calibri"/>
              </a:rPr>
              <a:t>Mae'r model cymdeithasol o anabledd yn dweud bod anabledd yn cael ei achosi gan y ffordd y mae cymdeithas wedi'i threfnu, yn hytrach na nam neu wahaniaeth person</a:t>
            </a:r>
            <a:endParaRPr lang="en-GB" sz="2400" dirty="0">
              <a:latin typeface="Calibri"/>
              <a:cs typeface="Calibri"/>
            </a:endParaRPr>
          </a:p>
        </p:txBody>
      </p:sp>
    </p:spTree>
    <p:custDataLst>
      <p:tags r:id="rId1"/>
    </p:custDataLst>
    <p:extLst>
      <p:ext uri="{BB962C8B-B14F-4D97-AF65-F5344CB8AC3E}">
        <p14:creationId xmlns:p14="http://schemas.microsoft.com/office/powerpoint/2010/main" val="247097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127" y="112750"/>
            <a:ext cx="3681080" cy="1031283"/>
          </a:xfrm>
        </p:spPr>
        <p:txBody>
          <a:bodyPr>
            <a:normAutofit fontScale="90000"/>
          </a:bodyPr>
          <a:lstStyle/>
          <a:p>
            <a:r>
              <a:rPr lang="cy-GB" sz="3100" b="1" dirty="0">
                <a:latin typeface="Calibri"/>
                <a:cs typeface="Calibri"/>
              </a:rPr>
              <a:t>Y model meddygol o anabledd</a:t>
            </a:r>
            <a:br>
              <a:rPr lang="cy-GB" b="1" dirty="0">
                <a:latin typeface="Arial"/>
              </a:rPr>
            </a:br>
            <a:endParaRPr lang="en-GB" dirty="0"/>
          </a:p>
        </p:txBody>
      </p:sp>
      <p:sp>
        <p:nvSpPr>
          <p:cNvPr id="3" name="Text Placeholder 2"/>
          <p:cNvSpPr>
            <a:spLocks noGrp="1"/>
          </p:cNvSpPr>
          <p:nvPr>
            <p:ph type="body" sz="quarter" idx="10"/>
          </p:nvPr>
        </p:nvSpPr>
        <p:spPr>
          <a:xfrm>
            <a:off x="6287912" y="113359"/>
            <a:ext cx="3690937" cy="1170163"/>
          </a:xfrm>
        </p:spPr>
        <p:txBody>
          <a:bodyPr/>
          <a:lstStyle/>
          <a:p>
            <a:r>
              <a:rPr lang="en-US" b="1" dirty="0"/>
              <a:t>The medical model of disability</a:t>
            </a:r>
            <a:endParaRPr lang="en-GB" b="1">
              <a:cs typeface="Arial"/>
            </a:endParaRPr>
          </a:p>
          <a:p>
            <a:endParaRPr lang="en-GB" dirty="0"/>
          </a:p>
        </p:txBody>
      </p:sp>
      <p:sp>
        <p:nvSpPr>
          <p:cNvPr id="4" name="Text Placeholder 3"/>
          <p:cNvSpPr>
            <a:spLocks noGrp="1"/>
          </p:cNvSpPr>
          <p:nvPr>
            <p:ph type="body" sz="quarter" idx="11"/>
          </p:nvPr>
        </p:nvSpPr>
        <p:spPr>
          <a:xfrm>
            <a:off x="6287912" y="1491745"/>
            <a:ext cx="4199467" cy="4283327"/>
          </a:xfrm>
        </p:spPr>
        <p:txBody>
          <a:bodyPr>
            <a:noAutofit/>
          </a:bodyPr>
          <a:lstStyle/>
          <a:p>
            <a:pPr marL="285750" indent="-285750">
              <a:buFont typeface="Arial" panose="020B0604020202020204" pitchFamily="34" charset="0"/>
              <a:buChar char="•"/>
            </a:pPr>
            <a:r>
              <a:rPr lang="en-US" sz="2400" dirty="0"/>
              <a:t>The medical model of disability says people are disabled by their impairments or differences. Under the medical model, these impairments or differences should be ‘fixed’ or changed by medical and other treatments, even when the impairment or difference does not cause pain or illness.</a:t>
            </a:r>
            <a:endParaRPr lang="en-GB" sz="2400" dirty="0"/>
          </a:p>
        </p:txBody>
      </p:sp>
      <p:sp>
        <p:nvSpPr>
          <p:cNvPr id="5" name="Text Placeholder 4"/>
          <p:cNvSpPr>
            <a:spLocks noGrp="1"/>
          </p:cNvSpPr>
          <p:nvPr>
            <p:ph type="body" sz="quarter" idx="12"/>
          </p:nvPr>
        </p:nvSpPr>
        <p:spPr>
          <a:xfrm>
            <a:off x="1069809" y="1491745"/>
            <a:ext cx="4092491" cy="4283326"/>
          </a:xfrm>
        </p:spPr>
        <p:txBody>
          <a:bodyPr vert="horz" lIns="91440" tIns="45720" rIns="91440" bIns="45720" rtlCol="0" anchor="t">
            <a:normAutofit fontScale="92500" lnSpcReduction="10000"/>
          </a:bodyPr>
          <a:lstStyle/>
          <a:p>
            <a:pPr marL="457200" indent="-457200">
              <a:buFont typeface="Arial"/>
              <a:buChar char="•"/>
            </a:pPr>
            <a:r>
              <a:rPr lang="cy-GB" sz="2600" dirty="0">
                <a:latin typeface="Calibri"/>
                <a:cs typeface="Calibri"/>
              </a:rPr>
              <a:t>Mae'r model meddygol o anabledd yn dweud bod pobl yn anabl oherwydd eu namau neu wahaniaethau. O dan y model meddygol, dylai'r namau neu'r gwahaniaethau hyn gael eu 'hatgyweirio' neu eu newid gan driniaethau meddygol a thriniaethau eraill, hyd yn oed pan nad yw'r nam neu'r gwahaniaeth yn achosi poen neu salwch.</a:t>
            </a:r>
            <a:endParaRPr lang="en-US"/>
          </a:p>
          <a:p>
            <a:endParaRPr lang="en-GB" dirty="0"/>
          </a:p>
        </p:txBody>
      </p:sp>
    </p:spTree>
    <p:custDataLst>
      <p:tags r:id="rId1"/>
    </p:custDataLst>
    <p:extLst>
      <p:ext uri="{BB962C8B-B14F-4D97-AF65-F5344CB8AC3E}">
        <p14:creationId xmlns:p14="http://schemas.microsoft.com/office/powerpoint/2010/main" val="150662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958" y="2141676"/>
            <a:ext cx="3681080" cy="1973124"/>
          </a:xfrm>
        </p:spPr>
        <p:txBody>
          <a:bodyPr>
            <a:normAutofit fontScale="90000"/>
          </a:bodyPr>
          <a:lstStyle/>
          <a:p>
            <a:r>
              <a:rPr lang="cy-GB" sz="3100" b="1" dirty="0">
                <a:latin typeface="Arial"/>
              </a:rPr>
              <a:t>Pa densiynau allai fodoli rhwng y modelau cymdeithasol a meddygol? </a:t>
            </a:r>
            <a:br>
              <a:rPr lang="cy-GB" b="1" dirty="0">
                <a:latin typeface="Arial"/>
              </a:rPr>
            </a:br>
            <a:endParaRPr lang="en-GB" dirty="0"/>
          </a:p>
        </p:txBody>
      </p:sp>
      <p:sp>
        <p:nvSpPr>
          <p:cNvPr id="3" name="Text Placeholder 2"/>
          <p:cNvSpPr>
            <a:spLocks noGrp="1"/>
          </p:cNvSpPr>
          <p:nvPr>
            <p:ph type="body" sz="quarter" idx="10"/>
          </p:nvPr>
        </p:nvSpPr>
        <p:spPr>
          <a:xfrm>
            <a:off x="6295074" y="2109020"/>
            <a:ext cx="3690937" cy="2273572"/>
          </a:xfrm>
        </p:spPr>
        <p:txBody>
          <a:bodyPr vert="horz" lIns="91440" tIns="45720" rIns="91440" bIns="45720" rtlCol="0" anchor="t">
            <a:normAutofit/>
          </a:bodyPr>
          <a:lstStyle/>
          <a:p>
            <a:r>
              <a:rPr lang="en-US" b="1" dirty="0"/>
              <a:t>What tensions might exist between the social and medical models? </a:t>
            </a:r>
          </a:p>
          <a:p>
            <a:endParaRPr lang="en-US" b="1" dirty="0">
              <a:cs typeface="Arial"/>
            </a:endParaRPr>
          </a:p>
          <a:p>
            <a:endParaRPr lang="en-US" b="1" dirty="0">
              <a:highlight>
                <a:srgbClr val="FFFF00"/>
              </a:highlight>
              <a:cs typeface="Arial"/>
            </a:endParaRPr>
          </a:p>
        </p:txBody>
      </p:sp>
      <p:pic>
        <p:nvPicPr>
          <p:cNvPr id="4" name="Picture 3">
            <a:extLst>
              <a:ext uri="{FF2B5EF4-FFF2-40B4-BE49-F238E27FC236}">
                <a16:creationId xmlns:a16="http://schemas.microsoft.com/office/drawing/2014/main" id="{A7A15478-ED05-06DC-8713-0AB75253F167}"/>
              </a:ext>
            </a:extLst>
          </p:cNvPr>
          <p:cNvPicPr>
            <a:picLocks noChangeAspect="1"/>
          </p:cNvPicPr>
          <p:nvPr/>
        </p:nvPicPr>
        <p:blipFill>
          <a:blip r:embed="rId4"/>
          <a:stretch>
            <a:fillRect/>
          </a:stretch>
        </p:blipFill>
        <p:spPr>
          <a:xfrm>
            <a:off x="4649449" y="4868056"/>
            <a:ext cx="1106774" cy="1106774"/>
          </a:xfrm>
          <a:prstGeom prst="rect">
            <a:avLst/>
          </a:prstGeom>
        </p:spPr>
      </p:pic>
      <p:pic>
        <p:nvPicPr>
          <p:cNvPr id="5" name="Picture 4">
            <a:extLst>
              <a:ext uri="{FF2B5EF4-FFF2-40B4-BE49-F238E27FC236}">
                <a16:creationId xmlns:a16="http://schemas.microsoft.com/office/drawing/2014/main" id="{57047D01-55E0-496B-828E-BD0218D0340F}"/>
              </a:ext>
            </a:extLst>
          </p:cNvPr>
          <p:cNvPicPr>
            <a:picLocks noChangeAspect="1"/>
          </p:cNvPicPr>
          <p:nvPr/>
        </p:nvPicPr>
        <p:blipFill>
          <a:blip r:embed="rId5"/>
          <a:stretch>
            <a:fillRect/>
          </a:stretch>
        </p:blipFill>
        <p:spPr>
          <a:xfrm>
            <a:off x="5911121" y="4930514"/>
            <a:ext cx="1006840" cy="994348"/>
          </a:xfrm>
          <a:prstGeom prst="rect">
            <a:avLst/>
          </a:prstGeom>
        </p:spPr>
      </p:pic>
    </p:spTree>
    <p:custDataLst>
      <p:tags r:id="rId1"/>
    </p:custDataLst>
    <p:extLst>
      <p:ext uri="{BB962C8B-B14F-4D97-AF65-F5344CB8AC3E}">
        <p14:creationId xmlns:p14="http://schemas.microsoft.com/office/powerpoint/2010/main" val="538390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839" y="365129"/>
            <a:ext cx="5024180" cy="1031283"/>
          </a:xfrm>
        </p:spPr>
        <p:txBody>
          <a:bodyPr>
            <a:normAutofit fontScale="90000"/>
          </a:bodyPr>
          <a:lstStyle/>
          <a:p>
            <a:r>
              <a:rPr lang="cy-GB" sz="3100" b="1" dirty="0">
                <a:latin typeface="Calibri"/>
                <a:cs typeface="Calibri"/>
              </a:rPr>
              <a:t>Y model </a:t>
            </a:r>
            <a:r>
              <a:rPr lang="cy-GB" sz="3100" b="1" err="1">
                <a:latin typeface="Calibri"/>
                <a:cs typeface="Calibri"/>
              </a:rPr>
              <a:t>Bioseicogymdeithasol</a:t>
            </a:r>
            <a:br>
              <a:rPr lang="cy-GB" b="1" dirty="0">
                <a:latin typeface="Arial"/>
              </a:rPr>
            </a:br>
            <a:endParaRPr lang="en-GB" dirty="0"/>
          </a:p>
        </p:txBody>
      </p:sp>
      <p:sp>
        <p:nvSpPr>
          <p:cNvPr id="3" name="Text Placeholder 2"/>
          <p:cNvSpPr>
            <a:spLocks noGrp="1"/>
          </p:cNvSpPr>
          <p:nvPr>
            <p:ph type="body" sz="quarter" idx="10"/>
          </p:nvPr>
        </p:nvSpPr>
        <p:spPr>
          <a:xfrm>
            <a:off x="6386514" y="365126"/>
            <a:ext cx="4182389" cy="1031284"/>
          </a:xfrm>
        </p:spPr>
        <p:txBody>
          <a:bodyPr/>
          <a:lstStyle/>
          <a:p>
            <a:r>
              <a:rPr lang="en-GB" b="1" dirty="0"/>
              <a:t>The Biopsychosocial model</a:t>
            </a:r>
            <a:endParaRPr lang="en-GB" b="1" dirty="0">
              <a:cs typeface="Arial"/>
            </a:endParaRPr>
          </a:p>
        </p:txBody>
      </p:sp>
      <p:sp>
        <p:nvSpPr>
          <p:cNvPr id="4" name="Text Placeholder 3"/>
          <p:cNvSpPr>
            <a:spLocks noGrp="1"/>
          </p:cNvSpPr>
          <p:nvPr>
            <p:ph type="body" sz="quarter" idx="11"/>
          </p:nvPr>
        </p:nvSpPr>
        <p:spPr>
          <a:xfrm>
            <a:off x="6386514" y="1625601"/>
            <a:ext cx="3690937" cy="3789916"/>
          </a:xfrm>
        </p:spPr>
        <p:txBody>
          <a:bodyPr>
            <a:normAutofit/>
          </a:bodyPr>
          <a:lstStyle/>
          <a:p>
            <a:r>
              <a:rPr lang="en-GB" sz="2400" dirty="0"/>
              <a:t>This section introduces you to how the biopsychosocial model can be used </a:t>
            </a:r>
            <a:r>
              <a:rPr lang="en-US" sz="2400" dirty="0"/>
              <a:t>to influence person/child centred practice.</a:t>
            </a:r>
            <a:endParaRPr lang="en-GB" sz="2400" dirty="0"/>
          </a:p>
        </p:txBody>
      </p:sp>
      <p:sp>
        <p:nvSpPr>
          <p:cNvPr id="5" name="Text Placeholder 4"/>
          <p:cNvSpPr>
            <a:spLocks noGrp="1"/>
          </p:cNvSpPr>
          <p:nvPr>
            <p:ph type="body" sz="quarter" idx="12"/>
          </p:nvPr>
        </p:nvSpPr>
        <p:spPr>
          <a:xfrm>
            <a:off x="648704" y="1630603"/>
            <a:ext cx="4533649" cy="3704703"/>
          </a:xfrm>
        </p:spPr>
        <p:txBody>
          <a:bodyPr vert="horz" lIns="91440" tIns="45720" rIns="91440" bIns="45720" rtlCol="0" anchor="t">
            <a:normAutofit/>
          </a:bodyPr>
          <a:lstStyle/>
          <a:p>
            <a:r>
              <a:rPr lang="cy-GB" sz="2400" dirty="0">
                <a:latin typeface="Calibri"/>
                <a:cs typeface="Calibri"/>
              </a:rPr>
              <a:t>Mae’r adran hon yn eich cyflwyno i sut y gellir defnyddio’r model </a:t>
            </a:r>
            <a:r>
              <a:rPr lang="cy-GB" sz="2400" err="1">
                <a:latin typeface="Calibri"/>
                <a:cs typeface="Calibri"/>
              </a:rPr>
              <a:t>bioseicogymdeithasol</a:t>
            </a:r>
            <a:r>
              <a:rPr lang="cy-GB" sz="2400" dirty="0">
                <a:latin typeface="Calibri"/>
                <a:cs typeface="Calibri"/>
              </a:rPr>
              <a:t> i ddylanwadu ar ymarfer sy’n canolbwyntio ar yr unigolyn/plentyn.</a:t>
            </a:r>
          </a:p>
          <a:p>
            <a:endParaRPr lang="en-GB" dirty="0"/>
          </a:p>
        </p:txBody>
      </p:sp>
    </p:spTree>
    <p:custDataLst>
      <p:tags r:id="rId1"/>
    </p:custDataLst>
    <p:extLst>
      <p:ext uri="{BB962C8B-B14F-4D97-AF65-F5344CB8AC3E}">
        <p14:creationId xmlns:p14="http://schemas.microsoft.com/office/powerpoint/2010/main" val="269126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EBDE1D73-52E3-5D38-D361-02F06C738F31}"/>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587862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8B132-D587-59DC-D307-B476BF0EEF66}"/>
            </a:ext>
          </a:extLst>
        </p:cNvPr>
        <p:cNvGrpSpPr/>
        <p:nvPr/>
      </p:nvGrpSpPr>
      <p:grpSpPr>
        <a:xfrm>
          <a:off x="0" y="0"/>
          <a:ext cx="0" cy="0"/>
          <a:chOff x="0" y="0"/>
          <a:chExt cx="0" cy="0"/>
        </a:xfrm>
      </p:grpSpPr>
      <p:pic>
        <p:nvPicPr>
          <p:cNvPr id="1026" name="Picture 2" descr="2] An illustration of the biopsychosocial model comprised of... | Download  Scientific Diagram">
            <a:extLst>
              <a:ext uri="{FF2B5EF4-FFF2-40B4-BE49-F238E27FC236}">
                <a16:creationId xmlns:a16="http://schemas.microsoft.com/office/drawing/2014/main" id="{7A82B6D0-2E31-CA4C-5A53-1CC1D79AD1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794420"/>
            <a:ext cx="4982327" cy="443852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Oval 1">
            <a:extLst>
              <a:ext uri="{FF2B5EF4-FFF2-40B4-BE49-F238E27FC236}">
                <a16:creationId xmlns:a16="http://schemas.microsoft.com/office/drawing/2014/main" id="{2109B909-046B-C9A5-3DB1-B13E5882FF85}"/>
              </a:ext>
            </a:extLst>
          </p:cNvPr>
          <p:cNvSpPr/>
          <p:nvPr/>
        </p:nvSpPr>
        <p:spPr>
          <a:xfrm>
            <a:off x="1560647" y="794420"/>
            <a:ext cx="2444763" cy="2400685"/>
          </a:xfrm>
          <a:prstGeom prst="ellipse">
            <a:avLst/>
          </a:prstGeom>
          <a:solidFill>
            <a:schemeClr val="accent1">
              <a:lumMod val="60000"/>
              <a:lumOff val="40000"/>
              <a:alpha val="68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0" lang="cy-GB" b="1" i="0" u="none" strike="noStrike" kern="1200" cap="none" spc="0" normalizeH="0" baseline="0" noProof="0" dirty="0">
                <a:ln>
                  <a:noFill/>
                </a:ln>
                <a:solidFill>
                  <a:srgbClr val="37394C"/>
                </a:solidFill>
                <a:effectLst/>
                <a:uLnTx/>
                <a:uFillTx/>
                <a:latin typeface="Calibri" panose="020F0502020204030204"/>
                <a:ea typeface="+mn-ea"/>
                <a:cs typeface="+mn-cs"/>
              </a:rPr>
              <a:t> Biolegol</a:t>
            </a:r>
          </a:p>
          <a:p>
            <a:pPr marL="180000" indent="-72000">
              <a:buFont typeface="Arial" panose="020B0604020202020204" pitchFamily="34" charset="0"/>
              <a:buChar char="•"/>
            </a:pPr>
            <a:r>
              <a:rPr kumimoji="0" lang="cy-GB" sz="1400" i="0" u="none" strike="noStrike" kern="1200" cap="none" spc="0" normalizeH="0" baseline="0" noProof="0" dirty="0">
                <a:ln>
                  <a:noFill/>
                </a:ln>
                <a:solidFill>
                  <a:srgbClr val="37394C"/>
                </a:solidFill>
                <a:effectLst/>
                <a:uLnTx/>
                <a:uFillTx/>
                <a:latin typeface="Calibri" panose="020F0502020204030204"/>
                <a:ea typeface="+mn-ea"/>
                <a:cs typeface="+mn-cs"/>
              </a:rPr>
              <a:t>Oed, Rhywedd, Geneteg</a:t>
            </a:r>
          </a:p>
          <a:p>
            <a:pPr marL="180000" indent="-72000">
              <a:buFont typeface="Arial" panose="020B0604020202020204" pitchFamily="34" charset="0"/>
              <a:buChar char="•"/>
            </a:pPr>
            <a:r>
              <a:rPr kumimoji="0" lang="cy-GB" sz="1400" i="0" u="none" strike="noStrike" kern="1200" cap="none" spc="0" normalizeH="0" baseline="0" noProof="0" dirty="0">
                <a:ln>
                  <a:noFill/>
                </a:ln>
                <a:solidFill>
                  <a:srgbClr val="37394C"/>
                </a:solidFill>
                <a:effectLst/>
                <a:uLnTx/>
                <a:uFillTx/>
                <a:latin typeface="Calibri" panose="020F0502020204030204"/>
                <a:ea typeface="+mn-ea"/>
                <a:cs typeface="+mn-cs"/>
              </a:rPr>
              <a:t>Adweithiau Ffisiolegol</a:t>
            </a:r>
          </a:p>
          <a:p>
            <a:pPr marL="180000" indent="-72000">
              <a:buFont typeface="Arial" panose="020B0604020202020204" pitchFamily="34" charset="0"/>
              <a:buChar char="•"/>
            </a:pPr>
            <a:r>
              <a:rPr kumimoji="0" lang="cy-GB" sz="1400" i="0" u="none" strike="noStrike" kern="1200" cap="none" spc="0" normalizeH="0" baseline="0" noProof="0" dirty="0">
                <a:ln>
                  <a:noFill/>
                </a:ln>
                <a:solidFill>
                  <a:srgbClr val="37394C"/>
                </a:solidFill>
                <a:effectLst/>
                <a:uLnTx/>
                <a:uFillTx/>
                <a:latin typeface="Calibri" panose="020F0502020204030204"/>
                <a:ea typeface="+mn-ea"/>
                <a:cs typeface="+mn-cs"/>
              </a:rPr>
              <a:t>Iechyd Meinwe</a:t>
            </a:r>
            <a:br>
              <a:rPr kumimoji="0" lang="cy-GB" b="0" i="0" u="none" strike="noStrike" kern="1200" cap="none" spc="0" normalizeH="0" baseline="0" noProof="0" dirty="0">
                <a:ln>
                  <a:noFill/>
                </a:ln>
                <a:solidFill>
                  <a:srgbClr val="37394C"/>
                </a:solidFill>
                <a:effectLst/>
                <a:uLnTx/>
                <a:uFillTx/>
                <a:latin typeface="Calibri" panose="020F0502020204030204"/>
                <a:ea typeface="+mn-ea"/>
                <a:cs typeface="+mn-cs"/>
              </a:rPr>
            </a:br>
            <a:endParaRPr lang="en-GB" dirty="0"/>
          </a:p>
        </p:txBody>
      </p:sp>
      <p:sp>
        <p:nvSpPr>
          <p:cNvPr id="3" name="Oval 2">
            <a:extLst>
              <a:ext uri="{FF2B5EF4-FFF2-40B4-BE49-F238E27FC236}">
                <a16:creationId xmlns:a16="http://schemas.microsoft.com/office/drawing/2014/main" id="{F017EC94-3F5F-56D4-6A5E-0C11A52FC85F}"/>
              </a:ext>
            </a:extLst>
          </p:cNvPr>
          <p:cNvSpPr/>
          <p:nvPr/>
        </p:nvSpPr>
        <p:spPr>
          <a:xfrm>
            <a:off x="554056" y="2461244"/>
            <a:ext cx="2444763" cy="2400685"/>
          </a:xfrm>
          <a:prstGeom prst="ellipse">
            <a:avLst/>
          </a:prstGeom>
          <a:solidFill>
            <a:schemeClr val="accent2">
              <a:lumMod val="40000"/>
              <a:lumOff val="60000"/>
              <a:alpha val="8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0" lang="cy-GB" b="1" i="0" u="none" strike="noStrike" kern="1200" cap="none" spc="0" normalizeH="0" baseline="0" noProof="0" dirty="0">
                <a:ln>
                  <a:noFill/>
                </a:ln>
                <a:solidFill>
                  <a:srgbClr val="37394C"/>
                </a:solidFill>
                <a:effectLst/>
                <a:uLnTx/>
                <a:uFillTx/>
                <a:latin typeface="Calibri" panose="020F0502020204030204"/>
                <a:ea typeface="+mn-ea"/>
                <a:cs typeface="+mn-cs"/>
              </a:rPr>
              <a:t>Seicolegol</a:t>
            </a:r>
            <a:endParaRPr lang="cy-GB" dirty="0">
              <a:solidFill>
                <a:srgbClr val="37394C"/>
              </a:solidFill>
              <a:latin typeface="Calibri" panose="020F0502020204030204"/>
            </a:endParaRPr>
          </a:p>
          <a:p>
            <a:pPr marL="180000" indent="-72000">
              <a:buFont typeface="Arial" panose="020B0604020202020204" pitchFamily="34" charset="0"/>
              <a:buChar char="•"/>
            </a:pPr>
            <a: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t>Iechyd Meddwl</a:t>
            </a:r>
          </a:p>
          <a:p>
            <a:pPr marL="180000" indent="-72000">
              <a:buFont typeface="Arial" panose="020B0604020202020204" pitchFamily="34" charset="0"/>
              <a:buChar char="•"/>
            </a:pPr>
            <a: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t>Iechyd Emosiynol</a:t>
            </a:r>
          </a:p>
          <a:p>
            <a:pPr marL="180000" indent="-72000">
              <a:buFont typeface="Arial" panose="020B0604020202020204" pitchFamily="34" charset="0"/>
              <a:buChar char="•"/>
            </a:pPr>
            <a: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t>Credoau a Disgwyliadau</a:t>
            </a:r>
            <a:endParaRPr lang="en-GB" sz="1400" dirty="0"/>
          </a:p>
        </p:txBody>
      </p:sp>
      <p:grpSp>
        <p:nvGrpSpPr>
          <p:cNvPr id="9" name="Group 8">
            <a:extLst>
              <a:ext uri="{FF2B5EF4-FFF2-40B4-BE49-F238E27FC236}">
                <a16:creationId xmlns:a16="http://schemas.microsoft.com/office/drawing/2014/main" id="{C73EB295-DF93-4AD4-DAA2-36744D8A8FB6}"/>
              </a:ext>
            </a:extLst>
          </p:cNvPr>
          <p:cNvGrpSpPr/>
          <p:nvPr/>
        </p:nvGrpSpPr>
        <p:grpSpPr>
          <a:xfrm>
            <a:off x="2508193" y="2461244"/>
            <a:ext cx="2594115" cy="2403304"/>
            <a:chOff x="2508193" y="2461244"/>
            <a:chExt cx="2594115" cy="2403304"/>
          </a:xfrm>
        </p:grpSpPr>
        <p:sp>
          <p:nvSpPr>
            <p:cNvPr id="4" name="Oval 3">
              <a:extLst>
                <a:ext uri="{FF2B5EF4-FFF2-40B4-BE49-F238E27FC236}">
                  <a16:creationId xmlns:a16="http://schemas.microsoft.com/office/drawing/2014/main" id="{F0CA3A31-B40C-846B-2CCE-E33F4B6257F6}"/>
                </a:ext>
              </a:extLst>
            </p:cNvPr>
            <p:cNvSpPr/>
            <p:nvPr/>
          </p:nvSpPr>
          <p:spPr>
            <a:xfrm>
              <a:off x="2508193" y="2461244"/>
              <a:ext cx="2594115" cy="2403304"/>
            </a:xfrm>
            <a:prstGeom prst="ellipse">
              <a:avLst/>
            </a:prstGeom>
            <a:solidFill>
              <a:schemeClr val="accent6">
                <a:lumMod val="60000"/>
                <a:lumOff val="40000"/>
                <a:alpha val="72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1"/>
              <a:endParaRPr kumimoji="0" lang="cy-GB" b="1" i="0" u="none" strike="noStrike" kern="1200" cap="none" spc="0" normalizeH="0" baseline="0" noProof="0" dirty="0">
                <a:ln>
                  <a:noFill/>
                </a:ln>
                <a:solidFill>
                  <a:srgbClr val="37394C"/>
                </a:solidFill>
                <a:effectLst/>
                <a:uLnTx/>
                <a:uFillTx/>
                <a:latin typeface="Calibri" panose="020F0502020204030204"/>
                <a:ea typeface="+mn-ea"/>
                <a:cs typeface="+mn-cs"/>
              </a:endParaRPr>
            </a:p>
            <a:p>
              <a:pPr lvl="1"/>
              <a:b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br>
              <a:endParaRPr lang="en-GB" sz="1400" dirty="0"/>
            </a:p>
          </p:txBody>
        </p:sp>
        <p:sp>
          <p:nvSpPr>
            <p:cNvPr id="6" name="TextBox 5">
              <a:extLst>
                <a:ext uri="{FF2B5EF4-FFF2-40B4-BE49-F238E27FC236}">
                  <a16:creationId xmlns:a16="http://schemas.microsoft.com/office/drawing/2014/main" id="{F2C9A84A-9E30-4EB7-87D2-4344ED4761A9}"/>
                </a:ext>
              </a:extLst>
            </p:cNvPr>
            <p:cNvSpPr txBox="1"/>
            <p:nvPr/>
          </p:nvSpPr>
          <p:spPr>
            <a:xfrm>
              <a:off x="3090982" y="2989337"/>
              <a:ext cx="2011326" cy="1661993"/>
            </a:xfrm>
            <a:prstGeom prst="rect">
              <a:avLst/>
            </a:prstGeom>
            <a:noFill/>
            <a:ln w="28575">
              <a:noFill/>
            </a:ln>
          </p:spPr>
          <p:txBody>
            <a:bodyPr wrap="square" rtlCol="0">
              <a:spAutoFit/>
            </a:bodyPr>
            <a:lstStyle/>
            <a:p>
              <a:r>
                <a:rPr kumimoji="0" lang="cy-GB" b="1" i="0" u="none" strike="noStrike" kern="1200" cap="none" spc="0" normalizeH="0" baseline="0" noProof="0" dirty="0">
                  <a:ln>
                    <a:noFill/>
                  </a:ln>
                  <a:solidFill>
                    <a:srgbClr val="37394C"/>
                  </a:solidFill>
                  <a:effectLst/>
                  <a:uLnTx/>
                  <a:uFillTx/>
                  <a:latin typeface="Calibri" panose="020F0502020204030204"/>
                  <a:ea typeface="+mn-ea"/>
                  <a:cs typeface="+mn-cs"/>
                </a:rPr>
                <a:t>Cymdeithasegol</a:t>
              </a:r>
              <a:endParaRPr lang="cy-GB" dirty="0">
                <a:solidFill>
                  <a:srgbClr val="37394C"/>
                </a:solidFill>
                <a:latin typeface="Calibri" panose="020F0502020204030204"/>
              </a:endParaRPr>
            </a:p>
            <a:p>
              <a:pPr marL="180000" indent="-72000">
                <a:buFont typeface="Arial" panose="020B0604020202020204" pitchFamily="34" charset="0"/>
                <a:buChar char="•"/>
              </a:pPr>
              <a: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t>Perthnasoedd Rhyngbersonol</a:t>
              </a:r>
            </a:p>
            <a:p>
              <a:pPr marL="180000" indent="-72000">
                <a:buFont typeface="Arial" panose="020B0604020202020204" pitchFamily="34" charset="0"/>
                <a:buChar char="•"/>
              </a:pPr>
              <a: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t>Deinamig Cymorth Cymdeithasol</a:t>
              </a:r>
            </a:p>
            <a:p>
              <a:pPr marL="180000" indent="-72000">
                <a:buFont typeface="Arial" panose="020B0604020202020204" pitchFamily="34" charset="0"/>
                <a:buChar char="•"/>
              </a:pPr>
              <a:r>
                <a:rPr kumimoji="0" lang="cy-GB" sz="1400" b="0" i="0" u="none" strike="noStrike" kern="1200" cap="none" spc="0" normalizeH="0" baseline="0" noProof="0" dirty="0">
                  <a:ln>
                    <a:noFill/>
                  </a:ln>
                  <a:solidFill>
                    <a:srgbClr val="37394C"/>
                  </a:solidFill>
                  <a:effectLst/>
                  <a:uLnTx/>
                  <a:uFillTx/>
                  <a:latin typeface="Calibri" panose="020F0502020204030204"/>
                  <a:ea typeface="+mn-ea"/>
                  <a:cs typeface="+mn-cs"/>
                </a:rPr>
                <a:t>Economeg gymdeithasol</a:t>
              </a:r>
              <a:endParaRPr lang="en-GB" sz="1400" dirty="0"/>
            </a:p>
          </p:txBody>
        </p:sp>
      </p:grpSp>
    </p:spTree>
    <p:custDataLst>
      <p:tags r:id="rId1"/>
    </p:custDataLst>
    <p:extLst>
      <p:ext uri="{BB962C8B-B14F-4D97-AF65-F5344CB8AC3E}">
        <p14:creationId xmlns:p14="http://schemas.microsoft.com/office/powerpoint/2010/main" val="2149073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565" y="206807"/>
            <a:ext cx="4553369" cy="1031283"/>
          </a:xfrm>
        </p:spPr>
        <p:txBody>
          <a:bodyPr>
            <a:normAutofit fontScale="90000"/>
          </a:bodyPr>
          <a:lstStyle/>
          <a:p>
            <a:r>
              <a:rPr lang="cy-GB" sz="2200" b="1" dirty="0">
                <a:latin typeface="Calibri"/>
                <a:cs typeface="Calibri"/>
              </a:rPr>
              <a:t>Pam fod y model </a:t>
            </a:r>
            <a:r>
              <a:rPr lang="cy-GB" sz="2200" b="1" err="1">
                <a:latin typeface="Calibri"/>
                <a:cs typeface="Calibri"/>
              </a:rPr>
              <a:t>Bioseicogymdeithasol</a:t>
            </a:r>
            <a:r>
              <a:rPr lang="cy-GB" sz="2200" b="1" dirty="0">
                <a:latin typeface="Calibri"/>
                <a:cs typeface="Calibri"/>
              </a:rPr>
              <a:t> yn bwysig i ymarferwyr? </a:t>
            </a:r>
            <a:br>
              <a:rPr lang="cy-GB" dirty="0">
                <a:latin typeface="Arial"/>
              </a:rPr>
            </a:br>
            <a:endParaRPr lang="en-GB" dirty="0"/>
          </a:p>
        </p:txBody>
      </p:sp>
      <p:sp>
        <p:nvSpPr>
          <p:cNvPr id="3" name="Text Placeholder 2"/>
          <p:cNvSpPr>
            <a:spLocks noGrp="1"/>
          </p:cNvSpPr>
          <p:nvPr>
            <p:ph type="body" sz="quarter" idx="10"/>
          </p:nvPr>
        </p:nvSpPr>
        <p:spPr>
          <a:xfrm>
            <a:off x="6533270" y="150637"/>
            <a:ext cx="4192252" cy="854074"/>
          </a:xfrm>
        </p:spPr>
        <p:txBody>
          <a:bodyPr vert="horz" lIns="91440" tIns="45720" rIns="91440" bIns="45720" rtlCol="0" anchor="t">
            <a:normAutofit/>
          </a:bodyPr>
          <a:lstStyle/>
          <a:p>
            <a:r>
              <a:rPr lang="en-GB" sz="2000" b="1" dirty="0"/>
              <a:t>Why is the Biopsychosocial model important to practitioners? </a:t>
            </a:r>
            <a:endParaRPr lang="en-GB" sz="2000" dirty="0"/>
          </a:p>
        </p:txBody>
      </p:sp>
      <p:sp>
        <p:nvSpPr>
          <p:cNvPr id="4" name="Text Placeholder 3"/>
          <p:cNvSpPr>
            <a:spLocks noGrp="1"/>
          </p:cNvSpPr>
          <p:nvPr>
            <p:ph type="body" sz="quarter" idx="11"/>
          </p:nvPr>
        </p:nvSpPr>
        <p:spPr>
          <a:xfrm>
            <a:off x="6386513" y="1185333"/>
            <a:ext cx="4191176" cy="4718756"/>
          </a:xfrm>
        </p:spPr>
        <p:txBody>
          <a:bodyPr>
            <a:normAutofit/>
          </a:bodyPr>
          <a:lstStyle/>
          <a:p>
            <a:pPr marL="285750" indent="-285750">
              <a:buFont typeface="Arial" panose="020B0604020202020204" pitchFamily="34" charset="0"/>
              <a:buChar char="•"/>
            </a:pPr>
            <a:r>
              <a:rPr lang="en-GB" dirty="0"/>
              <a:t>It reminds us that a person’s overall well-being is linked to different aspects and interactions that occur at any given time.</a:t>
            </a:r>
          </a:p>
          <a:p>
            <a:pPr marL="285750" indent="-285750">
              <a:buFont typeface="Arial" panose="020B0604020202020204" pitchFamily="34" charset="0"/>
              <a:buChar char="•"/>
            </a:pPr>
            <a:r>
              <a:rPr lang="en-GB" dirty="0"/>
              <a:t>Therefore, it encourages holistic health assessment. </a:t>
            </a:r>
          </a:p>
          <a:p>
            <a:pPr marL="285750" indent="-285750">
              <a:buFont typeface="Arial" panose="020B0604020202020204" pitchFamily="34" charset="0"/>
              <a:buChar char="•"/>
            </a:pPr>
            <a:r>
              <a:rPr lang="en-GB" dirty="0"/>
              <a:t>Resulting in holistic care and treatment planning. </a:t>
            </a:r>
          </a:p>
          <a:p>
            <a:pPr marL="285750" indent="-285750">
              <a:buFont typeface="Arial" panose="020B0604020202020204" pitchFamily="34" charset="0"/>
              <a:buChar char="•"/>
            </a:pPr>
            <a:r>
              <a:rPr lang="en-GB" dirty="0"/>
              <a:t>Drawing together professionals and individuals from different disciplines. </a:t>
            </a:r>
          </a:p>
          <a:p>
            <a:pPr marL="285750" indent="-285750">
              <a:buFont typeface="Arial" panose="020B0604020202020204" pitchFamily="34" charset="0"/>
              <a:buChar char="•"/>
            </a:pPr>
            <a:r>
              <a:rPr lang="en-GB" dirty="0"/>
              <a:t>Placing the person at the centre of their care and recovery. </a:t>
            </a:r>
          </a:p>
          <a:p>
            <a:pPr marL="285750" indent="-285750">
              <a:buFont typeface="Arial" panose="020B0604020202020204" pitchFamily="34" charset="0"/>
              <a:buChar char="•"/>
            </a:pPr>
            <a:r>
              <a:rPr lang="en-GB" dirty="0"/>
              <a:t>Encouraging compliance to legislation and moral/ ethical practice. </a:t>
            </a:r>
          </a:p>
          <a:p>
            <a:pPr marL="285750" indent="-285750">
              <a:buFont typeface="Arial" panose="020B0604020202020204" pitchFamily="34" charset="0"/>
              <a:buChar char="•"/>
            </a:pPr>
            <a:r>
              <a:rPr lang="en-GB" dirty="0"/>
              <a:t>Helps resolve ethical dilemmas.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5" name="Text Placeholder 4"/>
          <p:cNvSpPr>
            <a:spLocks noGrp="1"/>
          </p:cNvSpPr>
          <p:nvPr>
            <p:ph type="body" sz="quarter" idx="12"/>
          </p:nvPr>
        </p:nvSpPr>
        <p:spPr>
          <a:xfrm>
            <a:off x="508335" y="1187958"/>
            <a:ext cx="4383255" cy="4625895"/>
          </a:xfrm>
        </p:spPr>
        <p:txBody>
          <a:bodyPr vert="horz" lIns="91440" tIns="45720" rIns="91440" bIns="45720" rtlCol="0" anchor="t">
            <a:normAutofit lnSpcReduction="10000"/>
          </a:bodyPr>
          <a:lstStyle/>
          <a:p>
            <a:pPr marL="285750" indent="-285750">
              <a:buFont typeface="Arial" panose="020B0604020202020204" pitchFamily="34" charset="0"/>
              <a:buChar char="•"/>
            </a:pPr>
            <a:r>
              <a:rPr lang="cy-GB" dirty="0">
                <a:latin typeface="Calibri"/>
                <a:cs typeface="Calibri"/>
              </a:rPr>
              <a:t>Mae'n ein hatgoffa bod llesiant cyffredinol person yn gysylltiedig â gwahanol agweddau a rhyngweithiadau sy'n digwydd ar unrhyw adeg benodol.</a:t>
            </a:r>
          </a:p>
          <a:p>
            <a:pPr marL="285750" indent="-285750">
              <a:buFont typeface="Arial" panose="020B0604020202020204" pitchFamily="34" charset="0"/>
              <a:buChar char="•"/>
            </a:pPr>
            <a:r>
              <a:rPr lang="cy-GB" dirty="0">
                <a:latin typeface="Calibri"/>
                <a:cs typeface="Calibri"/>
              </a:rPr>
              <a:t>Felly, mae’n annog asesiad iechyd cyfannol. </a:t>
            </a:r>
          </a:p>
          <a:p>
            <a:pPr marL="285750" indent="-285750">
              <a:buFont typeface="Arial" panose="020B0604020202020204" pitchFamily="34" charset="0"/>
              <a:buChar char="•"/>
            </a:pPr>
            <a:r>
              <a:rPr lang="cy-GB" dirty="0">
                <a:latin typeface="Calibri"/>
                <a:cs typeface="Calibri"/>
              </a:rPr>
              <a:t>Yn arwain at ofal a chynllunio triniaeth cyfannol. </a:t>
            </a:r>
          </a:p>
          <a:p>
            <a:pPr marL="285750" indent="-285750">
              <a:buFont typeface="Arial" panose="020B0604020202020204" pitchFamily="34" charset="0"/>
              <a:buChar char="•"/>
            </a:pPr>
            <a:r>
              <a:rPr lang="cy-GB" dirty="0">
                <a:latin typeface="Calibri"/>
                <a:cs typeface="Calibri"/>
              </a:rPr>
              <a:t>Tynnu gweithwyr proffesiynol ac unigolion o wahanol ddisgyblaethau at ei gilydd. </a:t>
            </a:r>
          </a:p>
          <a:p>
            <a:pPr marL="285750" indent="-285750">
              <a:buFont typeface="Arial" panose="020B0604020202020204" pitchFamily="34" charset="0"/>
              <a:buChar char="•"/>
            </a:pPr>
            <a:r>
              <a:rPr lang="cy-GB" dirty="0">
                <a:latin typeface="Calibri"/>
                <a:cs typeface="Calibri"/>
              </a:rPr>
              <a:t>Rhoi’r person yng nghanol ei ofal a’i adferiad. </a:t>
            </a:r>
          </a:p>
          <a:p>
            <a:pPr marL="285750" indent="-285750">
              <a:buFont typeface="Arial" panose="020B0604020202020204" pitchFamily="34" charset="0"/>
              <a:buChar char="•"/>
            </a:pPr>
            <a:r>
              <a:rPr lang="cy-GB" dirty="0">
                <a:latin typeface="Calibri"/>
                <a:cs typeface="Calibri"/>
              </a:rPr>
              <a:t>Annog cydymffurfiaeth â deddfwriaeth ac ymarfer moesol/moesegol. </a:t>
            </a:r>
          </a:p>
          <a:p>
            <a:pPr marL="285750" indent="-285750">
              <a:buFont typeface="Arial" panose="020B0604020202020204" pitchFamily="34" charset="0"/>
              <a:buChar char="•"/>
            </a:pPr>
            <a:r>
              <a:rPr lang="cy-GB" dirty="0">
                <a:latin typeface="Calibri"/>
                <a:cs typeface="Calibri"/>
              </a:rPr>
              <a:t>Yn helpu i ddatrys cyfyng-gyngor moesegol.</a:t>
            </a:r>
          </a:p>
          <a:p>
            <a:endParaRPr lang="en-GB" dirty="0"/>
          </a:p>
        </p:txBody>
      </p:sp>
    </p:spTree>
    <p:custDataLst>
      <p:tags r:id="rId1"/>
    </p:custDataLst>
    <p:extLst>
      <p:ext uri="{BB962C8B-B14F-4D97-AF65-F5344CB8AC3E}">
        <p14:creationId xmlns:p14="http://schemas.microsoft.com/office/powerpoint/2010/main" val="354709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E27BD7B-0302-2F71-0D59-4F505E10388E}"/>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302250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y-GB" b="1" dirty="0">
                <a:latin typeface="Calibri"/>
                <a:cs typeface="Calibri"/>
              </a:rPr>
              <a:t>Deilliannau dysgu </a:t>
            </a:r>
            <a:br>
              <a:rPr lang="cy-GB" b="1" dirty="0">
                <a:latin typeface="Arial"/>
              </a:rPr>
            </a:br>
            <a:endParaRPr lang="en-US"/>
          </a:p>
        </p:txBody>
      </p:sp>
      <p:sp>
        <p:nvSpPr>
          <p:cNvPr id="7" name="Text Placeholder 6"/>
          <p:cNvSpPr>
            <a:spLocks noGrp="1"/>
          </p:cNvSpPr>
          <p:nvPr>
            <p:ph type="body" sz="quarter" idx="10"/>
          </p:nvPr>
        </p:nvSpPr>
        <p:spPr/>
        <p:txBody>
          <a:bodyPr/>
          <a:lstStyle/>
          <a:p>
            <a:r>
              <a:rPr lang="en-GB" b="1" dirty="0"/>
              <a:t>Learning outcomes</a:t>
            </a:r>
            <a:endParaRPr lang="en-GB" b="1" dirty="0">
              <a:cs typeface="Arial"/>
            </a:endParaRPr>
          </a:p>
          <a:p>
            <a:endParaRPr lang="en-GB" b="1" dirty="0">
              <a:cs typeface="Arial"/>
            </a:endParaRPr>
          </a:p>
        </p:txBody>
      </p:sp>
      <p:sp>
        <p:nvSpPr>
          <p:cNvPr id="8" name="Text Placeholder 7"/>
          <p:cNvSpPr>
            <a:spLocks noGrp="1"/>
          </p:cNvSpPr>
          <p:nvPr>
            <p:ph type="body" sz="quarter" idx="11"/>
          </p:nvPr>
        </p:nvSpPr>
        <p:spPr/>
        <p:txBody>
          <a:bodyPr>
            <a:normAutofit/>
          </a:bodyPr>
          <a:lstStyle/>
          <a:p>
            <a:pPr marL="342900" indent="-342900">
              <a:buFont typeface="+mj-lt"/>
              <a:buAutoNum type="arabicPeriod"/>
            </a:pPr>
            <a:r>
              <a:rPr lang="en-GB" dirty="0"/>
              <a:t>Understand theories and models that support strengths-based outcomes focused practice. </a:t>
            </a:r>
          </a:p>
          <a:p>
            <a:pPr marL="342900" indent="-342900">
              <a:buFont typeface="+mj-lt"/>
              <a:buAutoNum type="arabicPeriod" startAt="2"/>
            </a:pPr>
            <a:r>
              <a:rPr lang="en-GB" dirty="0"/>
              <a:t>Understand human development across the lifespan and factors that can affect it</a:t>
            </a:r>
          </a:p>
          <a:p>
            <a:pPr marL="342900" indent="-342900">
              <a:buFont typeface="+mj-lt"/>
              <a:buAutoNum type="arabicPeriod" startAt="2"/>
            </a:pPr>
            <a:r>
              <a:rPr lang="en-GB" dirty="0"/>
              <a:t>Understand theories and models related to change</a:t>
            </a:r>
          </a:p>
          <a:p>
            <a:pPr marL="342900" indent="-342900">
              <a:buFont typeface="+mj-lt"/>
              <a:buAutoNum type="arabicPeriod" startAt="2"/>
            </a:pPr>
            <a:r>
              <a:rPr lang="en-GB" dirty="0"/>
              <a:t>Understand the importance of using person/child centred practice and rights based approaches</a:t>
            </a:r>
          </a:p>
        </p:txBody>
      </p:sp>
      <p:sp>
        <p:nvSpPr>
          <p:cNvPr id="9" name="Text Placeholder 8"/>
          <p:cNvSpPr>
            <a:spLocks noGrp="1"/>
          </p:cNvSpPr>
          <p:nvPr>
            <p:ph type="body" sz="quarter" idx="12"/>
          </p:nvPr>
        </p:nvSpPr>
        <p:spPr/>
        <p:txBody>
          <a:bodyPr vert="horz" lIns="91440" tIns="45720" rIns="91440" bIns="45720" rtlCol="0" anchor="t">
            <a:normAutofit/>
          </a:bodyPr>
          <a:lstStyle/>
          <a:p>
            <a:pPr marL="342900" indent="-342900">
              <a:buFont typeface="+mj-lt"/>
              <a:buAutoNum type="arabicPeriod"/>
            </a:pPr>
            <a:r>
              <a:rPr lang="cy-GB" dirty="0">
                <a:latin typeface="Calibri"/>
                <a:cs typeface="Calibri"/>
              </a:rPr>
              <a:t>Deall damcaniaethau a modelau sy'n cefnogi ymarfer sy'n seiliedig ar gryfderau sy'n canolbwyntio ar ganlyniadau. </a:t>
            </a:r>
          </a:p>
          <a:p>
            <a:pPr marL="342900" indent="-342900">
              <a:buFont typeface="+mj-lt"/>
              <a:buAutoNum type="arabicPeriod" startAt="2"/>
            </a:pPr>
            <a:r>
              <a:rPr lang="cy-GB" dirty="0">
                <a:latin typeface="Calibri"/>
                <a:cs typeface="Calibri"/>
              </a:rPr>
              <a:t>Deall datblygiad dynol ar draws oes a'r ffactorau a all effeithio arno</a:t>
            </a:r>
          </a:p>
          <a:p>
            <a:pPr marL="342900" indent="-342900">
              <a:buFont typeface="+mj-lt"/>
              <a:buAutoNum type="arabicPeriod" startAt="2"/>
            </a:pPr>
            <a:r>
              <a:rPr lang="cy-GB" dirty="0">
                <a:latin typeface="Calibri"/>
                <a:cs typeface="Calibri"/>
              </a:rPr>
              <a:t>Deall damcaniaethau a modelau sy'n ymwneud â newid</a:t>
            </a:r>
          </a:p>
          <a:p>
            <a:pPr marL="342900" indent="-342900">
              <a:buFont typeface="+mj-lt"/>
              <a:buAutoNum type="arabicPeriod" startAt="2"/>
            </a:pPr>
            <a:r>
              <a:rPr lang="cy-GB" dirty="0">
                <a:latin typeface="Calibri"/>
                <a:cs typeface="Calibri"/>
              </a:rPr>
              <a:t>Deall pwysigrwydd defnyddio ymarfer sy'n canolbwyntio ar yr unigolyn/plentyn a dulliau sy'n seiliedig ar hawliau</a:t>
            </a: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18197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Deilliant Dysgu 1</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Learning Outcome 1</a:t>
            </a:r>
            <a:endParaRPr lang="en-GB" b="1" dirty="0">
              <a:cs typeface="Arial"/>
            </a:endParaRPr>
          </a:p>
        </p:txBody>
      </p:sp>
      <p:sp>
        <p:nvSpPr>
          <p:cNvPr id="4" name="Text Placeholder 3"/>
          <p:cNvSpPr>
            <a:spLocks noGrp="1"/>
          </p:cNvSpPr>
          <p:nvPr>
            <p:ph type="body" sz="quarter" idx="11"/>
          </p:nvPr>
        </p:nvSpPr>
        <p:spPr>
          <a:xfrm>
            <a:off x="6386513" y="1782764"/>
            <a:ext cx="3974641" cy="3480353"/>
          </a:xfrm>
        </p:spPr>
        <p:txBody>
          <a:bodyPr>
            <a:normAutofit/>
          </a:bodyPr>
          <a:lstStyle/>
          <a:p>
            <a:pPr marL="342900" indent="-342900">
              <a:buFont typeface="+mj-lt"/>
              <a:buAutoNum type="arabicPeriod"/>
            </a:pPr>
            <a:r>
              <a:rPr lang="en-GB" sz="2800" dirty="0"/>
              <a:t>Understand theories and models that support person/child centred practice and rights based approaches</a:t>
            </a:r>
          </a:p>
        </p:txBody>
      </p:sp>
      <p:sp>
        <p:nvSpPr>
          <p:cNvPr id="5" name="Text Placeholder 4"/>
          <p:cNvSpPr>
            <a:spLocks noGrp="1"/>
          </p:cNvSpPr>
          <p:nvPr>
            <p:ph type="body" sz="quarter" idx="12"/>
          </p:nvPr>
        </p:nvSpPr>
        <p:spPr>
          <a:xfrm>
            <a:off x="839489" y="1782400"/>
            <a:ext cx="4012176" cy="3480353"/>
          </a:xfrm>
        </p:spPr>
        <p:txBody>
          <a:bodyPr vert="horz" lIns="91440" tIns="45720" rIns="91440" bIns="45720" rtlCol="0" anchor="t">
            <a:normAutofit/>
          </a:bodyPr>
          <a:lstStyle/>
          <a:p>
            <a:r>
              <a:rPr lang="cy-GB" sz="2800" dirty="0">
                <a:solidFill>
                  <a:srgbClr val="16AD85"/>
                </a:solidFill>
                <a:latin typeface="Calibri"/>
                <a:cs typeface="Calibri"/>
              </a:rPr>
              <a:t>1.</a:t>
            </a:r>
            <a:r>
              <a:rPr lang="cy-GB" dirty="0">
                <a:solidFill>
                  <a:srgbClr val="16AD85"/>
                </a:solidFill>
                <a:latin typeface="Calibri"/>
                <a:cs typeface="Calibri"/>
              </a:rPr>
              <a:t> </a:t>
            </a:r>
            <a:r>
              <a:rPr lang="cy-GB" sz="2800" dirty="0">
                <a:latin typeface="Calibri"/>
                <a:cs typeface="Calibri"/>
              </a:rPr>
              <a:t>Deall damcaniaethau a modelau sy'n cefnogi ymarfer sy'n canolbwyntio ar yr unigolyn/plentyn a dulliau sy'n seiliedig ar hawliau</a:t>
            </a:r>
          </a:p>
          <a:p>
            <a:endParaRPr lang="en-GB" dirty="0"/>
          </a:p>
        </p:txBody>
      </p:sp>
    </p:spTree>
    <p:custDataLst>
      <p:tags r:id="rId1"/>
    </p:custDataLst>
    <p:extLst>
      <p:ext uri="{BB962C8B-B14F-4D97-AF65-F5344CB8AC3E}">
        <p14:creationId xmlns:p14="http://schemas.microsoft.com/office/powerpoint/2010/main" val="2329529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98" y="297524"/>
            <a:ext cx="4357001" cy="1031283"/>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1.5 Damcaniaethau cymdeithasegol ac ymarfer sy'n canolbwyntio ar yr unigolyn</a:t>
            </a:r>
            <a:br>
              <a:rPr lang="cy-GB" sz="2400" b="1" dirty="0">
                <a:latin typeface="Arial"/>
              </a:rPr>
            </a:br>
            <a:endParaRPr lang="en-GB" dirty="0"/>
          </a:p>
        </p:txBody>
      </p:sp>
      <p:sp>
        <p:nvSpPr>
          <p:cNvPr id="3" name="Text Placeholder 2"/>
          <p:cNvSpPr>
            <a:spLocks noGrp="1"/>
          </p:cNvSpPr>
          <p:nvPr>
            <p:ph type="body" sz="quarter" idx="10"/>
          </p:nvPr>
        </p:nvSpPr>
        <p:spPr>
          <a:xfrm>
            <a:off x="6386071" y="353360"/>
            <a:ext cx="4026018" cy="1031284"/>
          </a:xfrm>
        </p:spPr>
        <p:txBody>
          <a:bodyPr/>
          <a:lstStyle/>
          <a:p>
            <a:r>
              <a:rPr lang="en-GB" sz="2400" b="1" dirty="0"/>
              <a:t>1.5 Sociological theories and person-centred practice</a:t>
            </a:r>
            <a:endParaRPr lang="en-GB" sz="2400" b="1" dirty="0">
              <a:cs typeface="Arial"/>
            </a:endParaRPr>
          </a:p>
        </p:txBody>
      </p:sp>
      <p:sp>
        <p:nvSpPr>
          <p:cNvPr id="4" name="Text Placeholder 3"/>
          <p:cNvSpPr>
            <a:spLocks noGrp="1"/>
          </p:cNvSpPr>
          <p:nvPr>
            <p:ph type="body" sz="quarter" idx="11"/>
          </p:nvPr>
        </p:nvSpPr>
        <p:spPr>
          <a:xfrm>
            <a:off x="771467" y="1826395"/>
            <a:ext cx="3681413" cy="3851275"/>
          </a:xfrm>
        </p:spPr>
        <p:txBody>
          <a:bodyPr vert="horz" lIns="91440" tIns="45720" rIns="91440" bIns="45720" rtlCol="0" anchor="t">
            <a:normAutofit/>
          </a:bodyPr>
          <a:lstStyle/>
          <a:p>
            <a:r>
              <a:rPr lang="cy-GB" dirty="0">
                <a:latin typeface="Calibri"/>
                <a:cs typeface="Calibri"/>
              </a:rPr>
              <a:t>Mae’r adran hon yn eich cyflwyno i ddiffiniad a damcaniaethau o gymdeithaseg sy’n berthnasol i ymarfer sy’n canolbwyntio ar yr unigolyn mewn gofal cymdeithasol ac iechyd. </a:t>
            </a:r>
            <a:endParaRPr lang="cy-GB" dirty="0">
              <a:latin typeface="Arial"/>
            </a:endParaRPr>
          </a:p>
          <a:p>
            <a:endParaRPr lang="en-GB" dirty="0"/>
          </a:p>
        </p:txBody>
      </p:sp>
      <p:sp>
        <p:nvSpPr>
          <p:cNvPr id="5" name="Text Placeholder 4"/>
          <p:cNvSpPr>
            <a:spLocks noGrp="1"/>
          </p:cNvSpPr>
          <p:nvPr>
            <p:ph type="body" sz="quarter" idx="12"/>
          </p:nvPr>
        </p:nvSpPr>
        <p:spPr>
          <a:xfrm>
            <a:off x="6386514" y="1828124"/>
            <a:ext cx="3690495" cy="3851275"/>
          </a:xfrm>
        </p:spPr>
        <p:txBody>
          <a:bodyPr>
            <a:normAutofit/>
          </a:bodyPr>
          <a:lstStyle/>
          <a:p>
            <a:r>
              <a:rPr lang="en-GB" dirty="0"/>
              <a:t>This section introduces you to a definition and theories of sociology that are relevant to person centred practice in social care and health. </a:t>
            </a:r>
          </a:p>
          <a:p>
            <a:endParaRPr lang="en-GB" dirty="0"/>
          </a:p>
        </p:txBody>
      </p:sp>
    </p:spTree>
    <p:custDataLst>
      <p:tags r:id="rId1"/>
    </p:custDataLst>
    <p:extLst>
      <p:ext uri="{BB962C8B-B14F-4D97-AF65-F5344CB8AC3E}">
        <p14:creationId xmlns:p14="http://schemas.microsoft.com/office/powerpoint/2010/main" val="282158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187" y="365128"/>
            <a:ext cx="4500167" cy="1031283"/>
          </a:xfrm>
        </p:spPr>
        <p:txBody>
          <a:bodyPr vert="horz" wrap="square" lIns="91440" tIns="45720" rIns="91440" bIns="45720" numCol="1" rtlCol="0" anchor="t" anchorCtr="0" compatLnSpc="1">
            <a:prstTxWarp prst="textNoShape">
              <a:avLst/>
            </a:prstTxWarp>
            <a:noAutofit/>
          </a:bodyPr>
          <a:lstStyle/>
          <a:p>
            <a:r>
              <a:rPr lang="cy-GB" b="1" i="0" u="none" strike="noStrike" cap="none" baseline="0" dirty="0">
                <a:solidFill>
                  <a:srgbClr val="16AD85"/>
                </a:solidFill>
                <a:effectLst/>
                <a:uFillTx/>
                <a:latin typeface="Calibri"/>
                <a:cs typeface="Calibri"/>
              </a:rPr>
              <a:t>Beth yw 'Cymdeithaseg?'</a:t>
            </a:r>
            <a:br>
              <a:rPr lang="cy-GB" b="1" i="0" u="none" strike="noStrike" cap="none" baseline="0" dirty="0">
                <a:effectLst/>
                <a:uFillTx/>
                <a:latin typeface="Arial"/>
              </a:rPr>
            </a:br>
            <a:endParaRPr lang="en-GB" dirty="0"/>
          </a:p>
        </p:txBody>
      </p:sp>
      <p:sp>
        <p:nvSpPr>
          <p:cNvPr id="3" name="Text Placeholder 2"/>
          <p:cNvSpPr>
            <a:spLocks noGrp="1"/>
          </p:cNvSpPr>
          <p:nvPr>
            <p:ph type="body" sz="quarter" idx="10"/>
          </p:nvPr>
        </p:nvSpPr>
        <p:spPr/>
        <p:txBody>
          <a:bodyPr/>
          <a:lstStyle/>
          <a:p>
            <a:r>
              <a:rPr lang="en-GB" b="1" dirty="0"/>
              <a:t>What is ‘Sociology?’</a:t>
            </a:r>
            <a:endParaRPr lang="en-GB"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en-GB" dirty="0"/>
              <a:t>“ </a:t>
            </a:r>
            <a:r>
              <a:rPr lang="cy-GB" dirty="0">
                <a:latin typeface="Calibri"/>
                <a:cs typeface="Calibri"/>
              </a:rPr>
              <a:t>Mae cymdeithaseg yn ceisio rhoi esboniadau inni o ystod eang o ffenomenau a thueddiadau cymdeithasol.” </a:t>
            </a:r>
          </a:p>
          <a:p>
            <a:endParaRPr lang="en-GB" dirty="0"/>
          </a:p>
        </p:txBody>
      </p:sp>
      <p:sp>
        <p:nvSpPr>
          <p:cNvPr id="5" name="Text Placeholder 4"/>
          <p:cNvSpPr>
            <a:spLocks noGrp="1"/>
          </p:cNvSpPr>
          <p:nvPr>
            <p:ph type="body" sz="quarter" idx="12"/>
          </p:nvPr>
        </p:nvSpPr>
        <p:spPr/>
        <p:txBody>
          <a:bodyPr/>
          <a:lstStyle/>
          <a:p>
            <a:r>
              <a:rPr lang="en-GB" dirty="0"/>
              <a:t>“Sociology seeks to provide us with explanations from a broad range of phenomena and social trends.” </a:t>
            </a:r>
          </a:p>
          <a:p>
            <a:endParaRPr lang="en-GB" dirty="0"/>
          </a:p>
        </p:txBody>
      </p:sp>
    </p:spTree>
    <p:custDataLst>
      <p:tags r:id="rId1"/>
    </p:custDataLst>
    <p:extLst>
      <p:ext uri="{BB962C8B-B14F-4D97-AF65-F5344CB8AC3E}">
        <p14:creationId xmlns:p14="http://schemas.microsoft.com/office/powerpoint/2010/main" val="223751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167" y="365127"/>
            <a:ext cx="4507613" cy="1135530"/>
          </a:xfrm>
        </p:spPr>
        <p:txBody>
          <a:bodyPr>
            <a:normAutofit fontScale="90000"/>
          </a:bodyPr>
          <a:lstStyle/>
          <a:p>
            <a:r>
              <a:rPr lang="cy-GB" b="1" dirty="0">
                <a:latin typeface="Calibri"/>
                <a:cs typeface="Calibri"/>
              </a:rPr>
              <a:t>Gadewch i ni dorri'r diffiniad hwn i lawr</a:t>
            </a:r>
            <a:br>
              <a:rPr lang="cy-GB" b="1" dirty="0">
                <a:latin typeface="Arial"/>
              </a:rPr>
            </a:br>
            <a:endParaRPr lang="en-GB" dirty="0"/>
          </a:p>
        </p:txBody>
      </p:sp>
      <p:sp>
        <p:nvSpPr>
          <p:cNvPr id="3" name="Text Placeholder 2"/>
          <p:cNvSpPr>
            <a:spLocks noGrp="1"/>
          </p:cNvSpPr>
          <p:nvPr>
            <p:ph type="body" sz="quarter" idx="10"/>
          </p:nvPr>
        </p:nvSpPr>
        <p:spPr>
          <a:xfrm>
            <a:off x="6386514" y="365126"/>
            <a:ext cx="4122819" cy="1031284"/>
          </a:xfrm>
        </p:spPr>
        <p:txBody>
          <a:bodyPr/>
          <a:lstStyle/>
          <a:p>
            <a:r>
              <a:rPr lang="en-GB" sz="2500" b="1" dirty="0"/>
              <a:t>Let’s break this definition down</a:t>
            </a:r>
            <a:endParaRPr lang="en-GB" sz="25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fontAlgn="auto">
              <a:lnSpc>
                <a:spcPct val="100000"/>
              </a:lnSpc>
              <a:spcBef>
                <a:spcPct val="20000"/>
              </a:spcBef>
              <a:spcAft>
                <a:spcPct val="0"/>
              </a:spcAft>
              <a:buClrTx/>
              <a:defRPr/>
            </a:pPr>
            <a:r>
              <a:rPr lang="cy-GB" dirty="0">
                <a:latin typeface="Calibri"/>
                <a:cs typeface="Calibri"/>
              </a:rPr>
              <a:t>Esboniadau</a:t>
            </a:r>
          </a:p>
          <a:p>
            <a:pPr fontAlgn="auto">
              <a:lnSpc>
                <a:spcPct val="100000"/>
              </a:lnSpc>
              <a:spcBef>
                <a:spcPct val="20000"/>
              </a:spcBef>
              <a:spcAft>
                <a:spcPct val="0"/>
              </a:spcAft>
              <a:buClrTx/>
              <a:defRPr/>
            </a:pPr>
            <a:r>
              <a:rPr lang="cy-GB" dirty="0">
                <a:latin typeface="Calibri"/>
                <a:cs typeface="Calibri"/>
              </a:rPr>
              <a:t>Ffenomena</a:t>
            </a:r>
          </a:p>
          <a:p>
            <a:pPr fontAlgn="auto">
              <a:lnSpc>
                <a:spcPct val="100000"/>
              </a:lnSpc>
              <a:spcBef>
                <a:spcPct val="20000"/>
              </a:spcBef>
              <a:spcAft>
                <a:spcPct val="0"/>
              </a:spcAft>
              <a:buClrTx/>
              <a:defRPr/>
            </a:pPr>
            <a:r>
              <a:rPr lang="cy-GB" dirty="0">
                <a:latin typeface="Calibri"/>
                <a:cs typeface="Calibri"/>
              </a:rPr>
              <a:t>Tueddiadau Cymdeithasol</a:t>
            </a:r>
          </a:p>
          <a:p>
            <a:endParaRPr lang="en-GB" dirty="0"/>
          </a:p>
        </p:txBody>
      </p:sp>
      <p:sp>
        <p:nvSpPr>
          <p:cNvPr id="5" name="Text Placeholder 4"/>
          <p:cNvSpPr>
            <a:spLocks noGrp="1"/>
          </p:cNvSpPr>
          <p:nvPr>
            <p:ph type="body" sz="quarter" idx="12"/>
          </p:nvPr>
        </p:nvSpPr>
        <p:spPr/>
        <p:txBody>
          <a:bodyPr>
            <a:noAutofit/>
          </a:bodyPr>
          <a:lstStyle/>
          <a:p>
            <a:pPr>
              <a:lnSpc>
                <a:spcPct val="100000"/>
              </a:lnSpc>
              <a:spcBef>
                <a:spcPct val="20000"/>
              </a:spcBef>
              <a:buClrTx/>
              <a:defRPr/>
            </a:pPr>
            <a:r>
              <a:rPr lang="en-GB" dirty="0"/>
              <a:t>Explanations</a:t>
            </a:r>
          </a:p>
          <a:p>
            <a:pPr>
              <a:lnSpc>
                <a:spcPct val="100000"/>
              </a:lnSpc>
              <a:spcBef>
                <a:spcPct val="20000"/>
              </a:spcBef>
              <a:buClrTx/>
              <a:defRPr/>
            </a:pPr>
            <a:r>
              <a:rPr lang="en-GB" dirty="0"/>
              <a:t>Phenomena</a:t>
            </a:r>
          </a:p>
          <a:p>
            <a:pPr>
              <a:lnSpc>
                <a:spcPct val="100000"/>
              </a:lnSpc>
              <a:spcBef>
                <a:spcPct val="20000"/>
              </a:spcBef>
              <a:buClrTx/>
              <a:defRPr/>
            </a:pPr>
            <a:r>
              <a:rPr lang="en-GB" dirty="0"/>
              <a:t>Social Trends</a:t>
            </a:r>
          </a:p>
          <a:p>
            <a:pPr>
              <a:lnSpc>
                <a:spcPct val="100000"/>
              </a:lnSpc>
              <a:spcBef>
                <a:spcPct val="20000"/>
              </a:spcBef>
              <a:buClrTx/>
              <a:defRPr/>
            </a:pPr>
            <a:endParaRPr lang="en-GB" dirty="0"/>
          </a:p>
        </p:txBody>
      </p:sp>
    </p:spTree>
    <p:custDataLst>
      <p:tags r:id="rId1"/>
    </p:custDataLst>
    <p:extLst>
      <p:ext uri="{BB962C8B-B14F-4D97-AF65-F5344CB8AC3E}">
        <p14:creationId xmlns:p14="http://schemas.microsoft.com/office/powerpoint/2010/main" val="39729125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d4c39a4a-3514-4d61-b271-533bfd3e024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876FEC90499014EB95A8E7C11FAF3CB" ma:contentTypeVersion="10" ma:contentTypeDescription="Create a new document." ma:contentTypeScope="" ma:versionID="8e94854c4939c6443b4f3616653f131e">
  <xsd:schema xmlns:xsd="http://www.w3.org/2001/XMLSchema" xmlns:xs="http://www.w3.org/2001/XMLSchema" xmlns:p="http://schemas.microsoft.com/office/2006/metadata/properties" xmlns:ns3="d4c39a4a-3514-4d61-b271-533bfd3e0244" targetNamespace="http://schemas.microsoft.com/office/2006/metadata/properties" ma:root="true" ma:fieldsID="427097ddbd6a3a29c7a05b499e5c1b92" ns3:_="">
    <xsd:import namespace="d4c39a4a-3514-4d61-b271-533bfd3e0244"/>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39a4a-3514-4d61-b271-533bfd3e024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B2A843-71AF-4B93-817D-48F92C75A04F}">
  <ds:schemaRefs>
    <ds:schemaRef ds:uri="http://schemas.microsoft.com/sharepoint/v3/contenttype/forms"/>
  </ds:schemaRefs>
</ds:datastoreItem>
</file>

<file path=customXml/itemProps2.xml><?xml version="1.0" encoding="utf-8"?>
<ds:datastoreItem xmlns:ds="http://schemas.openxmlformats.org/officeDocument/2006/customXml" ds:itemID="{B721C276-48AB-4F7E-A8DC-51DD6CE9071C}">
  <ds:schemaRefs>
    <ds:schemaRef ds:uri="http://schemas.microsoft.com/office/2006/documentManagement/types"/>
    <ds:schemaRef ds:uri="http://purl.org/dc/dcmitype/"/>
    <ds:schemaRef ds:uri="http://www.w3.org/XML/1998/namespace"/>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d4c39a4a-3514-4d61-b271-533bfd3e0244"/>
    <ds:schemaRef ds:uri="http://purl.org/dc/terms/"/>
  </ds:schemaRefs>
</ds:datastoreItem>
</file>

<file path=customXml/itemProps3.xml><?xml version="1.0" encoding="utf-8"?>
<ds:datastoreItem xmlns:ds="http://schemas.openxmlformats.org/officeDocument/2006/customXml" ds:itemID="{98296CAB-CC7C-4F9F-9132-44C8DE48CE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c39a4a-3514-4d61-b271-533bfd3e02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7845</Words>
  <Application>Microsoft Office PowerPoint</Application>
  <PresentationFormat>Widescreen</PresentationFormat>
  <Paragraphs>628</Paragraphs>
  <Slides>31</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Ymarferydd Gwasanaethau Cymdeithasol</vt:lpstr>
      <vt:lpstr>PowerPoint Presentation</vt:lpstr>
      <vt:lpstr>PowerPoint Presentation</vt:lpstr>
      <vt:lpstr>PowerPoint Presentation</vt:lpstr>
      <vt:lpstr>Deilliannau dysgu  </vt:lpstr>
      <vt:lpstr>Deilliant Dysgu 1 </vt:lpstr>
      <vt:lpstr>1.5 Damcaniaethau cymdeithasegol ac ymarfer sy'n canolbwyntio ar yr unigolyn </vt:lpstr>
      <vt:lpstr>Beth yw 'Cymdeithaseg?' </vt:lpstr>
      <vt:lpstr>Gadewch i ni dorri'r diffiniad hwn i lawr </vt:lpstr>
      <vt:lpstr>Cymdeithaseg mewn Iechyd a Gofal Cymdeithasol </vt:lpstr>
      <vt:lpstr>Damcaniaethau Cymdeithasegol </vt:lpstr>
      <vt:lpstr>Swyddogaetholdeb </vt:lpstr>
      <vt:lpstr>Swyddogaetholdeb </vt:lpstr>
      <vt:lpstr>Gwrthdaro Cymdeithasol </vt:lpstr>
      <vt:lpstr>Gwrthdaro Cymdeithasol </vt:lpstr>
      <vt:lpstr>1.6 Damcaniaethau seicolegol </vt:lpstr>
      <vt:lpstr>Beth yw seicoleg?  </vt:lpstr>
      <vt:lpstr>Safbwyntiau seicolegol cymhwysol ar gyfer iechyd a gofal cymdeithasol </vt:lpstr>
      <vt:lpstr>Safbwyntiau seicolegol cymhwysol ar gyfer iechyd a gofal cymdeithasol </vt:lpstr>
      <vt:lpstr>Safbwyntiau seicolegol cymhwysol ar gyfer iechyd a gofal cymdeithasol </vt:lpstr>
      <vt:lpstr>Prif safbwyntiau seicolegol </vt:lpstr>
      <vt:lpstr>Theori dysgu cymdeithasol </vt:lpstr>
      <vt:lpstr>Pam fod damcaniaethau yn berthnasol i Ymarferwyr Gwasanaethau Cymdeithasol?  </vt:lpstr>
      <vt:lpstr>1.7 Y modelau cymdeithasol a meddygol o anabledd </vt:lpstr>
      <vt:lpstr>PowerPoint Presentation</vt:lpstr>
      <vt:lpstr>Y model cymdeithasol o anabledd </vt:lpstr>
      <vt:lpstr>Y model meddygol o anabledd </vt:lpstr>
      <vt:lpstr>Pa densiynau allai fodoli rhwng y modelau cymdeithasol a meddygol?  </vt:lpstr>
      <vt:lpstr>Y model Bioseicogymdeithasol </vt:lpstr>
      <vt:lpstr>PowerPoint Presentation</vt:lpstr>
      <vt:lpstr>Pam fod y model Bioseicogymdeithasol yn bwysig i ymarferwyr?  </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Ymarferydd Gwasanaethau Cymdeithasol</dc:title>
  <dc:creator>Jodie Trotman</dc:creator>
  <cp:lastModifiedBy>Hayley Abraham</cp:lastModifiedBy>
  <cp:revision>80</cp:revision>
  <dcterms:created xsi:type="dcterms:W3CDTF">2023-06-09T10:59:41Z</dcterms:created>
  <dcterms:modified xsi:type="dcterms:W3CDTF">2025-04-25T14:13:43Z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0x0101000876FEC90499014EB95A8E7C11FAF3CB</vt:lpwstr>
  </property>
  <property fmtid="{D5CDD505-2E9C-101B-9397-08002B2CF9AE}" pid="3" name="MediaServiceImageTags">
    <vt:lpwstr/>
  </property>
  <property fmtid="{D5CDD505-2E9C-101B-9397-08002B2CF9AE}" pid="4" name="MSIP_Label_d3f1612d-fb9f-4910-9745-3218a93e4acc_Enabled">
    <vt:lpwstr>true</vt:lpwstr>
  </property>
  <property fmtid="{D5CDD505-2E9C-101B-9397-08002B2CF9AE}" pid="5" name="MSIP_Label_d3f1612d-fb9f-4910-9745-3218a93e4acc_SetDate">
    <vt:lpwstr>2025-04-10T13:00:12Z</vt:lpwstr>
  </property>
  <property fmtid="{D5CDD505-2E9C-101B-9397-08002B2CF9AE}" pid="6" name="MSIP_Label_d3f1612d-fb9f-4910-9745-3218a93e4acc_Method">
    <vt:lpwstr>Standard</vt:lpwstr>
  </property>
  <property fmtid="{D5CDD505-2E9C-101B-9397-08002B2CF9AE}" pid="7" name="MSIP_Label_d3f1612d-fb9f-4910-9745-3218a93e4acc_Name">
    <vt:lpwstr>defa4170-0d19-0005-0004-bc88714345d2</vt:lpwstr>
  </property>
  <property fmtid="{D5CDD505-2E9C-101B-9397-08002B2CF9AE}" pid="8" name="MSIP_Label_d3f1612d-fb9f-4910-9745-3218a93e4acc_SiteId">
    <vt:lpwstr>4bc2de22-9b97-4eb6-8e88-2254190748e2</vt:lpwstr>
  </property>
  <property fmtid="{D5CDD505-2E9C-101B-9397-08002B2CF9AE}" pid="9" name="MSIP_Label_d3f1612d-fb9f-4910-9745-3218a93e4acc_ActionId">
    <vt:lpwstr>bed7821e-40bd-4ee2-a224-1ca0b4fffabd</vt:lpwstr>
  </property>
  <property fmtid="{D5CDD505-2E9C-101B-9397-08002B2CF9AE}" pid="10" name="MSIP_Label_d3f1612d-fb9f-4910-9745-3218a93e4acc_ContentBits">
    <vt:lpwstr>0</vt:lpwstr>
  </property>
  <property fmtid="{D5CDD505-2E9C-101B-9397-08002B2CF9AE}" pid="11" name="MSIP_Label_d3f1612d-fb9f-4910-9745-3218a93e4acc_Tag">
    <vt:lpwstr>10, 3, 0, 1</vt:lpwstr>
  </property>
</Properties>
</file>