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sldIdLst>
    <p:sldId id="280" r:id="rId5"/>
    <p:sldId id="281" r:id="rId6"/>
    <p:sldId id="284" r:id="rId7"/>
    <p:sldId id="283" r:id="rId8"/>
    <p:sldId id="282"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AD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2" d="100"/>
          <a:sy n="102" d="100"/>
        </p:scale>
        <p:origin x="138" y="2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heme" Target="theme/theme1.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yley Abraham" userId="17bf8cc6-34b6-4623-92de-6d9edb9405a0" providerId="ADAL" clId="{253CDA74-A25B-47A9-A08F-0DADB23A195D}"/>
    <pc:docChg chg="modSld sldOrd">
      <pc:chgData name="Hayley Abraham" userId="17bf8cc6-34b6-4623-92de-6d9edb9405a0" providerId="ADAL" clId="{253CDA74-A25B-47A9-A08F-0DADB23A195D}" dt="2025-04-11T10:46:49.724" v="1"/>
      <pc:docMkLst>
        <pc:docMk/>
      </pc:docMkLst>
      <pc:sldChg chg="ord">
        <pc:chgData name="Hayley Abraham" userId="17bf8cc6-34b6-4623-92de-6d9edb9405a0" providerId="ADAL" clId="{253CDA74-A25B-47A9-A08F-0DADB23A195D}" dt="2025-04-11T10:46:49.724" v="1"/>
        <pc:sldMkLst>
          <pc:docMk/>
          <pc:sldMk cId="3310879507" sldId="271"/>
        </pc:sldMkLst>
      </pc:sldChg>
    </pc:docChg>
  </pc:docChgLst>
  <pc:docChgLst>
    <pc:chgData name="Trinity Rees" userId="S::t.rees@npt.gov.uk::23ed69b1-c9cb-4295-a16f-e57105e4c724" providerId="AD" clId="Web-{F853343A-D950-5858-6149-8468A2625A4E}"/>
    <pc:docChg chg="modSld">
      <pc:chgData name="Trinity Rees" userId="S::t.rees@npt.gov.uk::23ed69b1-c9cb-4295-a16f-e57105e4c724" providerId="AD" clId="Web-{F853343A-D950-5858-6149-8468A2625A4E}" dt="2024-01-10T12:22:14.217" v="129" actId="14100"/>
      <pc:docMkLst>
        <pc:docMk/>
      </pc:docMkLst>
      <pc:sldChg chg="modSp">
        <pc:chgData name="Trinity Rees" userId="S::t.rees@npt.gov.uk::23ed69b1-c9cb-4295-a16f-e57105e4c724" providerId="AD" clId="Web-{F853343A-D950-5858-6149-8468A2625A4E}" dt="2024-01-10T12:14:18.152" v="13" actId="1076"/>
        <pc:sldMkLst>
          <pc:docMk/>
          <pc:sldMk cId="1121574595" sldId="258"/>
        </pc:sldMkLst>
      </pc:sldChg>
      <pc:sldChg chg="modSp">
        <pc:chgData name="Trinity Rees" userId="S::t.rees@npt.gov.uk::23ed69b1-c9cb-4295-a16f-e57105e4c724" providerId="AD" clId="Web-{F853343A-D950-5858-6149-8468A2625A4E}" dt="2024-01-10T12:15:00.920" v="23" actId="20577"/>
        <pc:sldMkLst>
          <pc:docMk/>
          <pc:sldMk cId="3027801590" sldId="259"/>
        </pc:sldMkLst>
      </pc:sldChg>
      <pc:sldChg chg="modSp">
        <pc:chgData name="Trinity Rees" userId="S::t.rees@npt.gov.uk::23ed69b1-c9cb-4295-a16f-e57105e4c724" providerId="AD" clId="Web-{F853343A-D950-5858-6149-8468A2625A4E}" dt="2024-01-10T12:15:52.643" v="41" actId="1076"/>
        <pc:sldMkLst>
          <pc:docMk/>
          <pc:sldMk cId="1573288423" sldId="260"/>
        </pc:sldMkLst>
      </pc:sldChg>
      <pc:sldChg chg="modSp">
        <pc:chgData name="Trinity Rees" userId="S::t.rees@npt.gov.uk::23ed69b1-c9cb-4295-a16f-e57105e4c724" providerId="AD" clId="Web-{F853343A-D950-5858-6149-8468A2625A4E}" dt="2024-01-10T12:16:00.675" v="43" actId="1076"/>
        <pc:sldMkLst>
          <pc:docMk/>
          <pc:sldMk cId="2297804557" sldId="261"/>
        </pc:sldMkLst>
      </pc:sldChg>
      <pc:sldChg chg="modSp">
        <pc:chgData name="Trinity Rees" userId="S::t.rees@npt.gov.uk::23ed69b1-c9cb-4295-a16f-e57105e4c724" providerId="AD" clId="Web-{F853343A-D950-5858-6149-8468A2625A4E}" dt="2024-01-10T12:16:18.457" v="48" actId="1076"/>
        <pc:sldMkLst>
          <pc:docMk/>
          <pc:sldMk cId="1500015205" sldId="263"/>
        </pc:sldMkLst>
      </pc:sldChg>
      <pc:sldChg chg="modSp">
        <pc:chgData name="Trinity Rees" userId="S::t.rees@npt.gov.uk::23ed69b1-c9cb-4295-a16f-e57105e4c724" providerId="AD" clId="Web-{F853343A-D950-5858-6149-8468A2625A4E}" dt="2024-01-10T12:16:36.740" v="55" actId="20577"/>
        <pc:sldMkLst>
          <pc:docMk/>
          <pc:sldMk cId="4124240481" sldId="264"/>
        </pc:sldMkLst>
      </pc:sldChg>
      <pc:sldChg chg="modSp">
        <pc:chgData name="Trinity Rees" userId="S::t.rees@npt.gov.uk::23ed69b1-c9cb-4295-a16f-e57105e4c724" providerId="AD" clId="Web-{F853343A-D950-5858-6149-8468A2625A4E}" dt="2024-01-10T12:16:54.538" v="62" actId="20577"/>
        <pc:sldMkLst>
          <pc:docMk/>
          <pc:sldMk cId="2969097080" sldId="265"/>
        </pc:sldMkLst>
      </pc:sldChg>
      <pc:sldChg chg="modSp">
        <pc:chgData name="Trinity Rees" userId="S::t.rees@npt.gov.uk::23ed69b1-c9cb-4295-a16f-e57105e4c724" providerId="AD" clId="Web-{F853343A-D950-5858-6149-8468A2625A4E}" dt="2024-01-10T12:17:03.617" v="65" actId="20577"/>
        <pc:sldMkLst>
          <pc:docMk/>
          <pc:sldMk cId="636504496" sldId="266"/>
        </pc:sldMkLst>
      </pc:sldChg>
      <pc:sldChg chg="modSp">
        <pc:chgData name="Trinity Rees" userId="S::t.rees@npt.gov.uk::23ed69b1-c9cb-4295-a16f-e57105e4c724" providerId="AD" clId="Web-{F853343A-D950-5858-6149-8468A2625A4E}" dt="2024-01-10T12:17:31.025" v="72" actId="20577"/>
        <pc:sldMkLst>
          <pc:docMk/>
          <pc:sldMk cId="2714229010" sldId="267"/>
        </pc:sldMkLst>
      </pc:sldChg>
      <pc:sldChg chg="modSp">
        <pc:chgData name="Trinity Rees" userId="S::t.rees@npt.gov.uk::23ed69b1-c9cb-4295-a16f-e57105e4c724" providerId="AD" clId="Web-{F853343A-D950-5858-6149-8468A2625A4E}" dt="2024-01-10T12:17:56.964" v="76" actId="1076"/>
        <pc:sldMkLst>
          <pc:docMk/>
          <pc:sldMk cId="2002692270" sldId="268"/>
        </pc:sldMkLst>
      </pc:sldChg>
      <pc:sldChg chg="modSp">
        <pc:chgData name="Trinity Rees" userId="S::t.rees@npt.gov.uk::23ed69b1-c9cb-4295-a16f-e57105e4c724" providerId="AD" clId="Web-{F853343A-D950-5858-6149-8468A2625A4E}" dt="2024-01-10T12:18:41.077" v="82" actId="14100"/>
        <pc:sldMkLst>
          <pc:docMk/>
          <pc:sldMk cId="3383785958" sldId="269"/>
        </pc:sldMkLst>
      </pc:sldChg>
      <pc:sldChg chg="modSp">
        <pc:chgData name="Trinity Rees" userId="S::t.rees@npt.gov.uk::23ed69b1-c9cb-4295-a16f-e57105e4c724" providerId="AD" clId="Web-{F853343A-D950-5858-6149-8468A2625A4E}" dt="2024-01-10T12:19:08.313" v="89" actId="20577"/>
        <pc:sldMkLst>
          <pc:docMk/>
          <pc:sldMk cId="652088692" sldId="270"/>
        </pc:sldMkLst>
      </pc:sldChg>
      <pc:sldChg chg="modSp">
        <pc:chgData name="Trinity Rees" userId="S::t.rees@npt.gov.uk::23ed69b1-c9cb-4295-a16f-e57105e4c724" providerId="AD" clId="Web-{F853343A-D950-5858-6149-8468A2625A4E}" dt="2024-01-10T12:19:28.487" v="94" actId="20577"/>
        <pc:sldMkLst>
          <pc:docMk/>
          <pc:sldMk cId="3310879507" sldId="271"/>
        </pc:sldMkLst>
      </pc:sldChg>
      <pc:sldChg chg="modSp">
        <pc:chgData name="Trinity Rees" userId="S::t.rees@npt.gov.uk::23ed69b1-c9cb-4295-a16f-e57105e4c724" providerId="AD" clId="Web-{F853343A-D950-5858-6149-8468A2625A4E}" dt="2024-01-10T12:19:53.473" v="99" actId="1076"/>
        <pc:sldMkLst>
          <pc:docMk/>
          <pc:sldMk cId="4199867089" sldId="272"/>
        </pc:sldMkLst>
      </pc:sldChg>
      <pc:sldChg chg="modSp">
        <pc:chgData name="Trinity Rees" userId="S::t.rees@npt.gov.uk::23ed69b1-c9cb-4295-a16f-e57105e4c724" providerId="AD" clId="Web-{F853343A-D950-5858-6149-8468A2625A4E}" dt="2024-01-10T12:20:09.708" v="104" actId="20577"/>
        <pc:sldMkLst>
          <pc:docMk/>
          <pc:sldMk cId="1897279095" sldId="274"/>
        </pc:sldMkLst>
      </pc:sldChg>
      <pc:sldChg chg="modSp">
        <pc:chgData name="Trinity Rees" userId="S::t.rees@npt.gov.uk::23ed69b1-c9cb-4295-a16f-e57105e4c724" providerId="AD" clId="Web-{F853343A-D950-5858-6149-8468A2625A4E}" dt="2024-01-10T12:20:28.069" v="109" actId="1076"/>
        <pc:sldMkLst>
          <pc:docMk/>
          <pc:sldMk cId="940289281" sldId="275"/>
        </pc:sldMkLst>
      </pc:sldChg>
      <pc:sldChg chg="modSp">
        <pc:chgData name="Trinity Rees" userId="S::t.rees@npt.gov.uk::23ed69b1-c9cb-4295-a16f-e57105e4c724" providerId="AD" clId="Web-{F853343A-D950-5858-6149-8468A2625A4E}" dt="2024-01-10T12:21:07.400" v="117" actId="1076"/>
        <pc:sldMkLst>
          <pc:docMk/>
          <pc:sldMk cId="3068806668" sldId="276"/>
        </pc:sldMkLst>
      </pc:sldChg>
      <pc:sldChg chg="modSp">
        <pc:chgData name="Trinity Rees" userId="S::t.rees@npt.gov.uk::23ed69b1-c9cb-4295-a16f-e57105e4c724" providerId="AD" clId="Web-{F853343A-D950-5858-6149-8468A2625A4E}" dt="2024-01-10T12:21:51.966" v="122" actId="20577"/>
        <pc:sldMkLst>
          <pc:docMk/>
          <pc:sldMk cId="959129871" sldId="277"/>
        </pc:sldMkLst>
      </pc:sldChg>
      <pc:sldChg chg="modSp">
        <pc:chgData name="Trinity Rees" userId="S::t.rees@npt.gov.uk::23ed69b1-c9cb-4295-a16f-e57105e4c724" providerId="AD" clId="Web-{F853343A-D950-5858-6149-8468A2625A4E}" dt="2024-01-10T12:22:14.217" v="129" actId="14100"/>
        <pc:sldMkLst>
          <pc:docMk/>
          <pc:sldMk cId="2149153785" sldId="279"/>
        </pc:sldMkLst>
      </pc:sldChg>
      <pc:sldChg chg="modSp">
        <pc:chgData name="Trinity Rees" userId="S::t.rees@npt.gov.uk::23ed69b1-c9cb-4295-a16f-e57105e4c724" providerId="AD" clId="Web-{F853343A-D950-5858-6149-8468A2625A4E}" dt="2024-01-10T12:13:59.088" v="11" actId="14100"/>
        <pc:sldMkLst>
          <pc:docMk/>
          <pc:sldMk cId="2410593055" sldId="282"/>
        </pc:sldMkLst>
      </pc:sldChg>
    </pc:docChg>
  </pc:docChgLst>
  <pc:docChgLst>
    <pc:chgData name="Trinity Rees" userId="S::t.rees@npt.gov.uk::23ed69b1-c9cb-4295-a16f-e57105e4c724" providerId="AD" clId="Web-{808F939E-F4F4-8DAE-1682-1659596A48A7}"/>
    <pc:docChg chg="modSld">
      <pc:chgData name="Trinity Rees" userId="S::t.rees@npt.gov.uk::23ed69b1-c9cb-4295-a16f-e57105e4c724" providerId="AD" clId="Web-{808F939E-F4F4-8DAE-1682-1659596A48A7}" dt="2023-10-13T09:23:43.140" v="7" actId="1076"/>
      <pc:docMkLst>
        <pc:docMk/>
      </pc:docMkLst>
      <pc:sldChg chg="addSp modSp">
        <pc:chgData name="Trinity Rees" userId="S::t.rees@npt.gov.uk::23ed69b1-c9cb-4295-a16f-e57105e4c724" providerId="AD" clId="Web-{808F939E-F4F4-8DAE-1682-1659596A48A7}" dt="2023-10-13T09:23:43.140" v="7" actId="1076"/>
        <pc:sldMkLst>
          <pc:docMk/>
          <pc:sldMk cId="2297804557" sldId="261"/>
        </pc:sldMkLst>
      </pc:sldChg>
    </pc:docChg>
  </pc:docChgLst>
  <pc:docChgLst>
    <pc:chgData name="Trinity Rees" userId="S::t.rees@npt.gov.uk::23ed69b1-c9cb-4295-a16f-e57105e4c724" providerId="AD" clId="Web-{3F050AAA-7F4B-6A2D-6279-86CC5F82CC29}"/>
    <pc:docChg chg="addSld modSld">
      <pc:chgData name="Trinity Rees" userId="S::t.rees@npt.gov.uk::23ed69b1-c9cb-4295-a16f-e57105e4c724" providerId="AD" clId="Web-{3F050AAA-7F4B-6A2D-6279-86CC5F82CC29}" dt="2023-10-12T14:54:54.240" v="15" actId="14100"/>
      <pc:docMkLst>
        <pc:docMk/>
      </pc:docMkLst>
      <pc:sldChg chg="addSp delSp modSp new">
        <pc:chgData name="Trinity Rees" userId="S::t.rees@npt.gov.uk::23ed69b1-c9cb-4295-a16f-e57105e4c724" providerId="AD" clId="Web-{3F050AAA-7F4B-6A2D-6279-86CC5F82CC29}" dt="2023-10-12T14:54:54.240" v="15" actId="14100"/>
        <pc:sldMkLst>
          <pc:docMk/>
          <pc:sldMk cId="2089768734" sldId="283"/>
        </pc:sldMkLst>
      </pc:sldChg>
      <pc:sldChg chg="addSp delSp modSp new">
        <pc:chgData name="Trinity Rees" userId="S::t.rees@npt.gov.uk::23ed69b1-c9cb-4295-a16f-e57105e4c724" providerId="AD" clId="Web-{3F050AAA-7F4B-6A2D-6279-86CC5F82CC29}" dt="2023-10-12T14:54:29.083" v="8" actId="14100"/>
        <pc:sldMkLst>
          <pc:docMk/>
          <pc:sldMk cId="4250280541" sldId="284"/>
        </pc:sldMkLst>
      </pc:sldChg>
    </pc:docChg>
  </pc:docChgLst>
  <pc:docChgLst>
    <pc:chgData name="Polly Duncan" userId="S::p.duncan@npt.gov.uk::b8f6264a-9836-4730-8ca9-23013ec67ff8" providerId="AD" clId="Web-{17320E07-74CC-97BD-3883-C6E403F7C9FD}"/>
    <pc:docChg chg="modSld">
      <pc:chgData name="Polly Duncan" userId="S::p.duncan@npt.gov.uk::b8f6264a-9836-4730-8ca9-23013ec67ff8" providerId="AD" clId="Web-{17320E07-74CC-97BD-3883-C6E403F7C9FD}" dt="2024-01-12T12:26:54.662" v="2" actId="20577"/>
      <pc:docMkLst>
        <pc:docMk/>
      </pc:docMkLst>
      <pc:sldChg chg="modSp">
        <pc:chgData name="Polly Duncan" userId="S::p.duncan@npt.gov.uk::b8f6264a-9836-4730-8ca9-23013ec67ff8" providerId="AD" clId="Web-{17320E07-74CC-97BD-3883-C6E403F7C9FD}" dt="2024-01-12T12:26:54.662" v="2" actId="20577"/>
        <pc:sldMkLst>
          <pc:docMk/>
          <pc:sldMk cId="2410593055" sldId="282"/>
        </pc:sldMkLst>
      </pc:sldChg>
    </pc:docChg>
  </pc:docChgLst>
  <pc:docChgLst>
    <pc:chgData name="Trinity Rees" userId="S::t.rees@npt.gov.uk::23ed69b1-c9cb-4295-a16f-e57105e4c724" providerId="AD" clId="Web-{C558FB76-A917-442E-12F3-C8CDCC1FEC1A}"/>
    <pc:docChg chg="">
      <pc:chgData name="Trinity Rees" userId="S::t.rees@npt.gov.uk::23ed69b1-c9cb-4295-a16f-e57105e4c724" providerId="AD" clId="Web-{C558FB76-A917-442E-12F3-C8CDCC1FEC1A}" dt="2024-01-04T16:38:11.305" v="1"/>
      <pc:docMkLst>
        <pc:docMk/>
      </pc:docMkLst>
      <pc:sldChg chg="delCm">
        <pc:chgData name="Trinity Rees" userId="S::t.rees@npt.gov.uk::23ed69b1-c9cb-4295-a16f-e57105e4c724" providerId="AD" clId="Web-{C558FB76-A917-442E-12F3-C8CDCC1FEC1A}" dt="2024-01-04T16:37:49.773" v="0"/>
        <pc:sldMkLst>
          <pc:docMk/>
          <pc:sldMk cId="636504496" sldId="266"/>
        </pc:sldMkLst>
        <pc:extLst>
          <p:ext xmlns:p="http://schemas.openxmlformats.org/presentationml/2006/main" uri="{D6D511B9-2390-475A-947B-AFAB55BFBCF1}">
            <pc226:cmChg xmlns:pc226="http://schemas.microsoft.com/office/powerpoint/2022/06/main/command" chg="del">
              <pc226:chgData name="Trinity Rees" userId="S::t.rees@npt.gov.uk::23ed69b1-c9cb-4295-a16f-e57105e4c724" providerId="AD" clId="Web-{C558FB76-A917-442E-12F3-C8CDCC1FEC1A}" dt="2024-01-04T16:37:49.773" v="0"/>
              <pc2:cmMkLst xmlns:pc2="http://schemas.microsoft.com/office/powerpoint/2019/9/main/command">
                <pc:docMk/>
                <pc:sldMk cId="636504496" sldId="266"/>
                <pc2:cmMk id="{2E7F8398-5BA3-4735-B856-2F4430F19B28}"/>
              </pc2:cmMkLst>
            </pc226:cmChg>
          </p:ext>
        </pc:extLst>
      </pc:sldChg>
      <pc:sldChg chg="delCm">
        <pc:chgData name="Trinity Rees" userId="S::t.rees@npt.gov.uk::23ed69b1-c9cb-4295-a16f-e57105e4c724" providerId="AD" clId="Web-{C558FB76-A917-442E-12F3-C8CDCC1FEC1A}" dt="2024-01-04T16:38:11.305" v="1"/>
        <pc:sldMkLst>
          <pc:docMk/>
          <pc:sldMk cId="3383785958" sldId="269"/>
        </pc:sldMkLst>
        <pc:extLst>
          <p:ext xmlns:p="http://schemas.openxmlformats.org/presentationml/2006/main" uri="{D6D511B9-2390-475A-947B-AFAB55BFBCF1}">
            <pc226:cmChg xmlns:pc226="http://schemas.microsoft.com/office/powerpoint/2022/06/main/command" chg="del">
              <pc226:chgData name="Trinity Rees" userId="S::t.rees@npt.gov.uk::23ed69b1-c9cb-4295-a16f-e57105e4c724" providerId="AD" clId="Web-{C558FB76-A917-442E-12F3-C8CDCC1FEC1A}" dt="2024-01-04T16:38:11.305" v="1"/>
              <pc2:cmMkLst xmlns:pc2="http://schemas.microsoft.com/office/powerpoint/2019/9/main/command">
                <pc:docMk/>
                <pc:sldMk cId="3383785958" sldId="269"/>
                <pc2:cmMk id="{F80C4718-3B38-4612-AC5A-573207C29A16}"/>
              </pc2:cmMkLst>
            </pc226:cmChg>
          </p:ext>
        </pc:extLst>
      </pc:sldChg>
    </pc:docChg>
  </pc:docChgLst>
  <pc:docChgLst>
    <pc:chgData name="jstrotman@bridgend.ac.uk" userId="S::urn:spo:guest#jstrotman@bridgend.ac.uk::" providerId="AD" clId="Web-{C318A67C-5190-508D-254D-B80AD4F5E337}"/>
    <pc:docChg chg="delSld">
      <pc:chgData name="jstrotman@bridgend.ac.uk" userId="S::urn:spo:guest#jstrotman@bridgend.ac.uk::" providerId="AD" clId="Web-{C318A67C-5190-508D-254D-B80AD4F5E337}" dt="2023-06-09T11:22:24.604" v="0"/>
      <pc:docMkLst>
        <pc:docMk/>
      </pc:docMkLst>
      <pc:sldChg chg="del">
        <pc:chgData name="jstrotman@bridgend.ac.uk" userId="S::urn:spo:guest#jstrotman@bridgend.ac.uk::" providerId="AD" clId="Web-{C318A67C-5190-508D-254D-B80AD4F5E337}" dt="2023-06-09T11:22:24.604" v="0"/>
        <pc:sldMkLst>
          <pc:docMk/>
          <pc:sldMk cId="622949924" sldId="256"/>
        </pc:sldMkLst>
      </pc:sldChg>
    </pc:docChg>
  </pc:docChgLst>
  <pc:docChgLst>
    <pc:chgData name="Polly Duncan" userId="S::p.duncan@npt.gov.uk::b8f6264a-9836-4730-8ca9-23013ec67ff8" providerId="AD" clId="Web-{78D95982-DB0C-48DF-2684-F8DCBDCB2992}"/>
    <pc:docChg chg="modSld">
      <pc:chgData name="Polly Duncan" userId="S::p.duncan@npt.gov.uk::b8f6264a-9836-4730-8ca9-23013ec67ff8" providerId="AD" clId="Web-{78D95982-DB0C-48DF-2684-F8DCBDCB2992}" dt="2024-01-10T20:16:22.634" v="17" actId="1076"/>
      <pc:docMkLst>
        <pc:docMk/>
      </pc:docMkLst>
      <pc:sldChg chg="modSp">
        <pc:chgData name="Polly Duncan" userId="S::p.duncan@npt.gov.uk::b8f6264a-9836-4730-8ca9-23013ec67ff8" providerId="AD" clId="Web-{78D95982-DB0C-48DF-2684-F8DCBDCB2992}" dt="2024-01-10T20:11:59.189" v="3" actId="20577"/>
        <pc:sldMkLst>
          <pc:docMk/>
          <pc:sldMk cId="4124240481" sldId="264"/>
        </pc:sldMkLst>
      </pc:sldChg>
      <pc:sldChg chg="modSp">
        <pc:chgData name="Polly Duncan" userId="S::p.duncan@npt.gov.uk::b8f6264a-9836-4730-8ca9-23013ec67ff8" providerId="AD" clId="Web-{78D95982-DB0C-48DF-2684-F8DCBDCB2992}" dt="2024-01-10T20:13:33.660" v="12" actId="1076"/>
        <pc:sldMkLst>
          <pc:docMk/>
          <pc:sldMk cId="636504496" sldId="266"/>
        </pc:sldMkLst>
      </pc:sldChg>
      <pc:sldChg chg="modSp">
        <pc:chgData name="Polly Duncan" userId="S::p.duncan@npt.gov.uk::b8f6264a-9836-4730-8ca9-23013ec67ff8" providerId="AD" clId="Web-{78D95982-DB0C-48DF-2684-F8DCBDCB2992}" dt="2024-01-10T20:16:22.634" v="17" actId="1076"/>
        <pc:sldMkLst>
          <pc:docMk/>
          <pc:sldMk cId="3669049752" sldId="27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34B27DC-4C0F-4974-94B8-724667ACB455}" type="datetimeFigureOut">
              <a:rPr lang="en-GB" smtClean="0"/>
              <a:t>29/04/2025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645847-1485-4D53-BB75-8712D74352A8}" type="slidenum">
              <a:rPr lang="en-GB" smtClean="0"/>
              <a:t>‹#›</a:t>
            </a:fld>
            <a:endParaRPr lang="en-GB"/>
          </a:p>
        </p:txBody>
      </p:sp>
    </p:spTree>
    <p:extLst>
      <p:ext uri="{BB962C8B-B14F-4D97-AF65-F5344CB8AC3E}">
        <p14:creationId xmlns:p14="http://schemas.microsoft.com/office/powerpoint/2010/main" val="20956172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youtube.com/watch?v=YiMjTzCnbNQ"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tabLst/>
              <a:defRPr/>
            </a:pPr>
            <a:r>
              <a:rPr lang="cy-GB" sz="1200" b="1" i="0" u="sng" strike="noStrike" cap="none" baseline="0" dirty="0">
                <a:solidFill>
                  <a:srgbClr val="000000"/>
                </a:solidFill>
                <a:effectLst/>
                <a:uFillTx/>
                <a:latin typeface="Arial"/>
              </a:rPr>
              <a:t>Welsh</a:t>
            </a:r>
          </a:p>
          <a:p>
            <a:pPr marL="0" marR="0" lvl="0" indent="0" algn="l" defTabSz="912813" rtl="0" eaLnBrk="1" fontAlgn="base" latinLnBrk="0" hangingPunct="1">
              <a:lnSpc>
                <a:spcPct val="100000"/>
              </a:lnSpc>
              <a:spcBef>
                <a:spcPct val="30000"/>
              </a:spcBef>
              <a:spcAft>
                <a:spcPct val="0"/>
              </a:spcAft>
              <a:buClrTx/>
              <a:buSzTx/>
              <a:buFontTx/>
              <a:buNone/>
              <a:tabLst/>
              <a:defRPr/>
            </a:pPr>
            <a:endParaRPr lang="cy-GB" sz="1200" b="1" i="0" u="sng"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cy-GB" sz="1200" b="0" i="0" u="none" strike="noStrike" cap="none" baseline="0" dirty="0">
                <a:solidFill>
                  <a:srgbClr val="000000"/>
                </a:solidFill>
                <a:effectLst/>
                <a:uFillTx/>
                <a:latin typeface="Arial"/>
              </a:rPr>
              <a:t>Cyn mynychu, mae'n ofynnol i ddysgwyr gael mynediad at gopi digidol neu gopi caled o'u Cod Ymarfer/Ymddygiad perthnasol gan gynnwys fersiwn 'i Gyflogwyr', rheoliadau RISCA a swydd ddisgrifiad, ac unrhyw ganllawiau ymarfer perthnasol eraill. </a:t>
            </a:r>
          </a:p>
          <a:p>
            <a:r>
              <a:rPr lang="en-GB" baseline="0" dirty="0"/>
              <a:t>.</a:t>
            </a:r>
          </a:p>
          <a:p>
            <a:endParaRPr lang="en-GB" baseline="0" dirty="0"/>
          </a:p>
          <a:p>
            <a:r>
              <a:rPr lang="en-GB" b="1" u="sng" baseline="0"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dirty="0"/>
              <a:t>Prior to attending,</a:t>
            </a:r>
            <a:r>
              <a:rPr lang="en-GB" baseline="0" dirty="0"/>
              <a:t> learners are required to have access to a digital or hard copy of their relevant Code of Practice/Conduct including ‘for Employers’ version, RISCA regulations and job description, and any other relevant practice guidance. </a:t>
            </a:r>
          </a:p>
          <a:p>
            <a:endParaRPr lang="en-GB" b="1" u="sng" baseline="0"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a:t>
            </a:fld>
            <a:endParaRPr lang="en-US" dirty="0"/>
          </a:p>
        </p:txBody>
      </p:sp>
    </p:spTree>
    <p:extLst>
      <p:ext uri="{BB962C8B-B14F-4D97-AF65-F5344CB8AC3E}">
        <p14:creationId xmlns:p14="http://schemas.microsoft.com/office/powerpoint/2010/main" val="13479860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1" i="0" u="none" strike="noStrike" cap="none" baseline="0" dirty="0">
                <a:solidFill>
                  <a:srgbClr val="000000"/>
                </a:solidFill>
                <a:effectLst/>
                <a:uFillTx/>
                <a:latin typeface="Arial"/>
              </a:rPr>
              <a:t>(Cyfeiriad: https://www.youtube.com/watch?v=sgolF-yOD80)</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Arial"/>
              </a:rPr>
              <a:t>Mae plant sy'n cael eu magu mewn amgylcheddau lle mae </a:t>
            </a:r>
            <a:r>
              <a:rPr lang="cy-GB" sz="1200" b="0" i="0" u="none" strike="noStrike" cap="none" baseline="0" dirty="0" err="1">
                <a:solidFill>
                  <a:srgbClr val="000000"/>
                </a:solidFill>
                <a:effectLst/>
                <a:uFillTx/>
                <a:latin typeface="Arial"/>
              </a:rPr>
              <a:t>straenwyr</a:t>
            </a:r>
            <a:r>
              <a:rPr lang="cy-GB" sz="1200" b="0" i="0" u="none" strike="noStrike" cap="none" baseline="0" dirty="0">
                <a:solidFill>
                  <a:srgbClr val="000000"/>
                </a:solidFill>
                <a:effectLst/>
                <a:uFillTx/>
                <a:latin typeface="Arial"/>
              </a:rPr>
              <a:t> sylweddol, neu hyd yn oed </a:t>
            </a:r>
            <a:r>
              <a:rPr lang="cy-GB" sz="1200" b="0" i="0" u="none" strike="noStrike" cap="none" baseline="0" dirty="0" err="1">
                <a:solidFill>
                  <a:srgbClr val="000000"/>
                </a:solidFill>
                <a:effectLst/>
                <a:uFillTx/>
                <a:latin typeface="Arial"/>
              </a:rPr>
              <a:t>straenwyr</a:t>
            </a:r>
            <a:r>
              <a:rPr lang="cy-GB" sz="1200" b="0" i="0" u="none" strike="noStrike" cap="none" baseline="0" dirty="0">
                <a:solidFill>
                  <a:srgbClr val="000000"/>
                </a:solidFill>
                <a:effectLst/>
                <a:uFillTx/>
                <a:latin typeface="Arial"/>
              </a:rPr>
              <a:t> ysgafn - ond sy'n ailadroddus ac yn barhaus - yn absenoldeb clustogi digonol (amddiffyniad), mewn perygl mawr o ddatblygu ymatebion straen camweithredol. </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Ni fydd gan blentyn sy'n or-wyliadwrus lawer o amser i ganolbwyntio ar ddigwyddiadau amgylcheddol eraill nad ydynt yn fygythiol, gan arwain at statws effro parhaus. </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Gall unigrwydd olygu nad yw plant yn ymddiried mewn eraill, a gall hyn arwain at broblemau ymlyniad, fel anhawster i ffurfio perthnasoedd newydd. </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Calibri"/>
              </a:rPr>
              <a:t>Mae echel HPA yn golygu echel hypothalamig-bitwidol-adrenal sy'n llwybr signalau rhwng eich ymennydd a'r chwarennau adrenal.  Fe'i gelwir hefyd yn 'Flinder </a:t>
            </a:r>
            <a:r>
              <a:rPr lang="cy-GB" sz="1200" b="0" i="0" u="none" strike="noStrike" cap="none" baseline="0" dirty="0" err="1">
                <a:solidFill>
                  <a:srgbClr val="000000"/>
                </a:solidFill>
                <a:effectLst/>
                <a:uFillTx/>
                <a:latin typeface="Calibri"/>
              </a:rPr>
              <a:t>Adrenal</a:t>
            </a:r>
            <a:r>
              <a:rPr lang="cy-GB" sz="1200" b="0" i="0" u="none" strike="noStrike" cap="none" baseline="0" dirty="0">
                <a:solidFill>
                  <a:srgbClr val="000000"/>
                </a:solidFill>
                <a:effectLst/>
                <a:uFillTx/>
                <a:latin typeface="Calibri"/>
              </a:rPr>
              <a:t>', nad yw'n ddiagnosis meddygol gwirioneddol. Gwaith yr </a:t>
            </a:r>
            <a:r>
              <a:rPr lang="cy-GB" sz="1200" b="0" i="0" u="none" strike="noStrike" cap="none" baseline="0" dirty="0" err="1">
                <a:solidFill>
                  <a:srgbClr val="000000"/>
                </a:solidFill>
                <a:effectLst/>
                <a:uFillTx/>
                <a:latin typeface="Calibri"/>
              </a:rPr>
              <a:t>hypothalamws</a:t>
            </a:r>
            <a:r>
              <a:rPr lang="cy-GB" sz="1200" b="0" i="0" u="none" strike="noStrike" cap="none" baseline="0" dirty="0">
                <a:solidFill>
                  <a:srgbClr val="000000"/>
                </a:solidFill>
                <a:effectLst/>
                <a:uFillTx/>
                <a:latin typeface="Calibri"/>
              </a:rPr>
              <a:t> yw cynnal homeostasis a chadw cwsg, syched, tymheredd a systemau eraill y corff mewn cyflwr cyson. Mae'r </a:t>
            </a:r>
            <a:r>
              <a:rPr lang="cy-GB" sz="1200" b="0" i="0" u="none" strike="noStrike" cap="none" baseline="0" dirty="0" err="1">
                <a:solidFill>
                  <a:srgbClr val="000000"/>
                </a:solidFill>
                <a:effectLst/>
                <a:uFillTx/>
                <a:latin typeface="Calibri"/>
              </a:rPr>
              <a:t>hypothalamws</a:t>
            </a:r>
            <a:r>
              <a:rPr lang="cy-GB" sz="1200" b="0" i="0" u="none" strike="noStrike" cap="none" baseline="0" dirty="0">
                <a:solidFill>
                  <a:srgbClr val="000000"/>
                </a:solidFill>
                <a:effectLst/>
                <a:uFillTx/>
                <a:latin typeface="Calibri"/>
              </a:rPr>
              <a:t> yn dehongli signalau o'r corff ac yn dweud wrth y signal </a:t>
            </a:r>
            <a:r>
              <a:rPr lang="cy-GB" sz="1200" b="0" i="0" u="none" strike="noStrike" cap="none" baseline="0" dirty="0" err="1">
                <a:solidFill>
                  <a:srgbClr val="000000"/>
                </a:solidFill>
                <a:effectLst/>
                <a:uFillTx/>
                <a:latin typeface="Calibri"/>
              </a:rPr>
              <a:t>pitwidol</a:t>
            </a:r>
            <a:r>
              <a:rPr lang="cy-GB" sz="1200" b="0" i="0" u="none" strike="noStrike" cap="none" baseline="0" dirty="0">
                <a:solidFill>
                  <a:srgbClr val="000000"/>
                </a:solidFill>
                <a:effectLst/>
                <a:uFillTx/>
                <a:latin typeface="Calibri"/>
              </a:rPr>
              <a:t> bod hormonau'n cael eu rhyddhau trwy'r corff. Pan fydd yr </a:t>
            </a:r>
            <a:r>
              <a:rPr lang="cy-GB" sz="1200" b="0" i="0" u="none" strike="noStrike" cap="none" baseline="0" dirty="0" err="1">
                <a:solidFill>
                  <a:srgbClr val="000000"/>
                </a:solidFill>
                <a:effectLst/>
                <a:uFillTx/>
                <a:latin typeface="Calibri"/>
              </a:rPr>
              <a:t>hypothalamws</a:t>
            </a:r>
            <a:r>
              <a:rPr lang="cy-GB" sz="1200" b="0" i="0" u="none" strike="noStrike" cap="none" baseline="0" dirty="0">
                <a:solidFill>
                  <a:srgbClr val="000000"/>
                </a:solidFill>
                <a:effectLst/>
                <a:uFillTx/>
                <a:latin typeface="Calibri"/>
              </a:rPr>
              <a:t> yn dehongli straen, mae'r </a:t>
            </a:r>
            <a:r>
              <a:rPr lang="cy-GB" sz="1200" b="0" i="0" u="none" strike="noStrike" cap="none" baseline="0" dirty="0" err="1">
                <a:solidFill>
                  <a:srgbClr val="000000"/>
                </a:solidFill>
                <a:effectLst/>
                <a:uFillTx/>
                <a:latin typeface="Calibri"/>
              </a:rPr>
              <a:t>pitwidol</a:t>
            </a:r>
            <a:r>
              <a:rPr lang="cy-GB" sz="1200" b="0" i="0" u="none" strike="noStrike" cap="none" baseline="0" dirty="0">
                <a:solidFill>
                  <a:srgbClr val="000000"/>
                </a:solidFill>
                <a:effectLst/>
                <a:uFillTx/>
                <a:latin typeface="Calibri"/>
              </a:rPr>
              <a:t> yn dweud wrth y  chwarennau </a:t>
            </a:r>
            <a:r>
              <a:rPr lang="cy-GB" sz="1200" b="0" i="0" u="none" strike="noStrike" cap="none" baseline="0" dirty="0" err="1">
                <a:solidFill>
                  <a:srgbClr val="000000"/>
                </a:solidFill>
                <a:effectLst/>
                <a:uFillTx/>
                <a:latin typeface="Calibri"/>
              </a:rPr>
              <a:t>adrenal</a:t>
            </a:r>
            <a:r>
              <a:rPr lang="cy-GB" sz="1200" b="0" i="0" u="none" strike="noStrike" cap="none" baseline="0" dirty="0">
                <a:solidFill>
                  <a:srgbClr val="000000"/>
                </a:solidFill>
                <a:effectLst/>
                <a:uFillTx/>
                <a:latin typeface="Calibri"/>
              </a:rPr>
              <a:t> i ryddhau hormonau straen. Yr </a:t>
            </a:r>
            <a:r>
              <a:rPr lang="cy-GB" sz="1200" b="0" i="0" u="none" strike="noStrike" cap="none" baseline="0" dirty="0" err="1">
                <a:solidFill>
                  <a:srgbClr val="000000"/>
                </a:solidFill>
                <a:effectLst/>
                <a:uFillTx/>
                <a:latin typeface="Calibri"/>
              </a:rPr>
              <a:t>adrenalau</a:t>
            </a:r>
            <a:r>
              <a:rPr lang="cy-GB" sz="1200" b="0" i="0" u="none" strike="noStrike" cap="none" baseline="0" dirty="0">
                <a:solidFill>
                  <a:srgbClr val="000000"/>
                </a:solidFill>
                <a:effectLst/>
                <a:uFillTx/>
                <a:latin typeface="Calibri"/>
              </a:rPr>
              <a:t> yw'r chwarennau bach sy'n eistedd uwchben yr arennau sy'n rhyddhau'r hormon straen </a:t>
            </a:r>
            <a:r>
              <a:rPr lang="cy-GB" sz="1200" b="0" i="0" u="none" strike="noStrike" cap="none" baseline="0" dirty="0" err="1">
                <a:solidFill>
                  <a:srgbClr val="000000"/>
                </a:solidFill>
                <a:effectLst/>
                <a:uFillTx/>
                <a:latin typeface="Calibri"/>
              </a:rPr>
              <a:t>cortisol</a:t>
            </a:r>
            <a:r>
              <a:rPr lang="cy-GB" sz="1200" b="0" i="0" u="none" strike="noStrike" cap="none" baseline="0" dirty="0">
                <a:solidFill>
                  <a:srgbClr val="000000"/>
                </a:solidFill>
                <a:effectLst/>
                <a:uFillTx/>
                <a:latin typeface="Calibri"/>
              </a:rPr>
              <a:t> ac adrenalin mewn ymateb "brwydro neu ffoi". Mae “brwydro neu ffoi” hefyd yn cyfeirio at gyflwr dan straen neu pan fo'r system nerfol sympathetig yn drech.</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Calibri"/>
              </a:rPr>
              <a:t>Straen cronig yn achosi tanio bron yn gyson o'r echel HPA yw'r hyn sy'n arwain at gamweithrediad echel HPA. Os yw'r system yn pwmpio </a:t>
            </a:r>
            <a:r>
              <a:rPr lang="cy-GB" sz="1200" b="0" i="0" u="none" strike="noStrike" cap="none" baseline="0" dirty="0" err="1">
                <a:solidFill>
                  <a:srgbClr val="000000"/>
                </a:solidFill>
                <a:effectLst/>
                <a:uFillTx/>
                <a:latin typeface="Calibri"/>
              </a:rPr>
              <a:t>cortisol</a:t>
            </a:r>
            <a:r>
              <a:rPr lang="cy-GB" sz="1200" b="0" i="0" u="none" strike="noStrike" cap="none" baseline="0" dirty="0">
                <a:solidFill>
                  <a:srgbClr val="000000"/>
                </a:solidFill>
                <a:effectLst/>
                <a:uFillTx/>
                <a:latin typeface="Calibri"/>
              </a:rPr>
              <a:t> yn gyson, hyd yn oed pan fo'r bygythiadau i ddiogelwch yn fach, mae'r system yn cael ei </a:t>
            </a:r>
            <a:r>
              <a:rPr lang="cy-GB" sz="1200" b="0" i="0" u="none" strike="noStrike" cap="none" baseline="0" dirty="0" err="1">
                <a:solidFill>
                  <a:srgbClr val="000000"/>
                </a:solidFill>
                <a:effectLst/>
                <a:uFillTx/>
                <a:latin typeface="Calibri"/>
              </a:rPr>
              <a:t>dadsensiteiddio</a:t>
            </a:r>
            <a:r>
              <a:rPr lang="cy-GB" sz="1200" b="0" i="0" u="none" strike="noStrike" cap="none" baseline="0" dirty="0">
                <a:solidFill>
                  <a:srgbClr val="000000"/>
                </a:solidFill>
                <a:effectLst/>
                <a:uFillTx/>
                <a:latin typeface="Calibri"/>
              </a:rPr>
              <a:t> i'r signalau straen. Y canlyniad yw ymateb straen nad yw'n gweithio'n iawn. Mae hyn yn digwydd o ganlyniad i ddinistrio niwronau. </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Calibri"/>
              </a:rPr>
              <a:t>Gall llai o reolaeth ysgogiad ddigwydd pan fydd rheolaeth straen yn methu (ymateb), a allai arwain at bobl yn ymddwyn yn fyrbwyll a heb brosesu gwybyddol effeithiol. </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1" i="0" u="none" strike="noStrike" cap="none" baseline="0" dirty="0">
                <a:solidFill>
                  <a:srgbClr val="000000"/>
                </a:solidFill>
                <a:effectLst/>
                <a:uFillTx/>
                <a:latin typeface="Arial"/>
              </a:rPr>
              <a:t>Rhanbarthau'r ymennydd sy'n gysylltiedig â straen ac emosiwn:  </a:t>
            </a:r>
            <a:r>
              <a:rPr lang="cy-GB" sz="1200" b="0" i="0" u="none" strike="noStrike" cap="none" baseline="0" dirty="0">
                <a:solidFill>
                  <a:srgbClr val="000000"/>
                </a:solidFill>
                <a:effectLst/>
                <a:uFillTx/>
                <a:latin typeface="Arial"/>
              </a:rPr>
              <a:t>mae'r </a:t>
            </a:r>
            <a:r>
              <a:rPr lang="cy-GB" sz="1200" b="0" i="0" u="none" strike="noStrike" cap="none" baseline="0" dirty="0" err="1">
                <a:solidFill>
                  <a:srgbClr val="000000"/>
                </a:solidFill>
                <a:effectLst/>
                <a:uFillTx/>
                <a:latin typeface="Arial"/>
              </a:rPr>
              <a:t>amygdala</a:t>
            </a:r>
            <a:r>
              <a:rPr lang="cy-GB" sz="1200" b="0" i="0" u="none" strike="noStrike" cap="none" baseline="0" dirty="0">
                <a:solidFill>
                  <a:srgbClr val="000000"/>
                </a:solidFill>
                <a:effectLst/>
                <a:uFillTx/>
                <a:latin typeface="Arial"/>
              </a:rPr>
              <a:t> a'r </a:t>
            </a:r>
            <a:r>
              <a:rPr lang="cy-GB" sz="1200" b="0" i="0" u="none" strike="noStrike" cap="none" baseline="0" dirty="0" err="1">
                <a:solidFill>
                  <a:srgbClr val="000000"/>
                </a:solidFill>
                <a:effectLst/>
                <a:uFillTx/>
                <a:latin typeface="Arial"/>
              </a:rPr>
              <a:t>hipocampws</a:t>
            </a:r>
            <a:r>
              <a:rPr lang="cy-GB" sz="1200" b="0" i="0" u="none" strike="noStrike" cap="none" baseline="0" dirty="0">
                <a:solidFill>
                  <a:srgbClr val="000000"/>
                </a:solidFill>
                <a:effectLst/>
                <a:uFillTx/>
                <a:latin typeface="Arial"/>
              </a:rPr>
              <a:t> yn ymwneud yn arbennig â sut rydym yn rheoli ofn a bygythiadau. Dros gyfnodau o straen hirfaith, mae’r </a:t>
            </a:r>
            <a:r>
              <a:rPr lang="cy-GB" sz="1200" b="0" i="0" u="none" strike="noStrike" cap="none" baseline="0" dirty="0" err="1">
                <a:solidFill>
                  <a:srgbClr val="000000"/>
                </a:solidFill>
                <a:effectLst/>
                <a:uFillTx/>
                <a:latin typeface="Arial"/>
              </a:rPr>
              <a:t>amygdala</a:t>
            </a:r>
            <a:r>
              <a:rPr lang="cy-GB" sz="1200" b="0" i="0" u="none" strike="noStrike" cap="none" baseline="0" dirty="0">
                <a:solidFill>
                  <a:srgbClr val="000000"/>
                </a:solidFill>
                <a:effectLst/>
                <a:uFillTx/>
                <a:latin typeface="Arial"/>
              </a:rPr>
              <a:t> a’r </a:t>
            </a:r>
            <a:r>
              <a:rPr lang="cy-GB" sz="1200" b="0" i="0" u="none" strike="noStrike" cap="none" baseline="0" dirty="0" err="1">
                <a:solidFill>
                  <a:srgbClr val="000000"/>
                </a:solidFill>
                <a:effectLst/>
                <a:uFillTx/>
                <a:latin typeface="Arial"/>
              </a:rPr>
              <a:t>hipocampws</a:t>
            </a:r>
            <a:r>
              <a:rPr lang="cy-GB" sz="1200" b="0" i="0" u="none" strike="noStrike" cap="none" baseline="0" dirty="0">
                <a:solidFill>
                  <a:srgbClr val="000000"/>
                </a:solidFill>
                <a:effectLst/>
                <a:uFillTx/>
                <a:latin typeface="Arial"/>
              </a:rPr>
              <a:t> yn crebachu o ganlyniad i ormod o niwronau sy’n niweidio </a:t>
            </a:r>
            <a:r>
              <a:rPr lang="cy-GB" sz="1200" b="0" i="0" u="none" strike="noStrike" cap="none" baseline="0" dirty="0" err="1">
                <a:solidFill>
                  <a:srgbClr val="000000"/>
                </a:solidFill>
                <a:effectLst/>
                <a:uFillTx/>
                <a:latin typeface="Arial"/>
              </a:rPr>
              <a:t>glwtamin</a:t>
            </a:r>
            <a:r>
              <a:rPr lang="cy-GB" sz="1200" b="0" i="0" u="none" strike="noStrike" cap="none" baseline="0" dirty="0">
                <a:solidFill>
                  <a:srgbClr val="000000"/>
                </a:solidFill>
                <a:effectLst/>
                <a:uFillTx/>
                <a:latin typeface="Arial"/>
              </a:rPr>
              <a:t> yn yr ymennydd. </a:t>
            </a:r>
            <a:r>
              <a:rPr lang="cy-GB" sz="1200" b="0" i="0" u="none" strike="noStrike" cap="none" baseline="0" dirty="0">
                <a:solidFill>
                  <a:srgbClr val="000000"/>
                </a:solidFill>
                <a:effectLst/>
                <a:uFillTx/>
                <a:latin typeface="Calibri"/>
              </a:rPr>
              <a:t>Mae'r hipocampws yn ardal o'r ymennydd sy'n hanfodol ar gyfer swyddogaethau fel dysgu, cof a hwyliau</a:t>
            </a:r>
          </a:p>
          <a:p>
            <a:pPr marL="0" marR="0" lvl="0" indent="0" algn="l" defTabSz="912813" rtl="0" eaLnBrk="1" fontAlgn="base" latinLnBrk="0" hangingPunct="1">
              <a:lnSpc>
                <a:spcPct val="100000"/>
              </a:lnSpc>
              <a:spcBef>
                <a:spcPct val="30000"/>
              </a:spcBef>
              <a:spcAft>
                <a:spcPct val="0"/>
              </a:spcAft>
              <a:buClrTx/>
              <a:buSzTx/>
              <a:buFontTx/>
              <a:buNone/>
              <a:defRPr/>
            </a:pPr>
            <a:endParaRPr lang="cy-GB" sz="1200" b="0" i="0" u="none" strike="noStrike" cap="none" baseline="0" dirty="0">
              <a:solidFill>
                <a:srgbClr val="000000"/>
              </a:solidFill>
              <a:effectLst/>
              <a:uFillTx/>
              <a:latin typeface="Calibri"/>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baseline="0" dirty="0"/>
              <a:t>(Reference: https://www.youtube.com/watch?v=sgolF-yOD80)</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200" dirty="0"/>
              <a:t>Children who grow up in environments where there are significant stressors, or even mild stressors- but which are repetitive and persistent- in the absence of adequate buffering (protection), are at high risk of developing dysfunctional stress responses. </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dirty="0"/>
              <a:t>A child who is hyper-vigilant will have little time to concentrate on other environmental occurrences</a:t>
            </a:r>
            <a:r>
              <a:rPr lang="en-US" b="0" baseline="0" dirty="0"/>
              <a:t> which are non-threatening, resulting in persistent alert status. </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baseline="0" dirty="0"/>
              <a:t>Loneliness can result in children not trusting others, and this can lead to attachment issues, such as difficulty forming new relationships. </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200" b="0" i="0" kern="1200" dirty="0">
                <a:solidFill>
                  <a:schemeClr val="tx1"/>
                </a:solidFill>
                <a:effectLst/>
                <a:latin typeface="+mn-lt"/>
                <a:ea typeface="+mn-ea"/>
                <a:cs typeface="+mn-cs"/>
              </a:rPr>
              <a:t>HPA axis stands for </a:t>
            </a:r>
            <a:r>
              <a:rPr lang="en-US" sz="1200" b="0" i="0" u="none" strike="noStrike" kern="1200" dirty="0">
                <a:solidFill>
                  <a:schemeClr val="tx1"/>
                </a:solidFill>
                <a:effectLst/>
                <a:latin typeface="+mn-lt"/>
                <a:ea typeface="+mn-ea"/>
                <a:cs typeface="+mn-cs"/>
              </a:rPr>
              <a:t>hypothalamic-pituitary-adrenal axis</a:t>
            </a:r>
            <a:r>
              <a:rPr lang="en-US" sz="1200" b="0" i="0" kern="1200" dirty="0">
                <a:solidFill>
                  <a:schemeClr val="tx1"/>
                </a:solidFill>
                <a:effectLst/>
                <a:latin typeface="+mn-lt"/>
                <a:ea typeface="+mn-ea"/>
                <a:cs typeface="+mn-cs"/>
              </a:rPr>
              <a:t> which is a signaling pathway between your brain and adrenal glands.  It is also known as ‘Adrenal Fatigue’, which is not an actual medical diagnosis. The job of the hypothalamus is to maintain homeostasis and keep the body’s sleep, thirst, temperature and other systems in a steady state. The hypothalamus interprets signals from the body and tells the pituitary signal of the release of hormones throughout the body. When the hypothalamus interprets stress, the pituitary signals the adrenal glands to release stress hormones. The adrenals are the small glands that sit above the kidneys that release the stress hormone cortisol and adrenaline in a “fight or flight” response. “Fight or flight” also refers to a stressed state or when the </a:t>
            </a:r>
            <a:r>
              <a:rPr lang="en-US" sz="1200" b="0" i="0" u="none" strike="noStrike" kern="1200" dirty="0">
                <a:solidFill>
                  <a:schemeClr val="tx1"/>
                </a:solidFill>
                <a:effectLst/>
                <a:latin typeface="+mn-lt"/>
                <a:ea typeface="+mn-ea"/>
                <a:cs typeface="+mn-cs"/>
              </a:rPr>
              <a:t>sympathetic nervous system</a:t>
            </a:r>
            <a:r>
              <a:rPr lang="en-US" sz="1200" b="0" i="0" kern="1200" dirty="0">
                <a:solidFill>
                  <a:schemeClr val="tx1"/>
                </a:solidFill>
                <a:effectLst/>
                <a:latin typeface="+mn-lt"/>
                <a:ea typeface="+mn-ea"/>
                <a:cs typeface="+mn-cs"/>
              </a:rPr>
              <a:t> is dominant.</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200" b="0" i="0" kern="1200" dirty="0">
                <a:solidFill>
                  <a:schemeClr val="tx1"/>
                </a:solidFill>
                <a:effectLst/>
                <a:latin typeface="+mn-lt"/>
                <a:ea typeface="+mn-ea"/>
                <a:cs typeface="+mn-cs"/>
              </a:rPr>
              <a:t>Chronic stress causing almost constant firing of the HPA axis is what leads to HPA axis dysfunction.  If the system is constantly pumping out cortisol, even when the threats to safety are minor, the system gets </a:t>
            </a:r>
            <a:r>
              <a:rPr lang="en-US" sz="1200" b="0" i="0" kern="1200" dirty="0" err="1">
                <a:solidFill>
                  <a:schemeClr val="tx1"/>
                </a:solidFill>
                <a:effectLst/>
                <a:latin typeface="+mn-lt"/>
                <a:ea typeface="+mn-ea"/>
                <a:cs typeface="+mn-cs"/>
              </a:rPr>
              <a:t>desensitised</a:t>
            </a:r>
            <a:r>
              <a:rPr lang="en-US" sz="1200" b="0" i="0" kern="1200" dirty="0">
                <a:solidFill>
                  <a:schemeClr val="tx1"/>
                </a:solidFill>
                <a:effectLst/>
                <a:latin typeface="+mn-lt"/>
                <a:ea typeface="+mn-ea"/>
                <a:cs typeface="+mn-cs"/>
              </a:rPr>
              <a:t> to the stress signals. The result is a stress response that isn’t functioning properly. This occurs as a result of neuron</a:t>
            </a:r>
            <a:r>
              <a:rPr lang="en-US" sz="1200" b="0" i="0" kern="1200" baseline="0" dirty="0">
                <a:solidFill>
                  <a:schemeClr val="tx1"/>
                </a:solidFill>
                <a:effectLst/>
                <a:latin typeface="+mn-lt"/>
                <a:ea typeface="+mn-ea"/>
                <a:cs typeface="+mn-cs"/>
              </a:rPr>
              <a:t>s being destroyed. </a:t>
            </a:r>
            <a:endParaRPr lang="en-US" sz="1200" b="0" i="0" kern="1200" dirty="0">
              <a:solidFill>
                <a:schemeClr val="tx1"/>
              </a:solidFill>
              <a:effectLst/>
              <a:latin typeface="+mn-lt"/>
              <a:ea typeface="+mn-ea"/>
              <a:cs typeface="+mn-cs"/>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200" b="0" i="0" kern="1200" dirty="0">
                <a:solidFill>
                  <a:schemeClr val="tx1"/>
                </a:solidFill>
                <a:effectLst/>
                <a:latin typeface="+mn-lt"/>
                <a:ea typeface="+mn-ea"/>
                <a:cs typeface="+mn-cs"/>
              </a:rPr>
              <a:t>Reduced impulse control can occur when the management of stress breaks down (reaction), potentially resulting in people acting impulsively</a:t>
            </a:r>
            <a:r>
              <a:rPr lang="en-US" sz="1200" b="0" i="0" kern="1200" baseline="0" dirty="0">
                <a:solidFill>
                  <a:schemeClr val="tx1"/>
                </a:solidFill>
                <a:effectLst/>
                <a:latin typeface="+mn-lt"/>
                <a:ea typeface="+mn-ea"/>
                <a:cs typeface="+mn-cs"/>
              </a:rPr>
              <a:t> and without effective cognitive processing. </a:t>
            </a:r>
            <a:endParaRPr lang="en-US" sz="1200" b="0" i="0" kern="1200" dirty="0">
              <a:solidFill>
                <a:schemeClr val="tx1"/>
              </a:solidFill>
              <a:effectLst/>
              <a:latin typeface="+mn-lt"/>
              <a:ea typeface="+mn-ea"/>
              <a:cs typeface="+mn-cs"/>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200" b="1" dirty="0"/>
              <a:t>Stress and emotion associated brain regions:</a:t>
            </a:r>
            <a:r>
              <a:rPr lang="en-US" sz="1200" b="1" baseline="0" dirty="0"/>
              <a:t>  </a:t>
            </a:r>
            <a:r>
              <a:rPr lang="en-US" sz="1200" b="0" baseline="0" dirty="0"/>
              <a:t>the amygdala and hippocampus are particularly concerned with how we manage fear and threats. Over periods of prolonged stress, the amygdala and hippocampus shrink as a result of too much glutamine damaging neurons in the brain. </a:t>
            </a:r>
            <a:r>
              <a:rPr lang="en-US" sz="1200" b="0" i="0" kern="1200" baseline="0" dirty="0">
                <a:solidFill>
                  <a:schemeClr val="tx1"/>
                </a:solidFill>
                <a:effectLst/>
                <a:latin typeface="+mn-lt"/>
                <a:ea typeface="+mn-ea"/>
                <a:cs typeface="+mn-cs"/>
              </a:rPr>
              <a:t>The h</a:t>
            </a:r>
            <a:r>
              <a:rPr lang="en-US" sz="1200" b="0" i="0" kern="1200" dirty="0">
                <a:solidFill>
                  <a:schemeClr val="tx1"/>
                </a:solidFill>
                <a:effectLst/>
                <a:latin typeface="+mn-lt"/>
                <a:ea typeface="+mn-ea"/>
                <a:cs typeface="+mn-cs"/>
              </a:rPr>
              <a:t>ippocampus is an area of the brain vital for functions such as learning, memory and mood</a:t>
            </a:r>
            <a:endParaRPr lang="en-GB" b="1"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sz="1200" b="0" i="0" u="none" strike="noStrike" cap="none" baseline="0" dirty="0">
              <a:solidFill>
                <a:srgbClr val="000000"/>
              </a:solidFill>
              <a:effectLst/>
              <a:uFillTx/>
              <a:latin typeface="Calibri"/>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13</a:t>
            </a:fld>
            <a:endParaRPr lang="en-US"/>
          </a:p>
        </p:txBody>
      </p:sp>
    </p:spTree>
    <p:extLst>
      <p:ext uri="{BB962C8B-B14F-4D97-AF65-F5344CB8AC3E}">
        <p14:creationId xmlns:p14="http://schemas.microsoft.com/office/powerpoint/2010/main" val="1083686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endParaRPr lang="en-GB"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14</a:t>
            </a:fld>
            <a:endParaRPr lang="en-US"/>
          </a:p>
        </p:txBody>
      </p:sp>
    </p:spTree>
    <p:extLst>
      <p:ext uri="{BB962C8B-B14F-4D97-AF65-F5344CB8AC3E}">
        <p14:creationId xmlns:p14="http://schemas.microsoft.com/office/powerpoint/2010/main" val="38409826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15</a:t>
            </a:fld>
            <a:endParaRPr lang="en-US"/>
          </a:p>
        </p:txBody>
      </p:sp>
    </p:spTree>
    <p:extLst>
      <p:ext uri="{BB962C8B-B14F-4D97-AF65-F5344CB8AC3E}">
        <p14:creationId xmlns:p14="http://schemas.microsoft.com/office/powerpoint/2010/main" val="5139192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1" baseline="0"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16</a:t>
            </a:fld>
            <a:endParaRPr lang="en-US"/>
          </a:p>
        </p:txBody>
      </p:sp>
    </p:spTree>
    <p:extLst>
      <p:ext uri="{BB962C8B-B14F-4D97-AF65-F5344CB8AC3E}">
        <p14:creationId xmlns:p14="http://schemas.microsoft.com/office/powerpoint/2010/main" val="28356117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0" dirty="0"/>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0"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17</a:t>
            </a:fld>
            <a:endParaRPr lang="en-US"/>
          </a:p>
        </p:txBody>
      </p:sp>
    </p:spTree>
    <p:extLst>
      <p:ext uri="{BB962C8B-B14F-4D97-AF65-F5344CB8AC3E}">
        <p14:creationId xmlns:p14="http://schemas.microsoft.com/office/powerpoint/2010/main" val="20590123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endParaRPr lang="en-GB" dirty="0"/>
          </a:p>
          <a:p>
            <a:endParaRPr lang="en-GB"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18</a:t>
            </a:fld>
            <a:endParaRPr lang="en-US"/>
          </a:p>
        </p:txBody>
      </p:sp>
    </p:spTree>
    <p:extLst>
      <p:ext uri="{BB962C8B-B14F-4D97-AF65-F5344CB8AC3E}">
        <p14:creationId xmlns:p14="http://schemas.microsoft.com/office/powerpoint/2010/main" val="3970133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endParaRPr lang="en-GB" dirty="0"/>
          </a:p>
          <a:p>
            <a:endParaRPr lang="en-GB"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endParaRPr lang="en-GB" dirty="0"/>
          </a:p>
          <a:p>
            <a:endParaRPr lang="en-GB" b="0"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19</a:t>
            </a:fld>
            <a:endParaRPr lang="en-US"/>
          </a:p>
        </p:txBody>
      </p:sp>
    </p:spTree>
    <p:extLst>
      <p:ext uri="{BB962C8B-B14F-4D97-AF65-F5344CB8AC3E}">
        <p14:creationId xmlns:p14="http://schemas.microsoft.com/office/powerpoint/2010/main" val="35717213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r>
              <a:rPr lang="cy-GB" sz="1200" b="0" i="0" u="none" strike="noStrike" cap="none" baseline="0" dirty="0">
                <a:solidFill>
                  <a:srgbClr val="000000"/>
                </a:solidFill>
                <a:effectLst/>
                <a:uFillTx/>
                <a:latin typeface="Arial"/>
              </a:rPr>
              <a:t>Teimladau o drawma wedi'u cymryd o MIND: https://www.mind.org.uk/information-support/types-of-mental-health-problems/trauma/about-trauma/</a:t>
            </a:r>
          </a:p>
          <a:p>
            <a:endParaRPr lang="cy-GB" sz="12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r>
              <a:rPr lang="en-US" dirty="0"/>
              <a:t>Feelings</a:t>
            </a:r>
            <a:r>
              <a:rPr lang="en-US" baseline="0" dirty="0"/>
              <a:t> of trauma taken from MIND: https://www.mind.org.uk/information-support/types-of-mental-health-problems/trauma/about-trauma/</a:t>
            </a:r>
            <a:endParaRPr lang="en-GB" dirty="0"/>
          </a:p>
          <a:p>
            <a:endParaRPr lang="cy-GB" sz="12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20</a:t>
            </a:fld>
            <a:endParaRPr lang="en-US"/>
          </a:p>
        </p:txBody>
      </p:sp>
    </p:spTree>
    <p:extLst>
      <p:ext uri="{BB962C8B-B14F-4D97-AF65-F5344CB8AC3E}">
        <p14:creationId xmlns:p14="http://schemas.microsoft.com/office/powerpoint/2010/main" val="33736083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1" i="0" u="none" strike="noStrike" cap="none" baseline="0" dirty="0">
                <a:solidFill>
                  <a:srgbClr val="000000"/>
                </a:solidFill>
                <a:effectLst/>
                <a:uFillTx/>
                <a:latin typeface="Arial"/>
              </a:rPr>
              <a:t>(Nodyn i'r hwylusydd) </a:t>
            </a:r>
          </a:p>
          <a:p>
            <a:r>
              <a:rPr lang="cy-GB" sz="1800" b="0" i="0" u="none" strike="noStrike" cap="none" baseline="0" dirty="0">
                <a:solidFill>
                  <a:srgbClr val="000000"/>
                </a:solidFill>
                <a:effectLst/>
                <a:uFillTx/>
                <a:latin typeface="Arial"/>
              </a:rPr>
              <a:t>Cyn rhoi'r enghreifftiau, gellir cyflwyno'r sleid hon fel ymarfer. </a:t>
            </a:r>
          </a:p>
          <a:p>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dirty="0"/>
              <a:t>Slide</a:t>
            </a:r>
            <a:r>
              <a:rPr lang="en-GB" sz="1800" b="0" baseline="0" dirty="0"/>
              <a:t> relating to </a:t>
            </a:r>
            <a:r>
              <a:rPr lang="en-GB" sz="1800" b="0" dirty="0"/>
              <a:t>AC</a:t>
            </a:r>
            <a:r>
              <a:rPr lang="en-GB" sz="1800" b="0" baseline="0" dirty="0"/>
              <a:t> 2.4: </a:t>
            </a:r>
            <a:r>
              <a:rPr lang="en-US" sz="1800" dirty="0"/>
              <a:t>The potential of stress and trauma to cause harm to overall development and wellbeing throughout the lifespan </a:t>
            </a:r>
            <a:endParaRPr lang="en-GB" sz="1800" b="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baseline="0" dirty="0"/>
              <a:t>(Note to facilitator) </a:t>
            </a:r>
          </a:p>
          <a:p>
            <a:r>
              <a:rPr lang="en-US" sz="1800" dirty="0"/>
              <a:t>Before the examples</a:t>
            </a:r>
            <a:r>
              <a:rPr lang="en-US" sz="1800" baseline="0" dirty="0"/>
              <a:t> are given, this slide can be presented as an exercise. </a:t>
            </a:r>
            <a:endParaRPr lang="en-GB" sz="1800" dirty="0"/>
          </a:p>
          <a:p>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21</a:t>
            </a:fld>
            <a:endParaRPr lang="en-US"/>
          </a:p>
        </p:txBody>
      </p:sp>
    </p:spTree>
    <p:extLst>
      <p:ext uri="{BB962C8B-B14F-4D97-AF65-F5344CB8AC3E}">
        <p14:creationId xmlns:p14="http://schemas.microsoft.com/office/powerpoint/2010/main" val="1294810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r>
              <a:rPr lang="cy-GB" sz="1200" b="0" i="0" u="none" strike="noStrike" cap="none" baseline="0" dirty="0">
                <a:solidFill>
                  <a:srgbClr val="000000"/>
                </a:solidFill>
                <a:effectLst/>
                <a:uFillTx/>
                <a:latin typeface="Arial"/>
              </a:rPr>
              <a:t>Cyfeiriad: MIND. https://www.mind.org.uk/information-support/types-of-mental-health-problems/trauma/effects-of-trauma/#CommonMentalHealthEffectsOfTrauma</a:t>
            </a:r>
          </a:p>
          <a:p>
            <a:endParaRPr lang="cy-GB" sz="12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r>
              <a:rPr lang="en-US" dirty="0"/>
              <a:t>Reference:</a:t>
            </a:r>
            <a:r>
              <a:rPr lang="en-US" baseline="0" dirty="0"/>
              <a:t> MIND. https://www.mind.org.uk/information-support/types-of-mental-health-problems/trauma/effects-of-trauma/#CommonMentalHealthEffectsOfTrauma</a:t>
            </a:r>
            <a:endParaRPr lang="en-GB" dirty="0"/>
          </a:p>
          <a:p>
            <a:endParaRPr lang="cy-GB" sz="12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22</a:t>
            </a:fld>
            <a:endParaRPr lang="en-US"/>
          </a:p>
        </p:txBody>
      </p:sp>
    </p:spTree>
    <p:extLst>
      <p:ext uri="{BB962C8B-B14F-4D97-AF65-F5344CB8AC3E}">
        <p14:creationId xmlns:p14="http://schemas.microsoft.com/office/powerpoint/2010/main" val="23650001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r>
              <a:rPr lang="cy-GB" sz="1200" b="1" i="1" u="none" strike="noStrike" cap="none" baseline="0" dirty="0">
                <a:solidFill>
                  <a:srgbClr val="000000"/>
                </a:solidFill>
                <a:effectLst/>
                <a:uFillTx/>
                <a:latin typeface="Calibri"/>
              </a:rPr>
              <a:t>Deddfwriaeth a chanllawiau cysylltiedig</a:t>
            </a:r>
          </a:p>
          <a:p>
            <a:pPr marL="285750" indent="-285750">
              <a:buFont typeface="Arial"/>
              <a:buChar char="•"/>
            </a:pPr>
            <a:r>
              <a:rPr lang="cy-GB" sz="1200" b="0" i="0" u="none" strike="noStrike" cap="none" baseline="0" dirty="0">
                <a:solidFill>
                  <a:srgbClr val="000000"/>
                </a:solidFill>
                <a:effectLst/>
                <a:uFillTx/>
                <a:latin typeface="Calibri"/>
              </a:rPr>
              <a:t>Deddf Gwasanaethau Cymdeithasol a Llesiant (Cymru) 2014 a chanllawiau statudol cysylltiedig a</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Chodau Ymarfer</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Deddf Rheoleiddio ac Arolygu Gofal Cymdeithasol (Cymru) 2016 a rheoliadau cysylltiedig </a:t>
            </a:r>
            <a:r>
              <a:rPr lang="cy-GB" dirty="0">
                <a:solidFill>
                  <a:srgbClr val="000000"/>
                </a:solidFill>
                <a:latin typeface="Calibri"/>
              </a:rPr>
              <a:t>a chanllawiau</a:t>
            </a:r>
            <a:r>
              <a:rPr lang="cy-GB" sz="1200" b="0" i="0" u="none" strike="noStrike" cap="none" baseline="0" dirty="0">
                <a:solidFill>
                  <a:srgbClr val="000000"/>
                </a:solidFill>
                <a:effectLst/>
                <a:uFillTx/>
                <a:latin typeface="Calibri"/>
              </a:rPr>
              <a:t> statudol</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Deddf Plant 1989 a 2004</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Deddf Anghenion Dysgu Ychwanegol a’r Tribiwnlys Addysg (Cymru) 2018</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http://www.legislation.gov.uk/anaw/2018/2/contents/enacted</a:t>
            </a:r>
          </a:p>
          <a:p>
            <a:pPr marL="285750" indent="-285750">
              <a:buFont typeface="Arial"/>
              <a:buChar char="•"/>
            </a:pPr>
            <a:r>
              <a:rPr lang="cy-GB" sz="1200" b="0" i="0" u="none" strike="noStrike" cap="none" baseline="0" dirty="0">
                <a:solidFill>
                  <a:srgbClr val="000000"/>
                </a:solidFill>
                <a:effectLst/>
                <a:uFillTx/>
                <a:latin typeface="Calibri"/>
              </a:rPr>
              <a:t>Deddf Hawliau Dynol (1998) </a:t>
            </a:r>
            <a:r>
              <a:rPr lang="cy-GB" sz="1200" b="1" i="0" u="none" strike="noStrike" cap="none" baseline="0" dirty="0">
                <a:solidFill>
                  <a:srgbClr val="000000"/>
                </a:solidFill>
                <a:effectLst/>
                <a:uFillTx/>
                <a:latin typeface="Calibri"/>
              </a:rPr>
              <a:t>https://www.legislation.gov.uk/ukpga/1998/42/contents</a:t>
            </a:r>
            <a:endParaRPr lang="cy-GB" sz="1200" b="1"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Datganiad Cyffredinol ar Hawliau Dynol (arweiniodd hyn at y confensiwn Ewropeaidd, a wnaeth yn ei </a:t>
            </a:r>
            <a:r>
              <a:rPr lang="cy-GB" dirty="0">
                <a:solidFill>
                  <a:srgbClr val="000000"/>
                </a:solidFill>
                <a:latin typeface="Calibri"/>
              </a:rPr>
              <a:t>dro arwain</a:t>
            </a:r>
            <a:r>
              <a:rPr lang="cy-GB" sz="1200" b="0" i="0" u="none" strike="noStrike" cap="none" baseline="0" dirty="0">
                <a:solidFill>
                  <a:srgbClr val="000000"/>
                </a:solidFill>
                <a:effectLst/>
                <a:uFillTx/>
                <a:latin typeface="Calibri"/>
              </a:rPr>
              <a:t> at yr HRA)</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y Cenhedloedd Unedig ar Hawliau'r Plentyn 1989</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Egwyddorion y Cenhedloedd Unedig ar gyfer Pobl Hŷn 1991</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y Cenhedloedd Unedig ar Hawliau Pobl ag Anableddau 2006</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y Cenhedloedd Unedig ar Hawliau Pobl ag Anableddau (UNCRPD)</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Egwyddorion y Cenhedloedd Unedig ar gyfer Pobl Hŷn</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y Cenhedloedd Unedig ar Ddileu Pob math o Wahaniaethu yn Erbyn Menywod (CEDAW)</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y Cenhedloedd Unedig ar Hawliau'r Plentyn (CCUHP)</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Cyfamod Rhyngwladol ar Hawliau Sifil a Gwleidyddol (yn rhwymo llofnodwyr)</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Cyfamod Rhyngwladol ar Hawliau Economaidd, Cymdeithasol a Diwylliannol (yn rhwymo llofnodwyr).</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Confensiwn ar Ddileu Pob math o Wahaniaethu Hiliol</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Deddf Iechyd Meddwl (1983) a ddiwygiwyd 2007</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https://www.legislation.gov.uk/ukpga/1983/20/contents</a:t>
            </a:r>
          </a:p>
          <a:p>
            <a:pPr marL="285750" indent="-285750">
              <a:buFont typeface="Arial"/>
              <a:buChar char="•"/>
            </a:pPr>
            <a:r>
              <a:rPr lang="cy-GB" sz="1200" b="1" i="0" u="none" strike="noStrike" cap="none" baseline="0" dirty="0">
                <a:solidFill>
                  <a:srgbClr val="000000"/>
                </a:solidFill>
                <a:effectLst/>
                <a:uFillTx/>
                <a:latin typeface="Calibri"/>
              </a:rPr>
              <a:t>Cod Ymarfer Deddf Iechyd Meddwl Cymru (2016)</a:t>
            </a:r>
            <a:endParaRPr lang="cy-GB" sz="1200" b="1"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https://gweddill.gov.wales/topics/health/nhswales/mental-healthservices/law/code-of-practice/?lang=en</a:t>
            </a:r>
          </a:p>
          <a:p>
            <a:pPr marL="285750" indent="-285750">
              <a:buFont typeface="Arial"/>
              <a:buChar char="•"/>
            </a:pPr>
            <a:r>
              <a:rPr lang="cy-GB" sz="1200" b="1" i="0" u="none" strike="noStrike" cap="none" baseline="0" dirty="0">
                <a:solidFill>
                  <a:srgbClr val="000000"/>
                </a:solidFill>
                <a:effectLst/>
                <a:uFillTx/>
                <a:latin typeface="Calibri"/>
              </a:rPr>
              <a:t>Mesur Iechyd Meddwl (Cymru) 2010</a:t>
            </a:r>
            <a:endParaRPr lang="cy-GB" sz="1200" b="1"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https://www.legislation.gov.uk/mwa/2010/7/contents</a:t>
            </a:r>
          </a:p>
          <a:p>
            <a:pPr marL="285750" indent="-285750">
              <a:buFont typeface="Arial"/>
              <a:buChar char="•"/>
            </a:pPr>
            <a:r>
              <a:rPr lang="cy-GB" sz="1200" b="0" i="0" u="none" strike="noStrike" cap="none" baseline="0" dirty="0">
                <a:solidFill>
                  <a:srgbClr val="000000"/>
                </a:solidFill>
                <a:effectLst/>
                <a:uFillTx/>
                <a:latin typeface="Calibri"/>
              </a:rPr>
              <a:t>Trefniadau Diogelu Rhyddid (</a:t>
            </a:r>
            <a:r>
              <a:rPr lang="cy-GB" sz="1200" b="0" i="0" u="none" strike="noStrike" cap="none" baseline="0" dirty="0" err="1">
                <a:solidFill>
                  <a:srgbClr val="000000"/>
                </a:solidFill>
                <a:effectLst/>
                <a:uFillTx/>
                <a:latin typeface="Calibri"/>
              </a:rPr>
              <a:t>LiPS</a:t>
            </a:r>
            <a:r>
              <a:rPr lang="cy-GB" sz="1200" b="0" i="0" u="none" strike="noStrike" cap="none" baseline="0" dirty="0">
                <a:solidFill>
                  <a:srgbClr val="000000"/>
                </a:solidFill>
                <a:effectLst/>
                <a:uFillTx/>
                <a:latin typeface="Calibri"/>
              </a:rPr>
              <a:t>)</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Y Ffordd Gywir: Dull Gweithredu seiliedig ar Hawliau plant (Comisiynydd Plant Cymru 2017)</a:t>
            </a:r>
            <a:endParaRPr lang="cy-GB" sz="1200" b="0" i="0" u="none" strike="noStrike" cap="none" baseline="0" dirty="0">
              <a:solidFill>
                <a:srgbClr val="000000"/>
              </a:solidFill>
              <a:effectLst/>
              <a:uFillTx/>
              <a:latin typeface="Calibri"/>
              <a:cs typeface="Calibri"/>
            </a:endParaRPr>
          </a:p>
          <a:p>
            <a:pPr marL="285750" indent="-285750">
              <a:buFont typeface="Arial"/>
              <a:buChar char="•"/>
            </a:pPr>
            <a:r>
              <a:rPr lang="cy-GB" sz="1200" b="0" i="0" u="none" strike="noStrike" cap="none" baseline="0" dirty="0">
                <a:solidFill>
                  <a:srgbClr val="000000"/>
                </a:solidFill>
                <a:effectLst/>
                <a:uFillTx/>
                <a:latin typeface="Calibri"/>
              </a:rPr>
              <a:t>Gofyn a Gweithredu: Cam-drin Domestig, Trais Rhywiol a Thrais yn erbyn Menywod</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https://livefearfree.gov.wales/policies-and-guidance/ask-and-act?lang=en</a:t>
            </a:r>
          </a:p>
          <a:p>
            <a:pPr marL="285750" indent="-285750">
              <a:buFont typeface="Arial"/>
              <a:buChar char="•"/>
            </a:pPr>
            <a:r>
              <a:rPr lang="cy-GB" sz="1200" b="0" i="0" u="none" strike="noStrike" cap="none" baseline="0" dirty="0">
                <a:solidFill>
                  <a:srgbClr val="000000"/>
                </a:solidFill>
                <a:effectLst/>
                <a:uFillTx/>
                <a:latin typeface="Calibri"/>
              </a:rPr>
              <a:t>Concordat Gofal Argyfwng: Gwella gofal a chymorth i bobl a </a:t>
            </a:r>
            <a:r>
              <a:rPr lang="cy-GB" sz="1200" b="0" i="0" u="none" strike="noStrike" cap="none" baseline="0" dirty="0" err="1">
                <a:solidFill>
                  <a:srgbClr val="000000"/>
                </a:solidFill>
                <a:effectLst/>
                <a:uFillTx/>
                <a:latin typeface="Calibri"/>
              </a:rPr>
              <a:t>gedwir</a:t>
            </a:r>
            <a:r>
              <a:rPr lang="cy-GB" sz="1200" b="0" i="0" u="none" strike="noStrike" cap="none" baseline="0" dirty="0">
                <a:solidFill>
                  <a:srgbClr val="000000"/>
                </a:solidFill>
                <a:effectLst/>
                <a:uFillTx/>
                <a:latin typeface="Calibri"/>
              </a:rPr>
              <a:t> dan a.</a:t>
            </a:r>
            <a:r>
              <a:rPr lang="cy-GB" dirty="0">
                <a:solidFill>
                  <a:srgbClr val="000000"/>
                </a:solidFill>
                <a:latin typeface="Calibri"/>
              </a:rPr>
              <a:t>135/136 Deddf</a:t>
            </a:r>
            <a:r>
              <a:rPr lang="cy-GB" sz="1200" b="0" i="0" u="none" strike="noStrike" cap="none" baseline="0" dirty="0">
                <a:solidFill>
                  <a:srgbClr val="000000"/>
                </a:solidFill>
                <a:effectLst/>
                <a:uFillTx/>
                <a:latin typeface="Calibri"/>
              </a:rPr>
              <a:t> Iechyd Meddwl</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https://gweddill.gov.wales/docs/dhss/publications/161109concordaten.pdf</a:t>
            </a:r>
          </a:p>
          <a:p>
            <a:pPr marL="285750" indent="-285750">
              <a:buFont typeface="Arial"/>
              <a:buChar char="•"/>
            </a:pPr>
            <a:r>
              <a:rPr lang="cy-GB" sz="1200" b="0" i="0" u="none" strike="noStrike" cap="none" baseline="0" dirty="0">
                <a:solidFill>
                  <a:srgbClr val="000000"/>
                </a:solidFill>
                <a:effectLst/>
                <a:uFillTx/>
                <a:latin typeface="Calibri"/>
              </a:rPr>
              <a:t>Deddf Cydraddoldeb (2010)</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http://www.legislation.gov.uk/ukpga/2010/15/contents</a:t>
            </a:r>
          </a:p>
          <a:p>
            <a:r>
              <a:rPr lang="cy-GB" sz="1200" b="0" i="0" u="none" strike="noStrike" cap="none" baseline="0" dirty="0">
                <a:solidFill>
                  <a:srgbClr val="000000"/>
                </a:solidFill>
                <a:effectLst/>
                <a:uFillTx/>
                <a:latin typeface="Calibri"/>
              </a:rPr>
              <a:t>Rheoliadau Deddf Cydraddoldeb 2010 (Dyletswyddau Statudol) (Cymru) 2011</a:t>
            </a:r>
          </a:p>
          <a:p>
            <a:r>
              <a:rPr lang="cy-GB" sz="1200" b="1" i="0" u="none" strike="noStrike" cap="none" baseline="0" dirty="0">
                <a:solidFill>
                  <a:srgbClr val="000000"/>
                </a:solidFill>
                <a:effectLst/>
                <a:uFillTx/>
                <a:latin typeface="Calibri"/>
              </a:rPr>
              <a:t>www.legislation.gov.uk/wsi/2011/1064/pdfs/wsi_20111064_mi.pdf</a:t>
            </a:r>
          </a:p>
          <a:p>
            <a:pPr marL="285750" indent="-285750">
              <a:buFont typeface="Arial"/>
              <a:buChar char="•"/>
            </a:pPr>
            <a:r>
              <a:rPr lang="cy-GB" sz="1200" b="0" i="0" u="none" strike="noStrike" cap="none" baseline="0" dirty="0">
                <a:solidFill>
                  <a:srgbClr val="000000"/>
                </a:solidFill>
                <a:effectLst/>
                <a:uFillTx/>
                <a:latin typeface="Calibri"/>
              </a:rPr>
              <a:t>Rheoliad Diogelu Data Cyffredinol</a:t>
            </a:r>
            <a:endParaRPr lang="cy-GB" sz="1200" b="0"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https://assets.publishing.service.gov.uk/government/uploads/system/uploads/</a:t>
            </a:r>
            <a:r>
              <a:rPr lang="cy-GB" b="1" dirty="0">
                <a:solidFill>
                  <a:srgbClr val="000000"/>
                </a:solidFill>
                <a:latin typeface="Calibri"/>
              </a:rPr>
              <a:t>attachment</a:t>
            </a:r>
            <a:r>
              <a:rPr lang="cy-GB" sz="1200" b="1" i="0" u="none" strike="noStrike" cap="none" baseline="0" dirty="0">
                <a:solidFill>
                  <a:srgbClr val="000000"/>
                </a:solidFill>
                <a:effectLst/>
                <a:uFillTx/>
                <a:latin typeface="Calibri"/>
              </a:rPr>
              <a:t>_data/file/711097/</a:t>
            </a:r>
            <a:r>
              <a:rPr lang="cy-GB" b="1" dirty="0">
                <a:solidFill>
                  <a:srgbClr val="000000"/>
                </a:solidFill>
                <a:latin typeface="Calibri"/>
              </a:rPr>
              <a:t>guide-to-the-general-data-protection-regulation-gdpr-1-0</a:t>
            </a:r>
            <a:r>
              <a:rPr lang="cy-GB" sz="1200" b="1" i="0" u="none" strike="noStrike" cap="none" baseline="0" dirty="0">
                <a:solidFill>
                  <a:srgbClr val="000000"/>
                </a:solidFill>
                <a:effectLst/>
                <a:uFillTx/>
                <a:latin typeface="Calibri"/>
              </a:rPr>
              <a:t>.pdf</a:t>
            </a:r>
          </a:p>
          <a:p>
            <a:pPr marL="285750" indent="-285750">
              <a:buFont typeface="Arial"/>
              <a:buChar char="•"/>
            </a:pPr>
            <a:r>
              <a:rPr lang="cy-GB" sz="1200" b="1" i="0" u="none" strike="noStrike" cap="none" baseline="0" dirty="0">
                <a:solidFill>
                  <a:srgbClr val="000000"/>
                </a:solidFill>
                <a:effectLst/>
                <a:uFillTx/>
                <a:latin typeface="Calibri"/>
              </a:rPr>
              <a:t>Deddf yr Iaith Gymraeg (1993)</a:t>
            </a:r>
            <a:endParaRPr lang="cy-GB" sz="1200" b="1"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https://www.legislation.gov.uk/ukpga/1993/38/contents</a:t>
            </a:r>
          </a:p>
          <a:p>
            <a:pPr marL="285750" indent="-285750">
              <a:buFont typeface="Arial"/>
              <a:buChar char="•"/>
            </a:pPr>
            <a:r>
              <a:rPr lang="cy-GB" sz="1200" b="1" i="0" u="none" strike="noStrike" cap="none" baseline="0" dirty="0">
                <a:solidFill>
                  <a:srgbClr val="000000"/>
                </a:solidFill>
                <a:effectLst/>
                <a:uFillTx/>
                <a:latin typeface="Calibri"/>
              </a:rPr>
              <a:t>Mesur y Gymraeg (Cymru) 2011</a:t>
            </a:r>
            <a:endParaRPr lang="cy-GB" sz="1200" b="1" i="0" u="none" strike="noStrike" cap="none" baseline="0" dirty="0">
              <a:solidFill>
                <a:srgbClr val="000000"/>
              </a:solidFill>
              <a:effectLst/>
              <a:uFillTx/>
              <a:latin typeface="Calibri"/>
              <a:cs typeface="Calibri"/>
            </a:endParaRPr>
          </a:p>
          <a:p>
            <a:r>
              <a:rPr lang="cy-GB" sz="1200" b="1" i="0" u="none" strike="noStrike" cap="none" baseline="0" dirty="0">
                <a:solidFill>
                  <a:srgbClr val="000000"/>
                </a:solidFill>
                <a:effectLst/>
                <a:uFillTx/>
                <a:latin typeface="Calibri"/>
              </a:rPr>
              <a:t>http://www.legislation.gov.uk/mwa/2011/1/contents/enacted</a:t>
            </a:r>
          </a:p>
          <a:p>
            <a:pPr marL="285750" indent="-285750">
              <a:buFont typeface="Arial"/>
              <a:buChar char="•"/>
            </a:pPr>
            <a:r>
              <a:rPr lang="cy-GB" sz="1200" b="0" i="0" u="none" strike="noStrike" cap="none" baseline="0" dirty="0">
                <a:solidFill>
                  <a:srgbClr val="000000"/>
                </a:solidFill>
                <a:effectLst/>
                <a:uFillTx/>
                <a:latin typeface="Calibri"/>
              </a:rPr>
              <a:t>Deddf Diogelu </a:t>
            </a:r>
            <a:r>
              <a:rPr lang="cy-GB" sz="1200" b="0" i="0" u="none" strike="noStrike" cap="none" baseline="0" dirty="0" err="1">
                <a:solidFill>
                  <a:srgbClr val="000000"/>
                </a:solidFill>
                <a:effectLst/>
                <a:uFillTx/>
                <a:latin typeface="Calibri"/>
              </a:rPr>
              <a:t>Rhyddidau</a:t>
            </a:r>
            <a:r>
              <a:rPr lang="cy-GB" sz="1200" b="0" i="0" u="none" strike="noStrike" cap="none" baseline="0" dirty="0">
                <a:solidFill>
                  <a:srgbClr val="000000"/>
                </a:solidFill>
                <a:effectLst/>
                <a:uFillTx/>
                <a:latin typeface="Calibri"/>
              </a:rPr>
              <a:t> 2012</a:t>
            </a:r>
            <a:endParaRPr lang="cy-GB" sz="1200" b="0" i="0" u="none" strike="noStrike" cap="none" baseline="0" dirty="0">
              <a:solidFill>
                <a:srgbClr val="000000"/>
              </a:solidFill>
              <a:effectLst/>
              <a:uFillTx/>
              <a:latin typeface="Calibri"/>
              <a:cs typeface="Calibri"/>
            </a:endParaRPr>
          </a:p>
          <a:p>
            <a:r>
              <a:rPr lang="cy-GB" sz="1200" b="0" i="0" u="none" strike="noStrike" cap="none" baseline="0" dirty="0">
                <a:solidFill>
                  <a:srgbClr val="000000"/>
                </a:solidFill>
                <a:effectLst/>
                <a:uFillTx/>
                <a:latin typeface="Calibri"/>
              </a:rPr>
              <a:t>https://www.gov.uk/government/publications/protection-of-freedoms-bill</a:t>
            </a:r>
          </a:p>
          <a:p>
            <a:endParaRPr lang="cy-GB" sz="1200" b="0" i="0" u="none" strike="noStrike" cap="none" baseline="0" dirty="0">
              <a:solidFill>
                <a:srgbClr val="000000"/>
              </a:solidFill>
              <a:effectLst/>
              <a:uFillTx/>
              <a:latin typeface="Calibri"/>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r>
              <a:rPr lang="en-GB" sz="1200" b="1" i="1" u="none" strike="noStrike" kern="1200" baseline="0" dirty="0">
                <a:solidFill>
                  <a:schemeClr val="tx1"/>
                </a:solidFill>
                <a:latin typeface="+mn-lt"/>
                <a:ea typeface="+mn-ea"/>
                <a:cs typeface="+mn-cs"/>
              </a:rPr>
              <a:t>Related legislation and guidance</a:t>
            </a:r>
          </a:p>
          <a:p>
            <a:pPr marL="285750" indent="-285750">
              <a:buFont typeface="Arial"/>
              <a:buChar char="•"/>
            </a:pPr>
            <a:r>
              <a:rPr lang="en-US" sz="1200" b="0" i="0" u="none" strike="noStrike" kern="1200" baseline="0" dirty="0">
                <a:solidFill>
                  <a:schemeClr val="tx1"/>
                </a:solidFill>
                <a:latin typeface="+mn-lt"/>
                <a:ea typeface="+mn-ea"/>
                <a:cs typeface="+mn-cs"/>
              </a:rPr>
              <a:t>Social Services and Well-Being (Wales) Act 2014 and associated statutory guidance and</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GB" sz="1200" b="0" i="0" u="none" strike="noStrike" kern="1200" baseline="0" dirty="0">
                <a:solidFill>
                  <a:schemeClr val="tx1"/>
                </a:solidFill>
                <a:latin typeface="+mn-lt"/>
                <a:ea typeface="+mn-ea"/>
                <a:cs typeface="+mn-cs"/>
              </a:rPr>
              <a:t>Codes of Practice</a:t>
            </a:r>
            <a:endParaRPr lang="en-GB"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Regulation and Inspection of Social Care (Wales) Act 2016 and associated regulations and</a:t>
            </a:r>
            <a:r>
              <a:rPr lang="en-US" dirty="0"/>
              <a:t> </a:t>
            </a:r>
            <a:r>
              <a:rPr lang="en-GB" sz="1200" b="0" i="0" u="none" strike="noStrike" kern="1200" baseline="0" dirty="0">
                <a:solidFill>
                  <a:schemeClr val="tx1"/>
                </a:solidFill>
                <a:latin typeface="+mn-lt"/>
                <a:ea typeface="+mn-ea"/>
                <a:cs typeface="+mn-cs"/>
              </a:rPr>
              <a:t>statutory guidance</a:t>
            </a:r>
            <a:endParaRPr lang="en-GB" sz="1200" b="0" i="0" u="none" strike="noStrike" kern="1200" baseline="0" dirty="0">
              <a:solidFill>
                <a:schemeClr val="tx1"/>
              </a:solidFill>
              <a:latin typeface="+mn-lt"/>
              <a:cs typeface="Calibri" panose="020F0502020204030204"/>
            </a:endParaRPr>
          </a:p>
          <a:p>
            <a:pPr marL="285750" indent="-285750">
              <a:buFont typeface="Arial"/>
              <a:buChar char="•"/>
            </a:pPr>
            <a:r>
              <a:rPr lang="en-US" dirty="0"/>
              <a:t>Children</a:t>
            </a:r>
            <a:r>
              <a:rPr lang="en-US" sz="1200" b="0" i="0" u="none" strike="noStrike" kern="1200" baseline="0" dirty="0">
                <a:solidFill>
                  <a:schemeClr val="tx1"/>
                </a:solidFill>
                <a:latin typeface="+mn-lt"/>
                <a:ea typeface="+mn-ea"/>
                <a:cs typeface="+mn-cs"/>
              </a:rPr>
              <a:t> Act 1989 and 2004</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Additional Learning Needs and Education Tribunal (Wales) Act 2018</a:t>
            </a:r>
            <a:endParaRPr lang="en-US"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http://www.legislation.gov.uk/anaw/2018/2/contents/enacted</a:t>
            </a:r>
          </a:p>
          <a:p>
            <a:pPr marL="285750" indent="-285750">
              <a:buFont typeface="Arial"/>
              <a:buChar char="•"/>
            </a:pPr>
            <a:r>
              <a:rPr lang="en-US" sz="1200" b="0" i="0" u="none" strike="noStrike" kern="1200" baseline="0" dirty="0">
                <a:solidFill>
                  <a:schemeClr val="tx1"/>
                </a:solidFill>
                <a:latin typeface="+mn-lt"/>
                <a:ea typeface="+mn-ea"/>
                <a:cs typeface="+mn-cs"/>
              </a:rPr>
              <a:t>Human Rights Act (1998) </a:t>
            </a:r>
            <a:r>
              <a:rPr lang="en-US" sz="1200" b="1" i="0" u="none" strike="noStrike" kern="1200" baseline="0" dirty="0">
                <a:solidFill>
                  <a:schemeClr val="tx1"/>
                </a:solidFill>
                <a:latin typeface="+mn-lt"/>
                <a:ea typeface="+mn-ea"/>
                <a:cs typeface="+mn-cs"/>
              </a:rPr>
              <a:t>https://www.legislation.gov.uk/ukpga/1998/42/contents</a:t>
            </a:r>
            <a:endParaRPr lang="en-US" sz="1200" b="1"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Universal Declaration on Human Rights (this led to the European convention, which in turn</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GB" sz="1200" b="0" i="0" u="none" strike="noStrike" kern="1200" baseline="0" dirty="0">
                <a:solidFill>
                  <a:schemeClr val="tx1"/>
                </a:solidFill>
                <a:latin typeface="+mn-lt"/>
                <a:ea typeface="+mn-ea"/>
                <a:cs typeface="+mn-cs"/>
              </a:rPr>
              <a:t>led to the HRA)</a:t>
            </a:r>
            <a:endParaRPr lang="en-GB"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United Nations Convention on the Rights of the Child 1989</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United Nations Principles for Older Persons 1991</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United Nations Convention on the Rights of Persons with Disabilities 2006</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 Convention on the Rights of Persons with Disabilities (UNCRPD</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 Principles for Older People</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 Convention on the Elimination of all forms Discrimination Against Women (CEDAW)</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UN Convention on the Rights of the Child (UNCRC)</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International Covenant on Civil and Political Rights (binding on signatories)</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International Covenant on Economic, Social, and Cultural Rights (binding on signatories</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Convention on the Elimination of all forms of Racial Discrimination</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Mental Health Act (1983) amended 2007</a:t>
            </a:r>
            <a:endParaRPr lang="en-US"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https://www.legislation.gov.uk/ukpga/1983/20/contents</a:t>
            </a:r>
          </a:p>
          <a:p>
            <a:pPr marL="285750" indent="-285750">
              <a:buFont typeface="Arial"/>
              <a:buChar char="•"/>
            </a:pPr>
            <a:r>
              <a:rPr lang="en-US" sz="1200" b="1" i="0" u="none" strike="noStrike" kern="1200" baseline="0" dirty="0">
                <a:solidFill>
                  <a:schemeClr val="tx1"/>
                </a:solidFill>
                <a:latin typeface="+mn-lt"/>
                <a:ea typeface="+mn-ea"/>
                <a:cs typeface="+mn-cs"/>
              </a:rPr>
              <a:t>Mental Health Act Code of Practice for Wales (2016)</a:t>
            </a:r>
            <a:endParaRPr lang="en-US" sz="1200" b="1"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https://gweddill.gov.wales/topics/health/nhswales/mental-healthservices/law/code-of-practice/?lang=en</a:t>
            </a:r>
          </a:p>
          <a:p>
            <a:pPr marL="285750" indent="-285750">
              <a:buFont typeface="Arial"/>
              <a:buChar char="•"/>
            </a:pPr>
            <a:r>
              <a:rPr lang="en-US" sz="1200" b="1" i="0" u="none" strike="noStrike" kern="1200" baseline="0" dirty="0">
                <a:solidFill>
                  <a:schemeClr val="tx1"/>
                </a:solidFill>
                <a:latin typeface="+mn-lt"/>
                <a:ea typeface="+mn-ea"/>
                <a:cs typeface="+mn-cs"/>
              </a:rPr>
              <a:t>Mental Health (Wales) Measure 2010</a:t>
            </a:r>
            <a:endParaRPr lang="en-US" sz="1200" b="1" i="0" u="none" strike="noStrike" kern="1200" baseline="0" dirty="0">
              <a:solidFill>
                <a:schemeClr val="tx1"/>
              </a:solidFill>
              <a:latin typeface="+mn-lt"/>
              <a:cs typeface="Calibri"/>
            </a:endParaRPr>
          </a:p>
          <a:p>
            <a:r>
              <a:rPr lang="en-GB" sz="1200" b="1" i="0" u="none" strike="noStrike" kern="1200" baseline="0" dirty="0">
                <a:solidFill>
                  <a:schemeClr val="tx1"/>
                </a:solidFill>
                <a:latin typeface="+mn-lt"/>
                <a:ea typeface="+mn-ea"/>
                <a:cs typeface="+mn-cs"/>
              </a:rPr>
              <a:t>https://www.legislation.gov.uk/mwa/2010/7/contents</a:t>
            </a:r>
          </a:p>
          <a:p>
            <a:pPr marL="285750" indent="-285750">
              <a:buFont typeface="Arial"/>
              <a:buChar char="•"/>
            </a:pPr>
            <a:r>
              <a:rPr lang="en-GB" sz="1200" b="0" i="0" u="none" strike="noStrike" kern="1200" baseline="0" dirty="0">
                <a:solidFill>
                  <a:schemeClr val="tx1"/>
                </a:solidFill>
                <a:latin typeface="+mn-lt"/>
                <a:ea typeface="+mn-ea"/>
                <a:cs typeface="+mn-cs"/>
              </a:rPr>
              <a:t>Liberty Protection Safeguards (</a:t>
            </a:r>
            <a:r>
              <a:rPr lang="en-GB" sz="1200" b="0" i="0" u="none" strike="noStrike" kern="1200" baseline="0" dirty="0" err="1">
                <a:solidFill>
                  <a:schemeClr val="tx1"/>
                </a:solidFill>
                <a:latin typeface="+mn-lt"/>
                <a:ea typeface="+mn-ea"/>
                <a:cs typeface="+mn-cs"/>
              </a:rPr>
              <a:t>LiPS</a:t>
            </a:r>
            <a:r>
              <a:rPr lang="en-GB" sz="1200" b="0" i="0" u="none" strike="noStrike" kern="1200" baseline="0" dirty="0">
                <a:solidFill>
                  <a:schemeClr val="tx1"/>
                </a:solidFill>
                <a:latin typeface="+mn-lt"/>
                <a:ea typeface="+mn-ea"/>
                <a:cs typeface="+mn-cs"/>
              </a:rPr>
              <a:t>)</a:t>
            </a:r>
            <a:endParaRPr lang="en-GB"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The Right Way: A children’s Rights Approach (Children’s Commissioner for Wales 2017)</a:t>
            </a:r>
            <a:endParaRPr lang="en-US" sz="1200" b="0" i="0" u="none" strike="noStrike" kern="1200" baseline="0" dirty="0">
              <a:solidFill>
                <a:schemeClr val="tx1"/>
              </a:solidFill>
              <a:latin typeface="+mn-lt"/>
              <a:cs typeface="Calibri" panose="020F0502020204030204"/>
            </a:endParaRPr>
          </a:p>
          <a:p>
            <a:pPr marL="285750" indent="-285750">
              <a:buFont typeface="Arial"/>
              <a:buChar char="•"/>
            </a:pPr>
            <a:r>
              <a:rPr lang="en-US" sz="1200" b="0" i="0" u="none" strike="noStrike" kern="1200" baseline="0" dirty="0">
                <a:solidFill>
                  <a:schemeClr val="tx1"/>
                </a:solidFill>
                <a:latin typeface="+mn-lt"/>
                <a:ea typeface="+mn-ea"/>
                <a:cs typeface="+mn-cs"/>
              </a:rPr>
              <a:t>Ask and Act: Domestic Abuse, Sexual Violence and Violence against Women</a:t>
            </a:r>
            <a:endParaRPr lang="en-US"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https://livefearfree.gov.wales/policies-and-guidance/ask-and-act?lang=en</a:t>
            </a:r>
          </a:p>
          <a:p>
            <a:pPr marL="285750" indent="-285750">
              <a:buFont typeface="Arial"/>
              <a:buChar char="•"/>
            </a:pPr>
            <a:r>
              <a:rPr lang="en-US" sz="1200" b="0" i="0" u="none" strike="noStrike" kern="1200" baseline="0" dirty="0">
                <a:solidFill>
                  <a:schemeClr val="tx1"/>
                </a:solidFill>
                <a:latin typeface="+mn-lt"/>
                <a:ea typeface="+mn-ea"/>
                <a:cs typeface="+mn-cs"/>
              </a:rPr>
              <a:t>Crisis Care Concordat: Improving care and support for people detained under s.135/136</a:t>
            </a:r>
            <a:endParaRPr lang="en-US" sz="1200" b="0" i="0" u="none" strike="noStrike" kern="1200" baseline="0" dirty="0">
              <a:solidFill>
                <a:schemeClr val="tx1"/>
              </a:solidFill>
              <a:latin typeface="+mn-lt"/>
              <a:cs typeface="Calibri" panose="020F0502020204030204"/>
            </a:endParaRPr>
          </a:p>
          <a:p>
            <a:r>
              <a:rPr lang="en-GB" sz="1200" b="0" i="0" u="none" strike="noStrike" kern="1200" baseline="0" dirty="0">
                <a:solidFill>
                  <a:schemeClr val="tx1"/>
                </a:solidFill>
                <a:latin typeface="+mn-lt"/>
                <a:ea typeface="+mn-ea"/>
                <a:cs typeface="+mn-cs"/>
              </a:rPr>
              <a:t>Mental Health Act</a:t>
            </a:r>
          </a:p>
          <a:p>
            <a:r>
              <a:rPr lang="en-GB" sz="1200" b="1" i="0" u="none" strike="noStrike" kern="1200" baseline="0" dirty="0">
                <a:solidFill>
                  <a:schemeClr val="tx1"/>
                </a:solidFill>
                <a:latin typeface="+mn-lt"/>
                <a:ea typeface="+mn-ea"/>
                <a:cs typeface="+mn-cs"/>
              </a:rPr>
              <a:t>https://gweddill.gov.wales/docs/dhss/publications/161109concordaten.pdf</a:t>
            </a:r>
          </a:p>
          <a:p>
            <a:pPr marL="285750" indent="-285750">
              <a:buFont typeface="Arial"/>
              <a:buChar char="•"/>
            </a:pPr>
            <a:r>
              <a:rPr lang="en-GB" sz="1200" b="0" i="0" u="none" strike="noStrike" kern="1200" baseline="0" dirty="0">
                <a:solidFill>
                  <a:schemeClr val="tx1"/>
                </a:solidFill>
                <a:latin typeface="+mn-lt"/>
                <a:ea typeface="+mn-ea"/>
                <a:cs typeface="+mn-cs"/>
              </a:rPr>
              <a:t>Equality Act (2010)</a:t>
            </a:r>
            <a:endParaRPr lang="en-GB"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http://www.legislation.gov.uk/ukpga/2010/15/contents</a:t>
            </a:r>
          </a:p>
          <a:p>
            <a:pPr marL="285750" indent="-285750">
              <a:buFont typeface="Arial"/>
              <a:buChar char="•"/>
            </a:pPr>
            <a:r>
              <a:rPr lang="en-US" sz="1200" b="0" i="0" u="none" strike="noStrike" kern="1200" baseline="0" dirty="0">
                <a:solidFill>
                  <a:schemeClr val="tx1"/>
                </a:solidFill>
                <a:latin typeface="+mn-lt"/>
                <a:ea typeface="+mn-ea"/>
                <a:cs typeface="+mn-cs"/>
              </a:rPr>
              <a:t>Equality Act 2010 (Statutory Duties) (Wales) Regulations 2011</a:t>
            </a:r>
            <a:endParaRPr lang="en-US"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www.legislation.gov.uk/wsi/2011/1064/pdfs/wsi_20111064_mi.pdf</a:t>
            </a:r>
          </a:p>
          <a:p>
            <a:pPr marL="285750" indent="-285750">
              <a:buFont typeface="Arial"/>
              <a:buChar char="•"/>
            </a:pPr>
            <a:r>
              <a:rPr lang="en-GB" sz="1200" b="0" i="0" u="none" strike="noStrike" kern="1200" baseline="0" dirty="0">
                <a:solidFill>
                  <a:schemeClr val="tx1"/>
                </a:solidFill>
                <a:latin typeface="+mn-lt"/>
                <a:ea typeface="+mn-ea"/>
                <a:cs typeface="+mn-cs"/>
              </a:rPr>
              <a:t>General Data Protection Regulation</a:t>
            </a:r>
            <a:endParaRPr lang="en-GB" sz="1200" b="0" i="0" u="none" strike="noStrike" kern="1200" baseline="0" dirty="0">
              <a:solidFill>
                <a:schemeClr val="tx1"/>
              </a:solidFill>
              <a:latin typeface="+mn-lt"/>
              <a:cs typeface="Calibri" panose="020F0502020204030204"/>
            </a:endParaRPr>
          </a:p>
          <a:p>
            <a:r>
              <a:rPr lang="en-GB" sz="1200" b="1" i="0" u="none" strike="noStrike" kern="1200" baseline="0" dirty="0">
                <a:solidFill>
                  <a:schemeClr val="tx1"/>
                </a:solidFill>
                <a:latin typeface="+mn-lt"/>
                <a:ea typeface="+mn-ea"/>
                <a:cs typeface="+mn-cs"/>
              </a:rPr>
              <a:t>https://assets.publishing.service.gov.uk/government/uploads/system/uploads/</a:t>
            </a:r>
            <a:r>
              <a:rPr lang="en-GB" b="1" dirty="0"/>
              <a:t>attachment</a:t>
            </a:r>
            <a:r>
              <a:rPr lang="en-GB" sz="1200" b="1" i="0" u="none" strike="noStrike" kern="1200" baseline="0" dirty="0">
                <a:solidFill>
                  <a:schemeClr val="tx1"/>
                </a:solidFill>
                <a:latin typeface="+mn-lt"/>
                <a:ea typeface="+mn-ea"/>
                <a:cs typeface="+mn-cs"/>
              </a:rPr>
              <a:t>_data/file/711097/</a:t>
            </a:r>
            <a:r>
              <a:rPr lang="en-GB" b="1" dirty="0"/>
              <a:t>guide-to-the-general-data-protection-regulation-gdpr-1-0</a:t>
            </a:r>
            <a:r>
              <a:rPr lang="en-GB" sz="1200" b="1" i="0" u="none" strike="noStrike" kern="1200" baseline="0" dirty="0">
                <a:solidFill>
                  <a:schemeClr val="tx1"/>
                </a:solidFill>
                <a:latin typeface="+mn-lt"/>
                <a:ea typeface="+mn-ea"/>
                <a:cs typeface="+mn-cs"/>
              </a:rPr>
              <a:t>.pdf</a:t>
            </a:r>
          </a:p>
          <a:p>
            <a:pPr marL="285750" indent="-285750">
              <a:buFont typeface="Arial"/>
              <a:buChar char="•"/>
            </a:pPr>
            <a:r>
              <a:rPr lang="en-GB" sz="1200" b="1" i="0" u="none" strike="noStrike" kern="1200" baseline="0" dirty="0">
                <a:solidFill>
                  <a:schemeClr val="tx1"/>
                </a:solidFill>
                <a:latin typeface="+mn-lt"/>
                <a:ea typeface="+mn-ea"/>
                <a:cs typeface="+mn-cs"/>
              </a:rPr>
              <a:t>Welsh Language Act (1993)</a:t>
            </a:r>
            <a:endParaRPr lang="en-GB" sz="1200" b="1" i="0" u="none" strike="noStrike" kern="1200" baseline="0" dirty="0">
              <a:solidFill>
                <a:schemeClr val="tx1"/>
              </a:solidFill>
              <a:latin typeface="+mn-lt"/>
              <a:cs typeface="Calibri"/>
            </a:endParaRPr>
          </a:p>
          <a:p>
            <a:r>
              <a:rPr lang="en-GB" sz="1200" b="1" i="0" u="none" strike="noStrike" kern="1200" baseline="0" dirty="0">
                <a:solidFill>
                  <a:schemeClr val="tx1"/>
                </a:solidFill>
                <a:latin typeface="+mn-lt"/>
                <a:ea typeface="+mn-ea"/>
                <a:cs typeface="+mn-cs"/>
              </a:rPr>
              <a:t>https://www.legislation.gov.uk/ukpga/1993/38/contents</a:t>
            </a:r>
          </a:p>
          <a:p>
            <a:pPr marL="285750" indent="-285750">
              <a:buFont typeface="Arial"/>
              <a:buChar char="•"/>
            </a:pPr>
            <a:r>
              <a:rPr lang="en-US" sz="1200" b="1" i="0" u="none" strike="noStrike" kern="1200" baseline="0" dirty="0">
                <a:solidFill>
                  <a:schemeClr val="tx1"/>
                </a:solidFill>
                <a:latin typeface="+mn-lt"/>
                <a:ea typeface="+mn-ea"/>
                <a:cs typeface="+mn-cs"/>
              </a:rPr>
              <a:t>Welsh Language (Wales) Measure 2011</a:t>
            </a:r>
            <a:endParaRPr lang="en-US" sz="1200" b="1" i="0" u="none" strike="noStrike" kern="1200" baseline="0" dirty="0">
              <a:solidFill>
                <a:schemeClr val="tx1"/>
              </a:solidFill>
              <a:latin typeface="+mn-lt"/>
              <a:cs typeface="Calibri"/>
            </a:endParaRPr>
          </a:p>
          <a:p>
            <a:r>
              <a:rPr lang="en-GB" sz="1200" b="1" i="0" u="none" strike="noStrike" kern="1200" baseline="0" dirty="0">
                <a:solidFill>
                  <a:schemeClr val="tx1"/>
                </a:solidFill>
                <a:latin typeface="+mn-lt"/>
                <a:ea typeface="+mn-ea"/>
                <a:cs typeface="+mn-cs"/>
              </a:rPr>
              <a:t>http://www.legislation.gov.uk/mwa/2011/1/contents/enacted</a:t>
            </a:r>
          </a:p>
          <a:p>
            <a:pPr marL="285750" indent="-285750">
              <a:buFont typeface="Arial"/>
              <a:buChar char="•"/>
            </a:pPr>
            <a:r>
              <a:rPr lang="en-US" sz="1200" b="0" i="0" u="none" strike="noStrike" kern="1200" baseline="0" dirty="0">
                <a:solidFill>
                  <a:schemeClr val="tx1"/>
                </a:solidFill>
                <a:latin typeface="+mn-lt"/>
                <a:ea typeface="+mn-ea"/>
                <a:cs typeface="+mn-cs"/>
              </a:rPr>
              <a:t>Protection of Freedoms Act 2012</a:t>
            </a:r>
            <a:endParaRPr lang="en-US" sz="1200" b="0" i="0" u="none" strike="noStrike" kern="1200" baseline="0" dirty="0">
              <a:solidFill>
                <a:schemeClr val="tx1"/>
              </a:solidFill>
              <a:latin typeface="+mn-lt"/>
              <a:cs typeface="Calibri"/>
            </a:endParaRPr>
          </a:p>
          <a:p>
            <a:r>
              <a:rPr lang="en-GB" sz="1200" b="0" i="0" u="none" strike="noStrike" kern="1200" baseline="0" dirty="0">
                <a:solidFill>
                  <a:schemeClr val="tx1"/>
                </a:solidFill>
                <a:latin typeface="+mn-lt"/>
                <a:ea typeface="+mn-ea"/>
                <a:cs typeface="+mn-cs"/>
              </a:rPr>
              <a:t>https://www.gov.uk/government/publications/protection-of-freedoms-bill</a:t>
            </a:r>
            <a:endParaRPr lang="en-GB" dirty="0"/>
          </a:p>
          <a:p>
            <a:endParaRPr lang="cy-GB" sz="1200" b="0" i="0" u="none" strike="noStrike" cap="none" baseline="0" dirty="0">
              <a:solidFill>
                <a:srgbClr val="000000"/>
              </a:solidFill>
              <a:effectLst/>
              <a:uFillTx/>
              <a:latin typeface="Calibri"/>
            </a:endParaRPr>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5</a:t>
            </a:fld>
            <a:endParaRPr lang="en-US"/>
          </a:p>
        </p:txBody>
      </p:sp>
    </p:spTree>
    <p:extLst>
      <p:ext uri="{BB962C8B-B14F-4D97-AF65-F5344CB8AC3E}">
        <p14:creationId xmlns:p14="http://schemas.microsoft.com/office/powerpoint/2010/main" val="36161522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endParaRPr lang="en-GB"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err="1"/>
              <a:t>Enlgish</a:t>
            </a:r>
            <a:endParaRPr lang="en-GB" b="1" u="sng"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23</a:t>
            </a:fld>
            <a:endParaRPr lang="en-US"/>
          </a:p>
        </p:txBody>
      </p:sp>
    </p:spTree>
    <p:extLst>
      <p:ext uri="{BB962C8B-B14F-4D97-AF65-F5344CB8AC3E}">
        <p14:creationId xmlns:p14="http://schemas.microsoft.com/office/powerpoint/2010/main" val="6012278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Sleid</a:t>
            </a:r>
            <a:r>
              <a:rPr lang="cy-GB" b="0" i="0" u="none" strike="noStrike" cap="none" baseline="0" dirty="0">
                <a:effectLst/>
                <a:uFillTx/>
              </a:rPr>
              <a:t>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endParaRPr lang="en-GB"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b="0" i="0" u="none" strike="noStrike" cap="none" baseline="0" dirty="0">
              <a:effectLst/>
              <a:uFillTx/>
            </a:endParaRPr>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24</a:t>
            </a:fld>
            <a:endParaRPr lang="en-US"/>
          </a:p>
        </p:txBody>
      </p:sp>
    </p:spTree>
    <p:extLst>
      <p:ext uri="{BB962C8B-B14F-4D97-AF65-F5344CB8AC3E}">
        <p14:creationId xmlns:p14="http://schemas.microsoft.com/office/powerpoint/2010/main" val="30034940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endParaRPr lang="en-GB"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dirty="0"/>
              <a:t>Slide</a:t>
            </a:r>
            <a:r>
              <a:rPr lang="en-GB" b="0" baseline="0" dirty="0"/>
              <a:t> relating to </a:t>
            </a:r>
            <a:r>
              <a:rPr lang="en-GB" b="0" dirty="0"/>
              <a:t>AC</a:t>
            </a:r>
            <a:r>
              <a:rPr lang="en-GB" b="0" baseline="0" dirty="0"/>
              <a:t> 2.4: </a:t>
            </a:r>
            <a:r>
              <a:rPr lang="en-US" dirty="0"/>
              <a:t>The potential of stress and trauma to cause harm to overall development and wellbeing throughout the lifespan </a:t>
            </a:r>
            <a:endParaRPr lang="en-GB" b="0"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25</a:t>
            </a:fld>
            <a:endParaRPr lang="en-US"/>
          </a:p>
        </p:txBody>
      </p:sp>
    </p:spTree>
    <p:extLst>
      <p:ext uri="{BB962C8B-B14F-4D97-AF65-F5344CB8AC3E}">
        <p14:creationId xmlns:p14="http://schemas.microsoft.com/office/powerpoint/2010/main" val="40415848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Potensial straen a thrawma i achosi niwed i ddatblygiad a llesiant cyffredinol trwy gydol oes </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Fideo: </a:t>
            </a:r>
            <a:r>
              <a:rPr lang="cy-GB" sz="1200" b="0" i="0" u="none" strike="noStrike" cap="none" baseline="0" dirty="0" err="1">
                <a:solidFill>
                  <a:srgbClr val="000000"/>
                </a:solidFill>
                <a:effectLst/>
                <a:uFillTx/>
                <a:latin typeface="Calibri"/>
              </a:rPr>
              <a:t>Childhood</a:t>
            </a:r>
            <a:r>
              <a:rPr lang="cy-GB" sz="1200" b="0" i="0" u="none" strike="noStrike" cap="none" baseline="0" dirty="0">
                <a:solidFill>
                  <a:srgbClr val="000000"/>
                </a:solidFill>
                <a:effectLst/>
                <a:uFillTx/>
                <a:latin typeface="Calibri"/>
              </a:rPr>
              <a:t> </a:t>
            </a:r>
            <a:r>
              <a:rPr lang="cy-GB" sz="1200" b="0" i="0" u="none" strike="noStrike" cap="none" baseline="0" dirty="0" err="1">
                <a:solidFill>
                  <a:srgbClr val="000000"/>
                </a:solidFill>
                <a:effectLst/>
                <a:uFillTx/>
                <a:latin typeface="Calibri"/>
              </a:rPr>
              <a:t>Trauma</a:t>
            </a:r>
            <a:r>
              <a:rPr lang="cy-GB" sz="1200" b="0" i="0" u="none" strike="noStrike" cap="none" baseline="0" dirty="0">
                <a:solidFill>
                  <a:srgbClr val="000000"/>
                </a:solidFill>
                <a:effectLst/>
                <a:uFillTx/>
                <a:latin typeface="Calibri"/>
              </a:rPr>
              <a:t> </a:t>
            </a:r>
            <a:r>
              <a:rPr lang="cy-GB" sz="1200" b="0" i="0" u="none" strike="noStrike" cap="none" baseline="0" dirty="0" err="1">
                <a:solidFill>
                  <a:srgbClr val="000000"/>
                </a:solidFill>
                <a:effectLst/>
                <a:uFillTx/>
                <a:latin typeface="Calibri"/>
              </a:rPr>
              <a:t>and</a:t>
            </a:r>
            <a:r>
              <a:rPr lang="cy-GB" sz="1200" b="0" i="0" u="none" strike="noStrike" cap="none" baseline="0" dirty="0">
                <a:solidFill>
                  <a:srgbClr val="000000"/>
                </a:solidFill>
                <a:effectLst/>
                <a:uFillTx/>
                <a:latin typeface="Calibri"/>
              </a:rPr>
              <a:t> the Brain | UK </a:t>
            </a:r>
            <a:r>
              <a:rPr lang="cy-GB" sz="1200" b="0" i="0" u="none" strike="noStrike" cap="none" baseline="0" dirty="0" err="1">
                <a:solidFill>
                  <a:srgbClr val="000000"/>
                </a:solidFill>
                <a:effectLst/>
                <a:uFillTx/>
                <a:latin typeface="Calibri"/>
              </a:rPr>
              <a:t>Trauma</a:t>
            </a:r>
            <a:r>
              <a:rPr lang="cy-GB" sz="1200" b="0" i="0" u="none" strike="noStrike" cap="none" baseline="0" dirty="0">
                <a:solidFill>
                  <a:srgbClr val="000000"/>
                </a:solidFill>
                <a:effectLst/>
                <a:uFillTx/>
                <a:latin typeface="Calibri"/>
              </a:rPr>
              <a:t> </a:t>
            </a:r>
            <a:r>
              <a:rPr lang="cy-GB" sz="1200" b="0" i="0" u="none" strike="noStrike" cap="none" baseline="0" dirty="0" err="1">
                <a:solidFill>
                  <a:srgbClr val="000000"/>
                </a:solidFill>
                <a:effectLst/>
                <a:uFillTx/>
                <a:latin typeface="Calibri"/>
              </a:rPr>
              <a:t>Council</a:t>
            </a:r>
            <a:endParaRPr lang="cy-GB" sz="1200" b="0" i="0" u="none" strike="noStrike" cap="none" baseline="0" dirty="0">
              <a:solidFill>
                <a:srgbClr val="000000"/>
              </a:solidFill>
              <a:effectLst/>
              <a:uFillTx/>
              <a:latin typeface="Calibri"/>
            </a:endParaRPr>
          </a:p>
          <a:p>
            <a:r>
              <a:rPr lang="cy-GB" sz="1800" b="0" i="0" u="none" strike="noStrike" cap="none" baseline="0" dirty="0">
                <a:solidFill>
                  <a:srgbClr val="000000"/>
                </a:solidFill>
                <a:effectLst/>
                <a:uFillTx/>
                <a:latin typeface="Arial"/>
              </a:rPr>
              <a:t>https://www.youtube.com/watch?v=xYBUY1kZpf8</a:t>
            </a:r>
          </a:p>
          <a:p>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dirty="0"/>
              <a:t>Slide</a:t>
            </a:r>
            <a:r>
              <a:rPr lang="en-GB" sz="1800" b="0" baseline="0" dirty="0"/>
              <a:t> relating to </a:t>
            </a:r>
            <a:r>
              <a:rPr lang="en-GB" sz="1800" b="0" dirty="0"/>
              <a:t>AC</a:t>
            </a:r>
            <a:r>
              <a:rPr lang="en-GB" sz="1800" b="0" baseline="0" dirty="0"/>
              <a:t> 2.4: </a:t>
            </a:r>
            <a:r>
              <a:rPr lang="en-US" sz="1800" dirty="0"/>
              <a:t>The potential of stress and trauma to cause harm to overall development and wellbeing throughout the lifespan </a:t>
            </a:r>
            <a:endParaRPr lang="en-GB" sz="1800" b="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800" dirty="0"/>
              <a:t>Video: </a:t>
            </a:r>
            <a:r>
              <a:rPr lang="en-US" sz="1800" b="0" i="0" kern="1200" dirty="0">
                <a:solidFill>
                  <a:schemeClr val="tx1"/>
                </a:solidFill>
                <a:effectLst/>
                <a:latin typeface="+mn-lt"/>
                <a:ea typeface="+mn-ea"/>
                <a:cs typeface="+mn-cs"/>
              </a:rPr>
              <a:t>Childhood Trauma and the Brain | UK Trauma Council</a:t>
            </a:r>
          </a:p>
          <a:p>
            <a:r>
              <a:rPr lang="en-GB" sz="1800" dirty="0"/>
              <a:t>https://www.youtube.com/watch?v=xYBUY1kZpf8</a:t>
            </a:r>
          </a:p>
          <a:p>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26</a:t>
            </a:fld>
            <a:endParaRPr lang="en-US"/>
          </a:p>
        </p:txBody>
      </p:sp>
    </p:spTree>
    <p:extLst>
      <p:ext uri="{BB962C8B-B14F-4D97-AF65-F5344CB8AC3E}">
        <p14:creationId xmlns:p14="http://schemas.microsoft.com/office/powerpoint/2010/main" val="248066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2.4 a 2.5: Potensial straen a thrawma i achosi niwed i ddatblygiad a llesiant cyffredinol trwy gydol oes a chysylltiadau rhwng profiadau o drawma a cham-drin, cyfnodau datblygu ac ymddygiad trwy gydol oes </a:t>
            </a:r>
          </a:p>
          <a:p>
            <a:r>
              <a:rPr lang="cy-GB" sz="1800" b="0" i="0" u="none" strike="noStrike" cap="none" baseline="0" dirty="0">
                <a:solidFill>
                  <a:srgbClr val="000000"/>
                </a:solidFill>
                <a:effectLst/>
                <a:uFillTx/>
                <a:latin typeface="Arial"/>
              </a:rPr>
              <a:t>Cyfeiriadau: </a:t>
            </a:r>
            <a:r>
              <a:rPr lang="cy-GB" sz="1800" b="0" i="1" u="none" strike="noStrike" cap="none" baseline="0" dirty="0">
                <a:solidFill>
                  <a:srgbClr val="000000"/>
                </a:solidFill>
                <a:effectLst/>
                <a:uFillTx/>
                <a:latin typeface="Arial"/>
              </a:rPr>
              <a:t>Polisi Adolygu Profiadau Niweidiol yn ystod Plentyndod (ACE): Adroddiad </a:t>
            </a:r>
            <a:r>
              <a:rPr lang="cy-GB" sz="1800" b="0" i="0" u="none" strike="noStrike" cap="none" baseline="0" dirty="0">
                <a:solidFill>
                  <a:srgbClr val="000000"/>
                </a:solidFill>
                <a:effectLst/>
                <a:uFillTx/>
                <a:latin typeface="Arial"/>
              </a:rPr>
              <a:t>(Maw 2021). Llywodraeth Cymru. </a:t>
            </a:r>
          </a:p>
          <a:p>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dirty="0"/>
              <a:t>Slide</a:t>
            </a:r>
            <a:r>
              <a:rPr lang="en-GB" sz="1800" b="0" baseline="0" dirty="0"/>
              <a:t> relating to </a:t>
            </a:r>
            <a:r>
              <a:rPr lang="en-GB" sz="1800" b="0" dirty="0"/>
              <a:t>AC</a:t>
            </a:r>
            <a:r>
              <a:rPr lang="en-GB" sz="1800" b="0" baseline="0" dirty="0"/>
              <a:t> 2.4 &amp; 2.5: </a:t>
            </a:r>
            <a:r>
              <a:rPr lang="en-US" sz="1800" dirty="0"/>
              <a:t>The potential of stress and trauma to cause harm to overall development and wellbeing throughout the lifespan and Links between experiences of trauma and abuse, development stages and </a:t>
            </a:r>
            <a:r>
              <a:rPr lang="en-US" sz="1800" dirty="0" err="1"/>
              <a:t>behaviour</a:t>
            </a:r>
            <a:r>
              <a:rPr lang="en-US" sz="1800" dirty="0"/>
              <a:t> throughout the lifespan </a:t>
            </a:r>
            <a:endParaRPr lang="en-GB" sz="1800" b="1" baseline="0" dirty="0"/>
          </a:p>
          <a:p>
            <a:r>
              <a:rPr lang="en-US" sz="1800" dirty="0"/>
              <a:t>References: </a:t>
            </a:r>
            <a:r>
              <a:rPr lang="en-US" sz="1800" i="1" dirty="0"/>
              <a:t>Review of Adverse Childhood Experiences (ACE) Policy: Report</a:t>
            </a:r>
            <a:r>
              <a:rPr lang="en-US" sz="1800" i="1" baseline="0" dirty="0"/>
              <a:t> </a:t>
            </a:r>
            <a:r>
              <a:rPr lang="en-US" sz="1800" i="0" baseline="0" dirty="0"/>
              <a:t>(Mar 2021). Welsh Government. </a:t>
            </a:r>
            <a:endParaRPr lang="en-GB" sz="1800" dirty="0"/>
          </a:p>
          <a:p>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27</a:t>
            </a:fld>
            <a:endParaRPr lang="en-US"/>
          </a:p>
        </p:txBody>
      </p:sp>
    </p:spTree>
    <p:extLst>
      <p:ext uri="{BB962C8B-B14F-4D97-AF65-F5344CB8AC3E}">
        <p14:creationId xmlns:p14="http://schemas.microsoft.com/office/powerpoint/2010/main" val="4189118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r>
              <a:rPr lang="cy-GB" sz="1800" b="0" i="0" u="none" strike="noStrike" cap="none" baseline="0" dirty="0">
                <a:solidFill>
                  <a:srgbClr val="000000"/>
                </a:solidFill>
                <a:effectLst/>
                <a:uFillTx/>
                <a:latin typeface="Arial"/>
              </a:rPr>
              <a:t>Fideo ar Brofiadau Niweidiol yn ystod Plentyndod (fersiwn Gymraeg yn gynwysedig). </a:t>
            </a:r>
          </a:p>
          <a:p>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u="none" dirty="0"/>
              <a:t>Slide</a:t>
            </a:r>
            <a:r>
              <a:rPr lang="en-GB" sz="1800" b="0" u="none" baseline="0" dirty="0"/>
              <a:t> relating </a:t>
            </a:r>
            <a:r>
              <a:rPr lang="en-GB" sz="1800" b="0" i="0" u="none" baseline="0" dirty="0"/>
              <a:t>to </a:t>
            </a:r>
            <a:r>
              <a:rPr lang="en-GB" sz="1800" b="0" i="0" u="none" dirty="0"/>
              <a:t>AC</a:t>
            </a:r>
            <a:r>
              <a:rPr lang="en-GB" sz="1800" b="0" i="0" u="none" baseline="0" dirty="0"/>
              <a:t> 2.3: </a:t>
            </a:r>
            <a:r>
              <a:rPr lang="en-US" sz="1800" dirty="0"/>
              <a:t>The possible factors and Adverse Childhood Experiences which could affect neurological and brain development in relation to physical, emotional and cognitive growth</a:t>
            </a:r>
            <a:endParaRPr lang="en-GB" sz="1800" b="0" i="0" u="none" baseline="0" dirty="0"/>
          </a:p>
          <a:p>
            <a:r>
              <a:rPr lang="en-US" sz="1800" dirty="0"/>
              <a:t>Video on Adverse Childhood Experiences (Welsh version included). </a:t>
            </a:r>
            <a:endParaRPr lang="en-GB" sz="1800" dirty="0"/>
          </a:p>
          <a:p>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6</a:t>
            </a:fld>
            <a:endParaRPr lang="en-US"/>
          </a:p>
        </p:txBody>
      </p:sp>
    </p:spTree>
    <p:extLst>
      <p:ext uri="{BB962C8B-B14F-4D97-AF65-F5344CB8AC3E}">
        <p14:creationId xmlns:p14="http://schemas.microsoft.com/office/powerpoint/2010/main" val="15150033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1" i="0" u="none" strike="noStrike" cap="none" baseline="0" dirty="0">
                <a:solidFill>
                  <a:srgbClr val="000000"/>
                </a:solidFill>
                <a:effectLst/>
                <a:uFillTx/>
                <a:latin typeface="Arial"/>
              </a:rPr>
              <a:t>Cyfeiriad: </a:t>
            </a:r>
            <a:r>
              <a:rPr lang="cy-GB" sz="1200" b="0" i="1" u="none" strike="noStrike" cap="none" baseline="0" dirty="0">
                <a:solidFill>
                  <a:srgbClr val="000000"/>
                </a:solidFill>
                <a:effectLst/>
                <a:uFillTx/>
                <a:latin typeface="Calibri"/>
              </a:rPr>
              <a:t>Adolygiad o bolisi Adolygu Profiadau Niweidiol yn ystod Plentyndod (ACE): adroddiad | LLYW.CYMRU </a:t>
            </a:r>
            <a:r>
              <a:rPr lang="cy-GB" sz="1200" b="0" i="0" u="none" strike="noStrike" cap="none" baseline="0" dirty="0">
                <a:solidFill>
                  <a:srgbClr val="000000"/>
                </a:solidFill>
                <a:effectLst/>
                <a:uFillTx/>
                <a:latin typeface="Calibri"/>
              </a:rPr>
              <a:t>(Maw 2021).</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Calibri"/>
              </a:rPr>
              <a:t>Mae Profiadau Niweidiol yn ystod Plentyndod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yn cyfeirio at ddigwyddiadau neu amgylchiadau trawmatig sy’n digwydd yn ystod plentyndod a all arwain at ganlyniadau gwaeth ar hyd cwrs bywyd. Mae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yn cynnwys cam-drin plant (cam-drin ac esgeuluso corfforol ac emosiynol) a phrofiadau ehangach o gamweithredu yn y cartref (trais domestig, rhieni’n gwahanu, camddefnyddio sylweddau, salwch meddwl neu garcharu rhieni). Gall y profiadau hyn arwain at lesiant corfforol a meddyliol, canlyniadau addysgol, perthnasoedd ag eraill a ffyniant economaidd gwaeth. </a:t>
            </a:r>
            <a:r>
              <a:rPr lang="cy-GB" sz="1200" b="0" i="0" u="none" strike="noStrike" cap="none" baseline="0" dirty="0" err="1">
                <a:solidFill>
                  <a:srgbClr val="000000"/>
                </a:solidFill>
                <a:effectLst/>
                <a:uFillTx/>
                <a:latin typeface="Calibri"/>
              </a:rPr>
              <a:t>Gallant</a:t>
            </a:r>
            <a:r>
              <a:rPr lang="cy-GB" sz="1200" b="0" i="0" u="none" strike="noStrike" cap="none" baseline="0" dirty="0">
                <a:solidFill>
                  <a:srgbClr val="000000"/>
                </a:solidFill>
                <a:effectLst/>
                <a:uFillTx/>
                <a:latin typeface="Calibri"/>
              </a:rPr>
              <a:t> hefyd gynyddu'r tebygolrwydd o ddod i gysylltiad â'r system cyfiawnder troseddol. Mae astudiaethau o bob cwr o’r byd, gan gynnwys Cymru, yn cysylltu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yn gyson â thebygolrwydd uwch o ddatblygu ystod o glefydau cronig, fel salwch anadlol, clefyd cardiofasgwlaidd neu ganser, a chyda llesiant meddwl gwaeth. Maent yn dangos bod y risg yn cynyddu’n esbonyddol felly, wrth i nifer yr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gynyddu, felly hefyd y tebygolrwydd o ddod ar draws canlyniadau gwaeth. Fodd bynnag, cysylltiad yn hytrach na phenderfynol yw'r cysylltiad. Ni fydd y rhai sy’n profi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hyd yn oed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lluosog, o reidrwydd yn mynd ymlaen i brofi canlyniadau gwaeth. Mae hyn oherwydd bod llawer o ffactorau eraill a all ddylanwadu ar ganlyniadau bywyd rhywun. Er na ellir defnyddio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i ragweld pwy fydd neu na fydd yn mynd ymlaen i brofi canlyniadau gwaeth, gellir eu defnyddio i nodi mynychder posibl canlyniadau gwaeth ar lefel poblogaeth.</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Calibri"/>
              </a:rPr>
              <a:t>Cyfeiriad: Crynodeb cefndirol: Adolygiad o bolisi Adolygu Profiadau Niweidiol yn ystod Plentyndod (ACE): adroddiad mewn perthynas â </a:t>
            </a:r>
          </a:p>
          <a:p>
            <a:pPr marL="0" marR="0" lvl="0" indent="0" algn="l" defTabSz="912813" rtl="0" eaLnBrk="1" fontAlgn="base" latinLnBrk="0" hangingPunct="1">
              <a:lnSpc>
                <a:spcPct val="100000"/>
              </a:lnSpc>
              <a:spcBef>
                <a:spcPct val="30000"/>
              </a:spcBef>
              <a:spcAft>
                <a:spcPct val="0"/>
              </a:spcAft>
              <a:buClrTx/>
              <a:buSzTx/>
              <a:buFontTx/>
              <a:buNone/>
              <a:defRPr/>
            </a:pPr>
            <a:endParaRPr lang="en-GB" b="0" dirty="0"/>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Fideo ACES: </a:t>
            </a:r>
            <a:r>
              <a:rPr lang="cy-GB" sz="1800" b="0" i="0" u="none" strike="noStrike" cap="none" baseline="0" dirty="0">
                <a:solidFill>
                  <a:srgbClr val="000000"/>
                </a:solidFill>
                <a:effectLst/>
                <a:uFillTx/>
                <a:latin typeface="Arial"/>
                <a:hlinkClick r:id="rId3" history="0"/>
              </a:rPr>
              <a:t>https://www.youtube.com/watch?v=YiMjTzCnbNQ</a:t>
            </a:r>
          </a:p>
          <a:p>
            <a:pPr marL="0" marR="0" lvl="0" indent="0" algn="l" defTabSz="912813" rtl="0" eaLnBrk="1" fontAlgn="base" latinLnBrk="0" hangingPunct="1">
              <a:lnSpc>
                <a:spcPct val="100000"/>
              </a:lnSpc>
              <a:spcBef>
                <a:spcPct val="30000"/>
              </a:spcBef>
              <a:spcAft>
                <a:spcPct val="0"/>
              </a:spcAft>
              <a:buClrTx/>
              <a:buSzTx/>
              <a:buFontTx/>
              <a:buNone/>
              <a:defRPr/>
            </a:pPr>
            <a:endParaRPr lang="cy-GB" sz="1800" b="0" i="0" u="none" strike="noStrike" cap="none" baseline="0" dirty="0">
              <a:solidFill>
                <a:srgbClr val="000000"/>
              </a:solidFill>
              <a:effectLst/>
              <a:uFillTx/>
              <a:latin typeface="Arial"/>
              <a:hlinkClick r:id="rId3" history="0"/>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u="none" dirty="0"/>
              <a:t>Slide</a:t>
            </a:r>
            <a:r>
              <a:rPr lang="en-GB" sz="1800" b="0" u="none" baseline="0" dirty="0"/>
              <a:t> relating </a:t>
            </a:r>
            <a:r>
              <a:rPr lang="en-GB" sz="1800" b="0" i="0" u="none" baseline="0" dirty="0"/>
              <a:t>to </a:t>
            </a:r>
            <a:r>
              <a:rPr lang="en-GB" sz="1800" b="0" i="0" u="none" dirty="0"/>
              <a:t>AC</a:t>
            </a:r>
            <a:r>
              <a:rPr lang="en-GB" sz="1800" b="0" i="0" u="none" baseline="0" dirty="0"/>
              <a:t> 2.3: </a:t>
            </a:r>
            <a:r>
              <a:rPr lang="en-US" sz="1800" dirty="0"/>
              <a:t>The possible factors and Adverse Childhood Experiences which could affect neurological and brain development in relation to physical, emotional and cognitive growth</a:t>
            </a:r>
            <a:endParaRPr lang="en-GB" sz="1800" b="0" i="0" u="none"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800" b="1" baseline="0" dirty="0"/>
              <a:t>Reference: </a:t>
            </a:r>
            <a:r>
              <a:rPr lang="en-US" sz="1800" b="0" i="1" kern="1200" dirty="0">
                <a:solidFill>
                  <a:schemeClr val="tx1"/>
                </a:solidFill>
                <a:effectLst/>
                <a:latin typeface="+mn-lt"/>
                <a:ea typeface="+mn-ea"/>
                <a:cs typeface="+mn-cs"/>
              </a:rPr>
              <a:t>Review of Adverse Childhood Experiences (ACE) policy: report | GOV.WALES</a:t>
            </a:r>
            <a:r>
              <a:rPr lang="en-US" sz="1800" b="0" i="1" kern="1200" baseline="0" dirty="0">
                <a:solidFill>
                  <a:schemeClr val="tx1"/>
                </a:solidFill>
                <a:effectLst/>
                <a:latin typeface="+mn-lt"/>
                <a:ea typeface="+mn-ea"/>
                <a:cs typeface="+mn-cs"/>
              </a:rPr>
              <a:t> </a:t>
            </a:r>
            <a:r>
              <a:rPr lang="en-US" sz="1800" b="0" i="0" kern="1200" baseline="0" dirty="0">
                <a:solidFill>
                  <a:schemeClr val="tx1"/>
                </a:solidFill>
                <a:effectLst/>
                <a:latin typeface="+mn-lt"/>
                <a:ea typeface="+mn-ea"/>
                <a:cs typeface="+mn-cs"/>
              </a:rPr>
              <a:t>(Mar 2021).</a:t>
            </a:r>
            <a:endParaRPr lang="en-GB" sz="1800" b="1" i="0"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800" b="0" i="0" kern="1200" dirty="0">
                <a:solidFill>
                  <a:schemeClr val="tx1"/>
                </a:solidFill>
                <a:effectLst/>
                <a:latin typeface="+mn-lt"/>
                <a:ea typeface="+mn-ea"/>
                <a:cs typeface="+mn-cs"/>
              </a:rPr>
              <a:t>Adverse Childhood Experiences (ACEs) refer to traumatic events or circumstances which happen in childhood which can lead to poorer outcomes across the life course. ACEs include child maltreatment (physical and emotional abuse and neglect) and wider experiences of household dysfunction (domestic violence, parental separation, substance misuse, mental illness or parental incarceration). These experiences can result in poorer physical and mental well-being, educational outcomes, relationships with others and economic prosperity. They can also increase the likelihood of coming into contact with the criminal justice system. Studies from around the world, including Wales, consistently link ACEs to a greater likelihood of developing a range of chronic diseases, like respiratory illnesses, cardiovascular disease or cancers, and with poorer mental well-being. They indicate the risk increases exponentially so, as the number of ACEs increases, so does the likelihood of encountering poorer outcomes. However, the link is an association rather than deterministic. Those who experience ACEs, even multiple ACEs, will not necessarily go on to experience poorer outcomes. This is because there are many other factors which can influence someone’s life outcomes. While ACEs cannot be used to predict who will or won’t go on to experience poorer outcomes, they can be used to identify the potential prevalence of poorer outcomes at a population level.</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800" b="0" i="0" kern="1200" dirty="0">
                <a:solidFill>
                  <a:schemeClr val="tx1"/>
                </a:solidFill>
                <a:effectLst/>
                <a:latin typeface="+mn-lt"/>
                <a:ea typeface="+mn-ea"/>
                <a:cs typeface="+mn-cs"/>
              </a:rPr>
              <a:t>Reference: Background</a:t>
            </a:r>
            <a:r>
              <a:rPr lang="en-US" sz="1800" b="0" i="0" kern="1200" baseline="0" dirty="0">
                <a:solidFill>
                  <a:schemeClr val="tx1"/>
                </a:solidFill>
                <a:effectLst/>
                <a:latin typeface="+mn-lt"/>
                <a:ea typeface="+mn-ea"/>
                <a:cs typeface="+mn-cs"/>
              </a:rPr>
              <a:t> summary: </a:t>
            </a:r>
            <a:r>
              <a:rPr lang="en-US" sz="1800" b="0" i="0" kern="1200" dirty="0">
                <a:solidFill>
                  <a:schemeClr val="tx1"/>
                </a:solidFill>
                <a:effectLst/>
                <a:latin typeface="+mn-lt"/>
                <a:ea typeface="+mn-ea"/>
                <a:cs typeface="+mn-cs"/>
              </a:rPr>
              <a:t>Review of Adverse Childhood Experiences (ACE) policy: report in relation to </a:t>
            </a:r>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sz="1800" b="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dirty="0"/>
              <a:t>ACES</a:t>
            </a:r>
            <a:r>
              <a:rPr lang="en-GB" sz="1800" b="0" baseline="0" dirty="0"/>
              <a:t> video: </a:t>
            </a:r>
            <a:r>
              <a:rPr lang="en-GB" sz="1800" dirty="0">
                <a:hlinkClick r:id="rId3"/>
              </a:rPr>
              <a:t>https://www.youtube.com/watch?v=YiMjTzCnbNQ</a:t>
            </a:r>
            <a:endParaRPr lang="en-GB" sz="1800" dirty="0"/>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sz="1800" b="0"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sz="1800" b="0" i="0" u="none" strike="noStrike" cap="none" baseline="0" dirty="0">
              <a:solidFill>
                <a:srgbClr val="000000"/>
              </a:solidFill>
              <a:effectLst/>
              <a:uFillTx/>
              <a:latin typeface="Arial"/>
              <a:hlinkClick r:id="rId3" history="0"/>
            </a:endParaRPr>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0"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7</a:t>
            </a:fld>
            <a:endParaRPr lang="en-US"/>
          </a:p>
        </p:txBody>
      </p:sp>
    </p:spTree>
    <p:extLst>
      <p:ext uri="{BB962C8B-B14F-4D97-AF65-F5344CB8AC3E}">
        <p14:creationId xmlns:p14="http://schemas.microsoft.com/office/powerpoint/2010/main" val="1458535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1" i="0" u="none" strike="noStrike" cap="none" baseline="0" dirty="0">
                <a:solidFill>
                  <a:srgbClr val="000000"/>
                </a:solidFill>
                <a:effectLst/>
                <a:uFillTx/>
                <a:latin typeface="Arial"/>
              </a:rPr>
              <a:t>Cyfeiriad: </a:t>
            </a:r>
            <a:r>
              <a:rPr lang="cy-GB" sz="1200" b="0" i="1" u="none" strike="noStrike" cap="none" baseline="0" dirty="0">
                <a:solidFill>
                  <a:srgbClr val="000000"/>
                </a:solidFill>
                <a:effectLst/>
                <a:uFillTx/>
                <a:latin typeface="Calibri"/>
              </a:rPr>
              <a:t>Adolygiad o bolisi Adolygu Profiadau Niweidiol yn ystod Plentyndod (ACE): adroddiad | LLYW.CYMRU </a:t>
            </a:r>
            <a:r>
              <a:rPr lang="cy-GB" sz="1200" b="0" i="0" u="none" strike="noStrike" cap="none" baseline="0" dirty="0">
                <a:solidFill>
                  <a:srgbClr val="000000"/>
                </a:solidFill>
                <a:effectLst/>
                <a:uFillTx/>
                <a:latin typeface="Calibri"/>
              </a:rPr>
              <a:t>(Maw 2021).</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Mae gan Ddeddf Cenedlaethau’r Dyfodol bum blaenoriaeth allweddol: </a:t>
            </a:r>
          </a:p>
          <a:p>
            <a:r>
              <a:rPr lang="cy-GB" sz="1200" b="0" i="0" u="none" strike="noStrike" cap="none" baseline="0" dirty="0">
                <a:solidFill>
                  <a:srgbClr val="000000"/>
                </a:solidFill>
                <a:effectLst/>
                <a:uFillTx/>
                <a:latin typeface="Calibri"/>
              </a:rPr>
              <a:t>1. Cefnogi datblygiad a chyfrannu at </a:t>
            </a:r>
            <a:r>
              <a:rPr lang="cy-GB" sz="1200" b="0" i="0" u="none" strike="noStrike" cap="none" baseline="0" dirty="0" err="1">
                <a:solidFill>
                  <a:srgbClr val="000000"/>
                </a:solidFill>
                <a:effectLst/>
                <a:uFillTx/>
                <a:latin typeface="Calibri"/>
              </a:rPr>
              <a:t>Hyb</a:t>
            </a:r>
            <a:r>
              <a:rPr lang="cy-GB" sz="1200" b="0" i="0" u="none" strike="noStrike" cap="none" baseline="0" dirty="0">
                <a:solidFill>
                  <a:srgbClr val="000000"/>
                </a:solidFill>
                <a:effectLst/>
                <a:uFillTx/>
                <a:latin typeface="Calibri"/>
              </a:rPr>
              <a:t> Cymorth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 rhaglen waith o dan bartneriaeth Cymru Well Wales sy’n datblygu ac yn rhannu arbenigedd ar fynd i’r afael ag </a:t>
            </a:r>
            <a:r>
              <a:rPr lang="cy-GB" sz="1200" b="0" i="0" u="none" strike="noStrike" cap="none" baseline="0" dirty="0" err="1">
                <a:solidFill>
                  <a:srgbClr val="000000"/>
                </a:solidFill>
                <a:effectLst/>
                <a:uFillTx/>
                <a:latin typeface="Calibri"/>
              </a:rPr>
              <a:t>ACEs</a:t>
            </a:r>
            <a:r>
              <a:rPr lang="cy-GB" sz="1200" b="0" i="0" u="none" strike="noStrike" cap="none" baseline="0" dirty="0">
                <a:solidFill>
                  <a:srgbClr val="000000"/>
                </a:solidFill>
                <a:effectLst/>
                <a:uFillTx/>
                <a:latin typeface="Calibri"/>
              </a:rPr>
              <a:t> er mwyn cefnogi gweithredoedd pob corff cyhoeddus</a:t>
            </a:r>
          </a:p>
          <a:p>
            <a:r>
              <a:rPr lang="cy-GB" sz="1200" b="0" i="0" u="none" strike="noStrike" cap="none" baseline="0" dirty="0">
                <a:solidFill>
                  <a:srgbClr val="000000"/>
                </a:solidFill>
                <a:effectLst/>
                <a:uFillTx/>
                <a:latin typeface="Calibri"/>
              </a:rPr>
              <a:t>2. Datblygu partneriaeth gyda’r system cyfiawnder troseddol drwy secondiad rhan-amser gyda Gwasanaeth Carchardai a Phrawf Ei Mawrhydi yng Nghymru i weithio’n agos gyda’r ganolfan </a:t>
            </a:r>
            <a:r>
              <a:rPr lang="cy-GB" sz="1200" b="0" i="0" u="none" strike="noStrike" cap="none" baseline="0" dirty="0" err="1">
                <a:solidFill>
                  <a:srgbClr val="000000"/>
                </a:solidFill>
                <a:effectLst/>
                <a:uFillTx/>
                <a:latin typeface="Calibri"/>
              </a:rPr>
              <a:t>ACEs</a:t>
            </a:r>
            <a:endParaRPr lang="cy-GB" sz="1200" b="0" i="0" u="none" strike="noStrike" cap="none" baseline="0" dirty="0">
              <a:solidFill>
                <a:srgbClr val="000000"/>
              </a:solidFill>
              <a:effectLst/>
              <a:uFillTx/>
              <a:latin typeface="Calibri"/>
            </a:endParaRPr>
          </a:p>
          <a:p>
            <a:r>
              <a:rPr lang="cy-GB" sz="1200" b="0" i="0" u="none" strike="noStrike" cap="none" baseline="0" dirty="0">
                <a:solidFill>
                  <a:srgbClr val="000000"/>
                </a:solidFill>
                <a:effectLst/>
                <a:uFillTx/>
                <a:latin typeface="Calibri"/>
              </a:rPr>
              <a:t>3. Cefnogi cais Cronfa Trawsnewid yr Heddlu i’r Swyddfa Gartref a sicrhaodd £6.78 miliwn i hwyluso’r gwaith o drawsnewid plismona yng Nghymru i ddull aml-asiantaeth wedi’i lywio gan ACE sy’n galluogi ymyrraeth gynnar ac atal achosion sylfaenol. Bydd y rhaglen hon yn cynyddu’r dull gweithredu a fabwysiadwyd gan </a:t>
            </a:r>
            <a:r>
              <a:rPr lang="cy-GB" sz="1200" b="0" i="0" u="none" strike="noStrike" cap="none" baseline="0" dirty="0" err="1">
                <a:solidFill>
                  <a:srgbClr val="000000"/>
                </a:solidFill>
                <a:effectLst/>
                <a:uFillTx/>
                <a:latin typeface="Calibri"/>
              </a:rPr>
              <a:t>Hyb</a:t>
            </a:r>
            <a:r>
              <a:rPr lang="cy-GB" sz="1200" b="0" i="0" u="none" strike="noStrike" cap="none" baseline="0" dirty="0">
                <a:solidFill>
                  <a:srgbClr val="000000"/>
                </a:solidFill>
                <a:effectLst/>
                <a:uFillTx/>
                <a:latin typeface="Calibri"/>
              </a:rPr>
              <a:t> Cymorth Cynnar Maesteg</a:t>
            </a:r>
          </a:p>
          <a:p>
            <a:r>
              <a:rPr lang="cy-GB" sz="1200" b="0" i="0" u="none" strike="noStrike" cap="none" baseline="0" dirty="0">
                <a:solidFill>
                  <a:srgbClr val="000000"/>
                </a:solidFill>
                <a:effectLst/>
                <a:uFillTx/>
                <a:latin typeface="Calibri"/>
              </a:rPr>
              <a:t>4. Gweithio gyda Chyfnewidfa Arfer Da Swyddfa Archwilio Cymru i gynhyrchu adnoddau dysgu ar gyfer cyrff cyhoeddus gan gynnwys </a:t>
            </a:r>
            <a:r>
              <a:rPr lang="cy-GB" sz="1200" b="0" i="0" u="none" strike="noStrike" cap="none" baseline="0" dirty="0" err="1">
                <a:solidFill>
                  <a:srgbClr val="000000"/>
                </a:solidFill>
                <a:effectLst/>
                <a:uFillTx/>
                <a:latin typeface="Calibri"/>
              </a:rPr>
              <a:t>gweminarau</a:t>
            </a:r>
            <a:endParaRPr lang="cy-GB" sz="1200" b="0" i="0" u="none" strike="noStrike" cap="none" baseline="0" dirty="0">
              <a:solidFill>
                <a:srgbClr val="000000"/>
              </a:solidFill>
              <a:effectLst/>
              <a:uFillTx/>
              <a:latin typeface="Calibri"/>
            </a:endParaRPr>
          </a:p>
          <a:p>
            <a:r>
              <a:rPr lang="cy-GB" sz="1200" b="0" i="0" u="none" strike="noStrike" cap="none" baseline="0" dirty="0">
                <a:solidFill>
                  <a:srgbClr val="000000"/>
                </a:solidFill>
                <a:effectLst/>
                <a:uFillTx/>
                <a:latin typeface="Calibri"/>
              </a:rPr>
              <a:t>5. Rhoi cyngor i fyrddau gwasanaethau cyhoeddus ar fynd i’r afael ag ACEs drwy’r broses cynllunio llesiant</a:t>
            </a:r>
          </a:p>
          <a:p>
            <a:endParaRPr lang="cy-GB" sz="1200" b="0" i="0" u="none" strike="noStrike" cap="none" baseline="0" dirty="0">
              <a:solidFill>
                <a:srgbClr val="000000"/>
              </a:solidFill>
              <a:effectLst/>
              <a:uFillTx/>
              <a:latin typeface="Calibri"/>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b="1" baseline="0" dirty="0"/>
              <a:t>Reference: </a:t>
            </a:r>
            <a:r>
              <a:rPr lang="en-US" sz="1200" b="0" i="1" kern="1200" dirty="0">
                <a:solidFill>
                  <a:schemeClr val="tx1"/>
                </a:solidFill>
                <a:effectLst/>
                <a:latin typeface="+mn-lt"/>
                <a:ea typeface="+mn-ea"/>
                <a:cs typeface="+mn-cs"/>
              </a:rPr>
              <a:t>Review of Adverse Childhood Experiences (ACE) policy: report | GOV.WALES </a:t>
            </a:r>
            <a:r>
              <a:rPr lang="en-US" sz="1200" b="0" i="0" kern="1200" baseline="0" dirty="0">
                <a:solidFill>
                  <a:schemeClr val="tx1"/>
                </a:solidFill>
                <a:effectLst/>
                <a:latin typeface="+mn-lt"/>
                <a:ea typeface="+mn-ea"/>
                <a:cs typeface="+mn-cs"/>
              </a:rPr>
              <a:t>(Mar 2021).</a:t>
            </a:r>
            <a:endParaRPr lang="en-GB" b="1" i="0"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i="0" dirty="0"/>
              <a:t>The Future Generations Act has five key priorities: </a:t>
            </a:r>
          </a:p>
          <a:p>
            <a:r>
              <a:rPr lang="en-US" sz="1200" b="0" i="0" kern="1200" dirty="0">
                <a:solidFill>
                  <a:schemeClr val="tx1"/>
                </a:solidFill>
                <a:effectLst/>
                <a:latin typeface="+mn-lt"/>
                <a:ea typeface="+mn-ea"/>
                <a:cs typeface="+mn-cs"/>
              </a:rPr>
              <a:t>1. Supporting the development of and contributing to an ACEs Support Hub – a </a:t>
            </a:r>
            <a:r>
              <a:rPr lang="en-US" sz="1200" b="0" i="0" kern="1200" dirty="0" err="1">
                <a:solidFill>
                  <a:schemeClr val="tx1"/>
                </a:solidFill>
                <a:effectLst/>
                <a:latin typeface="+mn-lt"/>
                <a:ea typeface="+mn-ea"/>
                <a:cs typeface="+mn-cs"/>
              </a:rPr>
              <a:t>programme</a:t>
            </a:r>
            <a:r>
              <a:rPr lang="en-US" sz="1200" b="0" i="0" kern="1200" dirty="0">
                <a:solidFill>
                  <a:schemeClr val="tx1"/>
                </a:solidFill>
                <a:effectLst/>
                <a:latin typeface="+mn-lt"/>
                <a:ea typeface="+mn-ea"/>
                <a:cs typeface="+mn-cs"/>
              </a:rPr>
              <a:t> of work under the </a:t>
            </a:r>
            <a:r>
              <a:rPr lang="en-US" sz="1200" b="0" i="0" kern="1200" dirty="0" err="1">
                <a:solidFill>
                  <a:schemeClr val="tx1"/>
                </a:solidFill>
                <a:effectLst/>
                <a:latin typeface="+mn-lt"/>
                <a:ea typeface="+mn-ea"/>
                <a:cs typeface="+mn-cs"/>
              </a:rPr>
              <a:t>Cymru</a:t>
            </a:r>
            <a:r>
              <a:rPr lang="en-US" sz="1200" b="0" i="0" kern="1200" dirty="0">
                <a:solidFill>
                  <a:schemeClr val="tx1"/>
                </a:solidFill>
                <a:effectLst/>
                <a:latin typeface="+mn-lt"/>
                <a:ea typeface="+mn-ea"/>
                <a:cs typeface="+mn-cs"/>
              </a:rPr>
              <a:t> Well Wales partnership that is developing and sharing expertise on tackling ACEs in order to support the actions of all public bodies</a:t>
            </a:r>
          </a:p>
          <a:p>
            <a:r>
              <a:rPr lang="en-US" sz="1200" b="0" i="0" kern="1200" dirty="0">
                <a:solidFill>
                  <a:schemeClr val="tx1"/>
                </a:solidFill>
                <a:effectLst/>
                <a:latin typeface="+mn-lt"/>
                <a:ea typeface="+mn-ea"/>
                <a:cs typeface="+mn-cs"/>
              </a:rPr>
              <a:t>2. Developing a partnership with the criminal justice system through a part-time </a:t>
            </a:r>
            <a:r>
              <a:rPr lang="en-US" sz="1200" b="0" i="0" kern="1200" dirty="0" err="1">
                <a:solidFill>
                  <a:schemeClr val="tx1"/>
                </a:solidFill>
                <a:effectLst/>
                <a:latin typeface="+mn-lt"/>
                <a:ea typeface="+mn-ea"/>
                <a:cs typeface="+mn-cs"/>
              </a:rPr>
              <a:t>secondment</a:t>
            </a:r>
            <a:r>
              <a:rPr lang="en-US" sz="1200" b="0" i="0" kern="1200" dirty="0">
                <a:solidFill>
                  <a:schemeClr val="tx1"/>
                </a:solidFill>
                <a:effectLst/>
                <a:latin typeface="+mn-lt"/>
                <a:ea typeface="+mn-ea"/>
                <a:cs typeface="+mn-cs"/>
              </a:rPr>
              <a:t> with Her Majesty’s Prisons and Probation Service in Wales to work closely with the ACEs hub</a:t>
            </a:r>
          </a:p>
          <a:p>
            <a:r>
              <a:rPr lang="en-US" sz="1200" b="0" i="0" kern="1200" dirty="0">
                <a:solidFill>
                  <a:schemeClr val="tx1"/>
                </a:solidFill>
                <a:effectLst/>
                <a:latin typeface="+mn-lt"/>
                <a:ea typeface="+mn-ea"/>
                <a:cs typeface="+mn-cs"/>
              </a:rPr>
              <a:t>3. Supporting the Police Transformation Fund application to the Home Office which secured £6.78 million to facilitate the transformation of policing in Wales to a multi-agency, ACE-informed approach that enables early intervention and root cause prevention. This </a:t>
            </a:r>
            <a:r>
              <a:rPr lang="en-US" sz="1200" b="0" i="0" kern="1200" dirty="0" err="1">
                <a:solidFill>
                  <a:schemeClr val="tx1"/>
                </a:solidFill>
                <a:effectLst/>
                <a:latin typeface="+mn-lt"/>
                <a:ea typeface="+mn-ea"/>
                <a:cs typeface="+mn-cs"/>
              </a:rPr>
              <a:t>programme</a:t>
            </a:r>
            <a:r>
              <a:rPr lang="en-US" sz="1200" b="0" i="0" kern="1200" dirty="0">
                <a:solidFill>
                  <a:schemeClr val="tx1"/>
                </a:solidFill>
                <a:effectLst/>
                <a:latin typeface="+mn-lt"/>
                <a:ea typeface="+mn-ea"/>
                <a:cs typeface="+mn-cs"/>
              </a:rPr>
              <a:t> will scale-up the approach that has been taken by the </a:t>
            </a:r>
            <a:r>
              <a:rPr lang="en-US" sz="1200" b="0" i="0" kern="1200" dirty="0" err="1">
                <a:solidFill>
                  <a:schemeClr val="tx1"/>
                </a:solidFill>
                <a:effectLst/>
                <a:latin typeface="+mn-lt"/>
                <a:ea typeface="+mn-ea"/>
                <a:cs typeface="+mn-cs"/>
              </a:rPr>
              <a:t>Maesteg</a:t>
            </a:r>
            <a:r>
              <a:rPr lang="en-US" sz="1200" b="0" i="0" kern="1200" dirty="0">
                <a:solidFill>
                  <a:schemeClr val="tx1"/>
                </a:solidFill>
                <a:effectLst/>
                <a:latin typeface="+mn-lt"/>
                <a:ea typeface="+mn-ea"/>
                <a:cs typeface="+mn-cs"/>
              </a:rPr>
              <a:t> Early Help Hub</a:t>
            </a:r>
          </a:p>
          <a:p>
            <a:r>
              <a:rPr lang="en-US" sz="1200" b="0" i="0" kern="1200" dirty="0">
                <a:solidFill>
                  <a:schemeClr val="tx1"/>
                </a:solidFill>
                <a:effectLst/>
                <a:latin typeface="+mn-lt"/>
                <a:ea typeface="+mn-ea"/>
                <a:cs typeface="+mn-cs"/>
              </a:rPr>
              <a:t>4. Working with the Wales Audit Office Good Practice Exchange to produce learning resources for public bodies including webinars</a:t>
            </a:r>
          </a:p>
          <a:p>
            <a:r>
              <a:rPr lang="en-US" sz="1200" b="0" i="0" kern="1200" dirty="0">
                <a:solidFill>
                  <a:schemeClr val="tx1"/>
                </a:solidFill>
                <a:effectLst/>
                <a:latin typeface="+mn-lt"/>
                <a:ea typeface="+mn-ea"/>
                <a:cs typeface="+mn-cs"/>
              </a:rPr>
              <a:t>5. Providing advice to public services boards on tackling ACEs through the well-being planning process</a:t>
            </a:r>
            <a:endParaRPr lang="cy-GB" sz="1200" b="0" i="0" u="none" strike="noStrike" cap="none" baseline="0" dirty="0">
              <a:solidFill>
                <a:srgbClr val="000000"/>
              </a:solidFill>
              <a:effectLst/>
              <a:uFillTx/>
              <a:latin typeface="Calibri"/>
            </a:endParaRPr>
          </a:p>
          <a:p>
            <a:pPr marL="0" marR="0" lvl="0" indent="0" algn="l" defTabSz="912813" rtl="0" eaLnBrk="1" fontAlgn="base" latinLnBrk="0" hangingPunct="1">
              <a:lnSpc>
                <a:spcPct val="100000"/>
              </a:lnSpc>
              <a:spcBef>
                <a:spcPct val="30000"/>
              </a:spcBef>
              <a:spcAft>
                <a:spcPct val="0"/>
              </a:spcAft>
              <a:buClrTx/>
              <a:buSzTx/>
              <a:buFontTx/>
              <a:buNone/>
              <a:tabLst/>
              <a:defRPr/>
            </a:pPr>
            <a:endParaRPr lang="en-GB" b="0" i="1"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8</a:t>
            </a:fld>
            <a:endParaRPr lang="en-US"/>
          </a:p>
        </p:txBody>
      </p:sp>
    </p:spTree>
    <p:extLst>
      <p:ext uri="{BB962C8B-B14F-4D97-AF65-F5344CB8AC3E}">
        <p14:creationId xmlns:p14="http://schemas.microsoft.com/office/powerpoint/2010/main" val="41396554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r>
              <a:rPr lang="cy-GB" sz="1800" b="0" i="0" u="none" strike="noStrike" cap="none" baseline="0" dirty="0">
                <a:solidFill>
                  <a:srgbClr val="000000"/>
                </a:solidFill>
                <a:effectLst/>
                <a:uFillTx/>
                <a:latin typeface="Arial"/>
              </a:rPr>
              <a:t>Ymarfer </a:t>
            </a:r>
          </a:p>
          <a:p>
            <a:pPr marL="0" marR="0" lvl="0" indent="0" algn="l" defTabSz="912813" rtl="0" eaLnBrk="1" fontAlgn="base" latinLnBrk="0" hangingPunct="1">
              <a:lnSpc>
                <a:spcPct val="100000"/>
              </a:lnSpc>
              <a:spcBef>
                <a:spcPct val="30000"/>
              </a:spcBef>
              <a:spcAft>
                <a:spcPct val="0"/>
              </a:spcAft>
              <a:buClrTx/>
              <a:buSzTx/>
              <a:buFontTx/>
              <a:buNone/>
              <a:defRPr/>
            </a:pPr>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u="none" dirty="0"/>
              <a:t>Slide</a:t>
            </a:r>
            <a:r>
              <a:rPr lang="en-GB" sz="1800" b="0" u="none" baseline="0" dirty="0"/>
              <a:t> relating </a:t>
            </a:r>
            <a:r>
              <a:rPr lang="en-GB" sz="1800" b="0" i="0" u="none" baseline="0" dirty="0"/>
              <a:t>to </a:t>
            </a:r>
            <a:r>
              <a:rPr lang="en-GB" sz="1800" b="0" i="0" u="none" dirty="0"/>
              <a:t>AC</a:t>
            </a:r>
            <a:r>
              <a:rPr lang="en-GB" sz="1800" b="0" i="0" u="none" baseline="0" dirty="0"/>
              <a:t> 2.3: </a:t>
            </a:r>
            <a:r>
              <a:rPr lang="en-US" sz="1800" dirty="0"/>
              <a:t>The possible factors and Adverse Childhood Experiences which could affect neurological and brain development in relation to physical, emotional and cognitive growth</a:t>
            </a:r>
            <a:endParaRPr lang="en-GB" sz="1800" b="0" i="0" u="none"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sz="1800" b="0" baseline="0" dirty="0"/>
              <a:t>Exercise</a:t>
            </a:r>
            <a:endParaRPr lang="en-GB" sz="1800" b="0"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9</a:t>
            </a:fld>
            <a:endParaRPr lang="en-US"/>
          </a:p>
        </p:txBody>
      </p:sp>
    </p:spTree>
    <p:extLst>
      <p:ext uri="{BB962C8B-B14F-4D97-AF65-F5344CB8AC3E}">
        <p14:creationId xmlns:p14="http://schemas.microsoft.com/office/powerpoint/2010/main" val="734701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endParaRPr lang="en-GB" dirty="0"/>
          </a:p>
          <a:p>
            <a:r>
              <a:rPr lang="cy-GB" sz="1800" b="0" i="0" u="none" strike="noStrike" cap="none" baseline="0" dirty="0">
                <a:solidFill>
                  <a:srgbClr val="000000"/>
                </a:solidFill>
                <a:effectLst/>
                <a:uFillTx/>
                <a:latin typeface="Arial"/>
              </a:rPr>
              <a:t>https://phw.nhs.wales/topics/adverse-childhood-experiences/</a:t>
            </a:r>
          </a:p>
          <a:p>
            <a:endParaRPr lang="en-US" dirty="0"/>
          </a:p>
          <a:p>
            <a:r>
              <a:rPr lang="cy-GB" sz="1800" b="0" i="0" u="none" strike="noStrike" cap="none" baseline="0" dirty="0">
                <a:solidFill>
                  <a:srgbClr val="000000"/>
                </a:solidFill>
                <a:effectLst/>
                <a:uFillTx/>
                <a:latin typeface="Arial"/>
              </a:rPr>
              <a:t>Mae'r ddolen hon yn cynnwys rhagor o wybodaeth am faterion eraill megis y rhai sydd wedi profi carchar a digartrefedd. </a:t>
            </a:r>
          </a:p>
          <a:p>
            <a:endParaRPr lang="cy-GB" sz="18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sz="1800" b="0" u="none" dirty="0"/>
              <a:t>Slide</a:t>
            </a:r>
            <a:r>
              <a:rPr lang="en-GB" sz="1800" b="0" u="none" baseline="0" dirty="0"/>
              <a:t> relating </a:t>
            </a:r>
            <a:r>
              <a:rPr lang="en-GB" sz="1800" b="0" i="0" u="none" baseline="0" dirty="0"/>
              <a:t>to </a:t>
            </a:r>
            <a:r>
              <a:rPr lang="en-GB" sz="1800" b="0" i="0" u="none" dirty="0"/>
              <a:t>AC</a:t>
            </a:r>
            <a:r>
              <a:rPr lang="en-GB" sz="1800" b="0" i="0" u="none" baseline="0" dirty="0"/>
              <a:t> 2.3: </a:t>
            </a:r>
            <a:r>
              <a:rPr lang="en-US" sz="1800" dirty="0"/>
              <a:t>The possible factors and Adverse Childhood Experiences which could affect neurological and brain development in relation to physical, emotional and cognitive growth</a:t>
            </a:r>
            <a:endParaRPr lang="en-GB" sz="1800" b="0" i="0" u="none" baseline="0" dirty="0"/>
          </a:p>
          <a:p>
            <a:endParaRPr lang="en-GB" sz="1800" dirty="0"/>
          </a:p>
          <a:p>
            <a:r>
              <a:rPr lang="en-GB" sz="1800" dirty="0"/>
              <a:t>https://phw.nhs.wales/topics/adverse-childhood-experiences/</a:t>
            </a:r>
          </a:p>
          <a:p>
            <a:endParaRPr lang="en-US" sz="1800" dirty="0"/>
          </a:p>
          <a:p>
            <a:r>
              <a:rPr lang="en-US" sz="1800" dirty="0"/>
              <a:t>This link has further information regarding other issues such</a:t>
            </a:r>
            <a:r>
              <a:rPr lang="en-US" sz="1800" baseline="0" dirty="0"/>
              <a:t> as those who have experienced prison and homeliness. </a:t>
            </a:r>
            <a:endParaRPr lang="en-GB" sz="1800" dirty="0"/>
          </a:p>
          <a:p>
            <a:endParaRPr lang="cy-GB" sz="18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10</a:t>
            </a:fld>
            <a:endParaRPr lang="en-US"/>
          </a:p>
        </p:txBody>
      </p:sp>
    </p:spTree>
    <p:extLst>
      <p:ext uri="{BB962C8B-B14F-4D97-AF65-F5344CB8AC3E}">
        <p14:creationId xmlns:p14="http://schemas.microsoft.com/office/powerpoint/2010/main" val="2839618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endParaRPr lang="en-GB"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endParaRPr lang="en-GB" dirty="0"/>
          </a:p>
          <a:p>
            <a:endParaRPr lang="en-GB" dirty="0"/>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11</a:t>
            </a:fld>
            <a:endParaRPr lang="en-US"/>
          </a:p>
        </p:txBody>
      </p:sp>
    </p:spTree>
    <p:extLst>
      <p:ext uri="{BB962C8B-B14F-4D97-AF65-F5344CB8AC3E}">
        <p14:creationId xmlns:p14="http://schemas.microsoft.com/office/powerpoint/2010/main" val="1372418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2813" rtl="0" eaLnBrk="1" fontAlgn="base" latinLnBrk="0" hangingPunct="1">
              <a:lnSpc>
                <a:spcPct val="100000"/>
              </a:lnSpc>
              <a:spcBef>
                <a:spcPct val="30000"/>
              </a:spcBef>
              <a:spcAft>
                <a:spcPct val="0"/>
              </a:spcAft>
              <a:buClrTx/>
              <a:buSzTx/>
              <a:buFontTx/>
              <a:buNone/>
              <a:defRPr/>
            </a:pPr>
            <a:r>
              <a:rPr lang="cy-GB" b="1" i="0" u="sng" strike="noStrike" cap="none" baseline="0" dirty="0">
                <a:effectLst/>
                <a:uFillTx/>
              </a:rPr>
              <a:t>Welsh</a:t>
            </a:r>
          </a:p>
          <a:p>
            <a:pPr marL="0" marR="0" lvl="0" indent="0" algn="l" defTabSz="912813" rtl="0" eaLnBrk="1" fontAlgn="base" latinLnBrk="0" hangingPunct="1">
              <a:lnSpc>
                <a:spcPct val="100000"/>
              </a:lnSpc>
              <a:spcBef>
                <a:spcPct val="30000"/>
              </a:spcBef>
              <a:spcAft>
                <a:spcPct val="0"/>
              </a:spcAft>
              <a:buClrTx/>
              <a:buSzTx/>
              <a:buFontTx/>
              <a:buNone/>
              <a:defRPr/>
            </a:pPr>
            <a:r>
              <a:rPr lang="cy-GB" b="0" i="0" u="none" strike="noStrike" cap="none" baseline="0" dirty="0">
                <a:effectLst/>
                <a:uFillTx/>
              </a:rPr>
              <a:t>Sleid yn ymwneud ag AC 2.3: Y ffactorau posibl a Phrofiadau Niweidiol yn ystod Plentyndod a allai effeithio ar ddatblygiad niwrolegol ac ymennydd mewn perthynas â thwf corfforol, emosiynol a gwybyddol</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Arial"/>
              </a:rPr>
              <a:t>I grynhoi, mae profiadau niweidiol yn ystod plentyndod wedi'u cysylltu'n gryf, a hynny'n seiliedig ar dystiolaeth, â chanlyniadau negyddol ar draws oes. Gall canlyniadau corfforol arwain at glefyd y galon, strôc, canser, gordewdra, diabetes neu unrhyw salwch cronig arall. Gallai canlyniadau iechyd meddwl gynnwys salwch </a:t>
            </a:r>
            <a:r>
              <a:rPr lang="cy-GB" sz="1200" b="0" i="0" u="none" strike="noStrike" cap="none" baseline="0" dirty="0" err="1">
                <a:solidFill>
                  <a:srgbClr val="000000"/>
                </a:solidFill>
                <a:effectLst/>
                <a:uFillTx/>
                <a:latin typeface="Arial"/>
              </a:rPr>
              <a:t>seicotig</a:t>
            </a:r>
            <a:r>
              <a:rPr lang="cy-GB" sz="1200" b="0" i="0" u="none" strike="noStrike" cap="none" baseline="0" dirty="0">
                <a:solidFill>
                  <a:srgbClr val="000000"/>
                </a:solidFill>
                <a:effectLst/>
                <a:uFillTx/>
                <a:latin typeface="Arial"/>
              </a:rPr>
              <a:t>, neu unrhyw broblem iechyd meddwl arall (PTSD, OCD, anhwylder </a:t>
            </a:r>
            <a:r>
              <a:rPr lang="cy-GB" sz="1200" b="0" i="0" u="none" strike="noStrike" cap="none" baseline="0" dirty="0" err="1">
                <a:solidFill>
                  <a:srgbClr val="000000"/>
                </a:solidFill>
                <a:effectLst/>
                <a:uFillTx/>
                <a:latin typeface="Arial"/>
              </a:rPr>
              <a:t>gorbryder</a:t>
            </a:r>
            <a:r>
              <a:rPr lang="cy-GB" sz="1200" b="0" i="0" u="none" strike="noStrike" cap="none" baseline="0" dirty="0">
                <a:solidFill>
                  <a:srgbClr val="000000"/>
                </a:solidFill>
                <a:effectLst/>
                <a:uFillTx/>
                <a:latin typeface="Arial"/>
              </a:rPr>
              <a:t> cymdeithasol a chyffredinol, ffobiâu, ac anhwylderau bwyta). Mae cysylltiad cryf rhwng materion caethiwed ac </a:t>
            </a:r>
            <a:r>
              <a:rPr lang="cy-GB" sz="1200" b="0" i="0" u="none" strike="noStrike" cap="none" baseline="0" dirty="0" err="1">
                <a:solidFill>
                  <a:srgbClr val="000000"/>
                </a:solidFill>
                <a:effectLst/>
                <a:uFillTx/>
                <a:latin typeface="Arial"/>
              </a:rPr>
              <a:t>ACEs</a:t>
            </a:r>
            <a:r>
              <a:rPr lang="cy-GB" sz="1200" b="0" i="0" u="none" strike="noStrike" cap="none" baseline="0" dirty="0">
                <a:solidFill>
                  <a:srgbClr val="000000"/>
                </a:solidFill>
                <a:effectLst/>
                <a:uFillTx/>
                <a:latin typeface="Arial"/>
              </a:rPr>
              <a:t>. </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Arial"/>
              </a:rPr>
              <a:t>Mae straen parhaus yn arwain at: </a:t>
            </a:r>
          </a:p>
          <a:p>
            <a:r>
              <a:rPr lang="cy-GB" sz="1000" b="0" i="0" u="none" strike="noStrike" cap="none" baseline="0" dirty="0">
                <a:solidFill>
                  <a:srgbClr val="000000"/>
                </a:solidFill>
                <a:effectLst/>
                <a:uFillTx/>
                <a:latin typeface="Calibri"/>
              </a:rPr>
              <a:t>cur pen</a:t>
            </a:r>
          </a:p>
          <a:p>
            <a:r>
              <a:rPr lang="cy-GB" sz="1000" b="0" i="0" u="none" strike="noStrike" cap="none" baseline="0" dirty="0">
                <a:solidFill>
                  <a:srgbClr val="000000"/>
                </a:solidFill>
                <a:effectLst/>
                <a:uFillTx/>
                <a:latin typeface="Calibri"/>
              </a:rPr>
              <a:t>cyfog</a:t>
            </a:r>
          </a:p>
          <a:p>
            <a:r>
              <a:rPr lang="cy-GB" sz="1000" b="0" i="0" u="none" strike="noStrike" cap="none" baseline="0" dirty="0">
                <a:solidFill>
                  <a:srgbClr val="000000"/>
                </a:solidFill>
                <a:effectLst/>
                <a:uFillTx/>
                <a:latin typeface="Calibri"/>
              </a:rPr>
              <a:t>diffyg traul</a:t>
            </a:r>
          </a:p>
          <a:p>
            <a:r>
              <a:rPr lang="cy-GB" sz="1000" b="0" i="0" u="none" strike="noStrike" cap="none" baseline="0" dirty="0">
                <a:solidFill>
                  <a:srgbClr val="000000"/>
                </a:solidFill>
                <a:effectLst/>
                <a:uFillTx/>
                <a:latin typeface="Calibri"/>
              </a:rPr>
              <a:t>anadlu bas neu oranadlu</a:t>
            </a:r>
          </a:p>
          <a:p>
            <a:r>
              <a:rPr lang="cy-GB" sz="1000" b="0" i="0" u="none" strike="noStrike" cap="none" baseline="0" dirty="0">
                <a:solidFill>
                  <a:srgbClr val="000000"/>
                </a:solidFill>
                <a:effectLst/>
                <a:uFillTx/>
                <a:latin typeface="Calibri"/>
              </a:rPr>
              <a:t>chwysu</a:t>
            </a:r>
          </a:p>
          <a:p>
            <a:r>
              <a:rPr lang="cy-GB" sz="1000" b="0" i="0" u="none" strike="noStrike" cap="none" baseline="0" dirty="0">
                <a:solidFill>
                  <a:srgbClr val="000000"/>
                </a:solidFill>
                <a:effectLst/>
                <a:uFillTx/>
                <a:latin typeface="Calibri"/>
              </a:rPr>
              <a:t>crychguriadau'r galon</a:t>
            </a:r>
          </a:p>
          <a:p>
            <a:r>
              <a:rPr lang="cy-GB" sz="1000" b="0" i="0" u="none" strike="noStrike" cap="none" baseline="0" dirty="0">
                <a:solidFill>
                  <a:srgbClr val="000000"/>
                </a:solidFill>
                <a:effectLst/>
                <a:uFillTx/>
                <a:latin typeface="Calibri"/>
              </a:rPr>
              <a:t>doluriau a phoenau.</a:t>
            </a:r>
          </a:p>
          <a:p>
            <a:pPr marL="0" marR="0" lvl="0" indent="0" algn="l" defTabSz="912813" rtl="0" eaLnBrk="1" fontAlgn="base" latinLnBrk="0" hangingPunct="1">
              <a:lnSpc>
                <a:spcPct val="100000"/>
              </a:lnSpc>
              <a:spcBef>
                <a:spcPct val="30000"/>
              </a:spcBef>
              <a:spcAft>
                <a:spcPct val="0"/>
              </a:spcAft>
              <a:buClrTx/>
              <a:buSzTx/>
              <a:buFontTx/>
              <a:buNone/>
              <a:defRPr/>
            </a:pPr>
            <a:r>
              <a:rPr lang="cy-GB" sz="1200" b="0" i="0" u="none" strike="noStrike" cap="none" baseline="0" dirty="0">
                <a:solidFill>
                  <a:srgbClr val="000000"/>
                </a:solidFill>
                <a:effectLst/>
                <a:uFillTx/>
                <a:latin typeface="Arial"/>
              </a:rPr>
              <a:t>I grynhoi, gall ACEs arwain at broblemau iechyd cardiaidd, niwrolegol, anadlol, gastro-berfeddol a chyhyrol. </a:t>
            </a:r>
          </a:p>
          <a:p>
            <a:pPr marL="0" marR="0" lvl="0" indent="0" algn="l" defTabSz="912813" rtl="0" eaLnBrk="1" fontAlgn="base" latinLnBrk="0" hangingPunct="1">
              <a:lnSpc>
                <a:spcPct val="100000"/>
              </a:lnSpc>
              <a:spcBef>
                <a:spcPct val="30000"/>
              </a:spcBef>
              <a:spcAft>
                <a:spcPct val="0"/>
              </a:spcAft>
              <a:buClrTx/>
              <a:buSzTx/>
              <a:buFontTx/>
              <a:buNone/>
              <a:defRPr/>
            </a:pPr>
            <a:endParaRPr lang="cy-GB" sz="12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defRPr/>
            </a:pPr>
            <a:endParaRPr lang="cy-GB" sz="1200" b="0" i="0" u="none" strike="noStrike" cap="none" baseline="0" dirty="0">
              <a:solidFill>
                <a:srgbClr val="000000"/>
              </a:solidFill>
              <a:effectLst/>
              <a:uFillTx/>
              <a:latin typeface="Arial"/>
            </a:endParaRP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1" u="sng" dirty="0"/>
              <a:t>English</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GB" b="0" u="none" dirty="0"/>
              <a:t>Slide</a:t>
            </a:r>
            <a:r>
              <a:rPr lang="en-GB" b="0" u="none" baseline="0" dirty="0"/>
              <a:t> relating </a:t>
            </a:r>
            <a:r>
              <a:rPr lang="en-GB" b="0" i="0" u="none" baseline="0" dirty="0"/>
              <a:t>to </a:t>
            </a:r>
            <a:r>
              <a:rPr lang="en-GB" b="0" i="0" u="none" dirty="0"/>
              <a:t>AC</a:t>
            </a:r>
            <a:r>
              <a:rPr lang="en-GB" b="0" i="0" u="none" baseline="0" dirty="0"/>
              <a:t> 2.3: </a:t>
            </a:r>
            <a:r>
              <a:rPr lang="en-US" dirty="0"/>
              <a:t>The possible factors and Adverse Childhood Experiences which could affect neurological and brain development in relation to physical, emotional and cognitive growth</a:t>
            </a:r>
            <a:endParaRPr lang="en-GB" b="0" i="0" u="none" baseline="0" dirty="0"/>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baseline="0" dirty="0"/>
              <a:t>In summary, adverse childhood experiences are strongly, and evidence based, linked to negative outcomes across the life-span. Physical outcomes might result in heart-disease, strokes, cancer, obesity, diabetes or any other chronic illness. Mental health outcomes might include psychotic illnesses, or any other mental health problem (PTSD, OCD, social and general anxiety disorder, phobias, and eating disorders). Addiction issues are strongly associated with ACEs. </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baseline="0" dirty="0"/>
              <a:t>Continuous stress leads to: </a:t>
            </a:r>
          </a:p>
          <a:p>
            <a:r>
              <a:rPr lang="en-US" sz="1200" b="0" i="0" kern="1200" dirty="0">
                <a:solidFill>
                  <a:schemeClr val="tx1"/>
                </a:solidFill>
                <a:effectLst/>
                <a:latin typeface="+mn-lt"/>
                <a:ea typeface="+mn-ea"/>
                <a:cs typeface="+mn-cs"/>
              </a:rPr>
              <a:t>headaches</a:t>
            </a:r>
          </a:p>
          <a:p>
            <a:r>
              <a:rPr lang="en-US" sz="1200" b="0" i="0" kern="1200" dirty="0">
                <a:solidFill>
                  <a:schemeClr val="tx1"/>
                </a:solidFill>
                <a:effectLst/>
                <a:latin typeface="+mn-lt"/>
                <a:ea typeface="+mn-ea"/>
                <a:cs typeface="+mn-cs"/>
              </a:rPr>
              <a:t>nausea</a:t>
            </a:r>
          </a:p>
          <a:p>
            <a:r>
              <a:rPr lang="en-US" sz="1200" b="0" i="0" kern="1200" dirty="0">
                <a:solidFill>
                  <a:schemeClr val="tx1"/>
                </a:solidFill>
                <a:effectLst/>
                <a:latin typeface="+mn-lt"/>
                <a:ea typeface="+mn-ea"/>
                <a:cs typeface="+mn-cs"/>
              </a:rPr>
              <a:t>indigestion</a:t>
            </a:r>
          </a:p>
          <a:p>
            <a:r>
              <a:rPr lang="en-US" sz="1200" b="0" i="0" kern="1200" dirty="0">
                <a:solidFill>
                  <a:schemeClr val="tx1"/>
                </a:solidFill>
                <a:effectLst/>
                <a:latin typeface="+mn-lt"/>
                <a:ea typeface="+mn-ea"/>
                <a:cs typeface="+mn-cs"/>
              </a:rPr>
              <a:t>shallow breathing or hyperventilating</a:t>
            </a:r>
          </a:p>
          <a:p>
            <a:r>
              <a:rPr lang="en-US" sz="1200" b="0" i="0" kern="1200" dirty="0">
                <a:solidFill>
                  <a:schemeClr val="tx1"/>
                </a:solidFill>
                <a:effectLst/>
                <a:latin typeface="+mn-lt"/>
                <a:ea typeface="+mn-ea"/>
                <a:cs typeface="+mn-cs"/>
              </a:rPr>
              <a:t>sweating</a:t>
            </a:r>
          </a:p>
          <a:p>
            <a:r>
              <a:rPr lang="en-US" sz="1200" b="0" i="0" kern="1200" dirty="0">
                <a:solidFill>
                  <a:schemeClr val="tx1"/>
                </a:solidFill>
                <a:effectLst/>
                <a:latin typeface="+mn-lt"/>
                <a:ea typeface="+mn-ea"/>
                <a:cs typeface="+mn-cs"/>
              </a:rPr>
              <a:t>heart palpitations</a:t>
            </a:r>
          </a:p>
          <a:p>
            <a:r>
              <a:rPr lang="en-US" sz="1200" b="0" i="0" kern="1200" dirty="0">
                <a:solidFill>
                  <a:schemeClr val="tx1"/>
                </a:solidFill>
                <a:effectLst/>
                <a:latin typeface="+mn-lt"/>
                <a:ea typeface="+mn-ea"/>
                <a:cs typeface="+mn-cs"/>
              </a:rPr>
              <a:t>aches and pains.</a:t>
            </a:r>
          </a:p>
          <a:p>
            <a:pPr marL="0" marR="0" lvl="0" indent="0" algn="l" defTabSz="912813" rtl="0" eaLnBrk="1" fontAlgn="base" latinLnBrk="0" hangingPunct="1">
              <a:lnSpc>
                <a:spcPct val="100000"/>
              </a:lnSpc>
              <a:spcBef>
                <a:spcPct val="30000"/>
              </a:spcBef>
              <a:spcAft>
                <a:spcPct val="0"/>
              </a:spcAft>
              <a:buClrTx/>
              <a:buSzTx/>
              <a:buFontTx/>
              <a:buNone/>
              <a:tabLst/>
              <a:defRPr/>
            </a:pPr>
            <a:r>
              <a:rPr lang="en-US" b="0" dirty="0"/>
              <a:t>In summary, ACEs can lead to cardiac, neurological, respiratory, gastro-intestinal and muscular health problems. </a:t>
            </a:r>
            <a:endParaRPr lang="en-GB" b="0" dirty="0"/>
          </a:p>
          <a:p>
            <a:pPr marL="0" marR="0" lvl="0" indent="0" algn="l" defTabSz="912813" rtl="0" eaLnBrk="1" fontAlgn="base" latinLnBrk="0" hangingPunct="1">
              <a:lnSpc>
                <a:spcPct val="100000"/>
              </a:lnSpc>
              <a:spcBef>
                <a:spcPct val="30000"/>
              </a:spcBef>
              <a:spcAft>
                <a:spcPct val="0"/>
              </a:spcAft>
              <a:buClrTx/>
              <a:buSzTx/>
              <a:buFontTx/>
              <a:buNone/>
              <a:defRPr/>
            </a:pPr>
            <a:endParaRPr lang="cy-GB" sz="1200" b="0" i="0" u="none" strike="noStrike" cap="none" baseline="0" dirty="0">
              <a:solidFill>
                <a:srgbClr val="000000"/>
              </a:solidFill>
              <a:effectLst/>
              <a:uFillTx/>
              <a:latin typeface="Arial"/>
            </a:endParaRPr>
          </a:p>
        </p:txBody>
      </p:sp>
      <p:sp>
        <p:nvSpPr>
          <p:cNvPr id="4" name="Slide Number Placeholder 3"/>
          <p:cNvSpPr>
            <a:spLocks noGrp="1"/>
          </p:cNvSpPr>
          <p:nvPr>
            <p:ph type="sldNum" sz="quarter" idx="10"/>
          </p:nvPr>
        </p:nvSpPr>
        <p:spPr/>
        <p:txBody>
          <a:bodyPr/>
          <a:lstStyle/>
          <a:p>
            <a:pPr>
              <a:defRPr/>
            </a:pPr>
            <a:fld id="{71639E39-D34D-164C-8100-77BC79329E5D}" type="slidenum">
              <a:rPr lang="en-US" smtClean="0"/>
              <a:pPr>
                <a:defRPr/>
              </a:pPr>
              <a:t>12</a:t>
            </a:fld>
            <a:endParaRPr lang="en-US"/>
          </a:p>
        </p:txBody>
      </p:sp>
    </p:spTree>
    <p:extLst>
      <p:ext uri="{BB962C8B-B14F-4D97-AF65-F5344CB8AC3E}">
        <p14:creationId xmlns:p14="http://schemas.microsoft.com/office/powerpoint/2010/main" val="1517916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87CAF9C-440A-429E-B8DD-EE7C9D7C5B26}" type="datetimeFigureOut">
              <a:rPr lang="en-GB" smtClean="0"/>
              <a:t>29/04/2025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34208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7CAF9C-440A-429E-B8DD-EE7C9D7C5B26}" type="datetimeFigureOut">
              <a:rPr lang="en-GB" smtClean="0"/>
              <a:t>29/04/2025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35261340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7CAF9C-440A-429E-B8DD-EE7C9D7C5B26}" type="datetimeFigureOut">
              <a:rPr lang="en-GB" smtClean="0"/>
              <a:t>29/04/2025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698534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nd Text">
    <p:spTree>
      <p:nvGrpSpPr>
        <p:cNvPr id="1" name=""/>
        <p:cNvGrpSpPr/>
        <p:nvPr/>
      </p:nvGrpSpPr>
      <p:grpSpPr>
        <a:xfrm>
          <a:off x="0" y="0"/>
          <a:ext cx="0" cy="0"/>
          <a:chOff x="0" y="0"/>
          <a:chExt cx="0" cy="0"/>
        </a:xfrm>
      </p:grpSpPr>
      <p:pic>
        <p:nvPicPr>
          <p:cNvPr id="7"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8785" y="6153150"/>
            <a:ext cx="24765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6"/>
          <p:cNvSpPr txBox="1">
            <a:spLocks noChangeArrowheads="1"/>
          </p:cNvSpPr>
          <p:nvPr/>
        </p:nvSpPr>
        <p:spPr bwMode="auto">
          <a:xfrm>
            <a:off x="4715934" y="6191251"/>
            <a:ext cx="276013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eaLnBrk="1" hangingPunct="1"/>
            <a:r>
              <a:rPr lang="en-US" altLang="x-none" sz="1100">
                <a:solidFill>
                  <a:srgbClr val="37394C"/>
                </a:solidFill>
              </a:rPr>
              <a:t>www.gofalcymdeithasol.cymru</a:t>
            </a:r>
          </a:p>
          <a:p>
            <a:pPr eaLnBrk="1" hangingPunct="1"/>
            <a:r>
              <a:rPr lang="en-US" altLang="x-none" sz="1100">
                <a:solidFill>
                  <a:srgbClr val="37394C"/>
                </a:solidFill>
              </a:rPr>
              <a:t>www.socialcare.wales</a:t>
            </a:r>
          </a:p>
        </p:txBody>
      </p:sp>
      <p:cxnSp>
        <p:nvCxnSpPr>
          <p:cNvPr id="9" name="Straight Connector 8"/>
          <p:cNvCxnSpPr/>
          <p:nvPr/>
        </p:nvCxnSpPr>
        <p:spPr>
          <a:xfrm>
            <a:off x="0" y="5957888"/>
            <a:ext cx="12192000" cy="0"/>
          </a:xfrm>
          <a:prstGeom prst="line">
            <a:avLst/>
          </a:prstGeom>
          <a:ln w="12700">
            <a:solidFill>
              <a:srgbClr val="16AD85"/>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365128"/>
            <a:ext cx="4908107" cy="1031283"/>
          </a:xfrm>
          <a:prstGeom prst="rect">
            <a:avLst/>
          </a:prstGeom>
        </p:spPr>
        <p:txBody>
          <a:bodyPr anchor="t">
            <a:normAutofit/>
          </a:bodyPr>
          <a:lstStyle>
            <a:lvl1pPr>
              <a:defRPr sz="2800" baseline="0">
                <a:solidFill>
                  <a:srgbClr val="16AD85"/>
                </a:solidFill>
              </a:defRPr>
            </a:lvl1pPr>
          </a:lstStyle>
          <a:p>
            <a:r>
              <a:rPr lang="en-US"/>
              <a:t>Click to edit Master title style</a:t>
            </a:r>
            <a:endParaRPr lang="en-US" dirty="0"/>
          </a:p>
        </p:txBody>
      </p:sp>
      <p:sp>
        <p:nvSpPr>
          <p:cNvPr id="10" name="Text Placeholder 9"/>
          <p:cNvSpPr>
            <a:spLocks noGrp="1"/>
          </p:cNvSpPr>
          <p:nvPr>
            <p:ph type="body" sz="quarter" idx="10"/>
          </p:nvPr>
        </p:nvSpPr>
        <p:spPr>
          <a:xfrm>
            <a:off x="6483352" y="365126"/>
            <a:ext cx="4921249" cy="1031284"/>
          </a:xfrm>
        </p:spPr>
        <p:txBody>
          <a:bodyPr/>
          <a:lstStyle>
            <a:lvl1pPr marL="0" indent="0">
              <a:buNone/>
              <a:defRPr>
                <a:solidFill>
                  <a:srgbClr val="16AD85"/>
                </a:solidFill>
              </a:defRPr>
            </a:lvl1pPr>
          </a:lstStyle>
          <a:p>
            <a:pPr lvl="0"/>
            <a:r>
              <a:rPr lang="en-US"/>
              <a:t>Click to edit Master text styles</a:t>
            </a:r>
          </a:p>
        </p:txBody>
      </p:sp>
      <p:sp>
        <p:nvSpPr>
          <p:cNvPr id="12" name="Text Placeholder 11"/>
          <p:cNvSpPr>
            <a:spLocks noGrp="1"/>
          </p:cNvSpPr>
          <p:nvPr>
            <p:ph type="body" sz="quarter" idx="11"/>
          </p:nvPr>
        </p:nvSpPr>
        <p:spPr>
          <a:xfrm>
            <a:off x="6483352" y="1935164"/>
            <a:ext cx="4921249" cy="3480353"/>
          </a:xfrm>
        </p:spPr>
        <p:txBody>
          <a:bodyPr>
            <a:normAutofit/>
          </a:bodyPr>
          <a:lstStyle>
            <a:lvl1pPr marL="0" indent="0">
              <a:buClr>
                <a:srgbClr val="16AD85"/>
              </a:buClr>
              <a:buNone/>
              <a:defRPr sz="1800">
                <a:solidFill>
                  <a:srgbClr val="37394C"/>
                </a:solidFill>
              </a:defRPr>
            </a:lvl1pPr>
            <a:lvl2pPr marL="457200" indent="0">
              <a:buClr>
                <a:srgbClr val="16AD85"/>
              </a:buClr>
              <a:buNone/>
              <a:defRPr sz="1800">
                <a:solidFill>
                  <a:srgbClr val="37394C"/>
                </a:solidFill>
              </a:defRPr>
            </a:lvl2pPr>
            <a:lvl3pPr marL="914400" indent="0">
              <a:buClr>
                <a:srgbClr val="16AD85"/>
              </a:buClr>
              <a:buNone/>
              <a:defRPr sz="1800">
                <a:solidFill>
                  <a:srgbClr val="37394C"/>
                </a:solidFill>
              </a:defRPr>
            </a:lvl3pPr>
            <a:lvl4pPr marL="1371600" indent="0">
              <a:buClr>
                <a:srgbClr val="16AD85"/>
              </a:buClr>
              <a:buNone/>
              <a:defRPr sz="1800">
                <a:solidFill>
                  <a:srgbClr val="37394C"/>
                </a:solidFill>
              </a:defRPr>
            </a:lvl4pPr>
            <a:lvl5pPr marL="1828800" indent="0">
              <a:buClr>
                <a:srgbClr val="16AD85"/>
              </a:buClr>
              <a:buNone/>
              <a:defRPr sz="1800">
                <a:solidFill>
                  <a:srgbClr val="37394C"/>
                </a:solidFill>
              </a:defRPr>
            </a:lvl5pPr>
          </a:lstStyle>
          <a:p>
            <a:pPr lvl="0"/>
            <a:r>
              <a:rPr lang="en-US"/>
              <a:t>Click to edit Master text styles</a:t>
            </a:r>
          </a:p>
        </p:txBody>
      </p:sp>
      <p:sp>
        <p:nvSpPr>
          <p:cNvPr id="14" name="Text Placeholder 13"/>
          <p:cNvSpPr>
            <a:spLocks noGrp="1"/>
          </p:cNvSpPr>
          <p:nvPr>
            <p:ph type="body" sz="quarter" idx="12"/>
          </p:nvPr>
        </p:nvSpPr>
        <p:spPr>
          <a:xfrm>
            <a:off x="838200" y="1935164"/>
            <a:ext cx="4908551" cy="3480353"/>
          </a:xfrm>
        </p:spPr>
        <p:txBody>
          <a:bodyPr>
            <a:normAutofit/>
          </a:bodyPr>
          <a:lstStyle>
            <a:lvl1pPr marL="0" indent="0">
              <a:buClr>
                <a:srgbClr val="16AD85"/>
              </a:buClr>
              <a:buFontTx/>
              <a:buNone/>
              <a:defRPr sz="1800">
                <a:solidFill>
                  <a:srgbClr val="37394C"/>
                </a:solidFill>
              </a:defRPr>
            </a:lvl1pPr>
            <a:lvl2pPr marL="457200" indent="0">
              <a:buClr>
                <a:srgbClr val="16AD85"/>
              </a:buClr>
              <a:buFontTx/>
              <a:buNone/>
              <a:defRPr sz="1800">
                <a:solidFill>
                  <a:srgbClr val="37394C"/>
                </a:solidFill>
              </a:defRPr>
            </a:lvl2pPr>
            <a:lvl3pPr marL="914400" indent="0">
              <a:buClr>
                <a:srgbClr val="16AD85"/>
              </a:buClr>
              <a:buFontTx/>
              <a:buNone/>
              <a:defRPr sz="1800">
                <a:solidFill>
                  <a:srgbClr val="37394C"/>
                </a:solidFill>
              </a:defRPr>
            </a:lvl3pPr>
            <a:lvl4pPr marL="1371600" indent="0">
              <a:buClr>
                <a:srgbClr val="16AD85"/>
              </a:buClr>
              <a:buFontTx/>
              <a:buNone/>
              <a:defRPr sz="1800">
                <a:solidFill>
                  <a:srgbClr val="37394C"/>
                </a:solidFill>
              </a:defRPr>
            </a:lvl4pPr>
            <a:lvl5pPr marL="1828800" indent="0">
              <a:buClr>
                <a:srgbClr val="16AD85"/>
              </a:buClr>
              <a:buFontTx/>
              <a:buNone/>
              <a:defRPr sz="1800">
                <a:solidFill>
                  <a:srgbClr val="37394C"/>
                </a:solidFill>
              </a:defRPr>
            </a:lvl5pPr>
          </a:lstStyle>
          <a:p>
            <a:pPr lvl="0"/>
            <a:r>
              <a:rPr lang="en-US"/>
              <a:t>Click to edit Master text styles</a:t>
            </a:r>
          </a:p>
        </p:txBody>
      </p:sp>
      <p:pic>
        <p:nvPicPr>
          <p:cNvPr id="11"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9243497" y="6066509"/>
            <a:ext cx="2092575" cy="671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24923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and bullet slide">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48785" y="6153150"/>
            <a:ext cx="2476500" cy="44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6"/>
          <p:cNvSpPr txBox="1">
            <a:spLocks noChangeArrowheads="1"/>
          </p:cNvSpPr>
          <p:nvPr/>
        </p:nvSpPr>
        <p:spPr bwMode="auto">
          <a:xfrm>
            <a:off x="4715934" y="6191251"/>
            <a:ext cx="2760133" cy="422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defTabSz="912813" fontAlgn="base">
              <a:spcBef>
                <a:spcPct val="0"/>
              </a:spcBef>
              <a:spcAft>
                <a:spcPct val="0"/>
              </a:spcAft>
              <a:defRPr>
                <a:solidFill>
                  <a:schemeClr val="tx1"/>
                </a:solidFill>
                <a:latin typeface="Arial" charset="0"/>
              </a:defRPr>
            </a:lvl6pPr>
            <a:lvl7pPr marL="2971800" indent="-228600" defTabSz="912813" fontAlgn="base">
              <a:spcBef>
                <a:spcPct val="0"/>
              </a:spcBef>
              <a:spcAft>
                <a:spcPct val="0"/>
              </a:spcAft>
              <a:defRPr>
                <a:solidFill>
                  <a:schemeClr val="tx1"/>
                </a:solidFill>
                <a:latin typeface="Arial" charset="0"/>
              </a:defRPr>
            </a:lvl7pPr>
            <a:lvl8pPr marL="3429000" indent="-228600" defTabSz="912813" fontAlgn="base">
              <a:spcBef>
                <a:spcPct val="0"/>
              </a:spcBef>
              <a:spcAft>
                <a:spcPct val="0"/>
              </a:spcAft>
              <a:defRPr>
                <a:solidFill>
                  <a:schemeClr val="tx1"/>
                </a:solidFill>
                <a:latin typeface="Arial" charset="0"/>
              </a:defRPr>
            </a:lvl8pPr>
            <a:lvl9pPr marL="3886200" indent="-228600" defTabSz="912813" fontAlgn="base">
              <a:spcBef>
                <a:spcPct val="0"/>
              </a:spcBef>
              <a:spcAft>
                <a:spcPct val="0"/>
              </a:spcAft>
              <a:defRPr>
                <a:solidFill>
                  <a:schemeClr val="tx1"/>
                </a:solidFill>
                <a:latin typeface="Arial" charset="0"/>
              </a:defRPr>
            </a:lvl9pPr>
          </a:lstStyle>
          <a:p>
            <a:pPr eaLnBrk="1" hangingPunct="1"/>
            <a:r>
              <a:rPr lang="en-US" altLang="x-none" sz="1100" dirty="0">
                <a:solidFill>
                  <a:srgbClr val="37394C"/>
                </a:solidFill>
              </a:rPr>
              <a:t>www.gofalcymdeithasol.cymru</a:t>
            </a:r>
          </a:p>
          <a:p>
            <a:pPr eaLnBrk="1" hangingPunct="1"/>
            <a:r>
              <a:rPr lang="en-US" altLang="x-none" sz="1100" dirty="0">
                <a:solidFill>
                  <a:srgbClr val="37394C"/>
                </a:solidFill>
              </a:rPr>
              <a:t>www.socialcare.wales</a:t>
            </a:r>
          </a:p>
        </p:txBody>
      </p:sp>
      <p:cxnSp>
        <p:nvCxnSpPr>
          <p:cNvPr id="11" name="Straight Connector 10"/>
          <p:cNvCxnSpPr/>
          <p:nvPr/>
        </p:nvCxnSpPr>
        <p:spPr>
          <a:xfrm>
            <a:off x="0" y="5957888"/>
            <a:ext cx="12192000" cy="0"/>
          </a:xfrm>
          <a:prstGeom prst="line">
            <a:avLst/>
          </a:prstGeom>
          <a:ln w="12700">
            <a:solidFill>
              <a:srgbClr val="16AD85"/>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38200" y="365128"/>
            <a:ext cx="4908107" cy="1031283"/>
          </a:xfrm>
          <a:prstGeom prst="rect">
            <a:avLst/>
          </a:prstGeom>
        </p:spPr>
        <p:txBody>
          <a:bodyPr anchor="t">
            <a:normAutofit/>
          </a:bodyPr>
          <a:lstStyle>
            <a:lvl1pPr>
              <a:defRPr sz="2800" baseline="0">
                <a:solidFill>
                  <a:srgbClr val="16AD85"/>
                </a:solidFill>
              </a:defRPr>
            </a:lvl1pPr>
          </a:lstStyle>
          <a:p>
            <a:r>
              <a:rPr lang="en-US"/>
              <a:t>Click to edit Master title style</a:t>
            </a:r>
            <a:endParaRPr lang="en-US" dirty="0"/>
          </a:p>
        </p:txBody>
      </p:sp>
      <p:sp>
        <p:nvSpPr>
          <p:cNvPr id="10" name="Text Placeholder 9"/>
          <p:cNvSpPr>
            <a:spLocks noGrp="1"/>
          </p:cNvSpPr>
          <p:nvPr>
            <p:ph type="body" sz="quarter" idx="10"/>
          </p:nvPr>
        </p:nvSpPr>
        <p:spPr>
          <a:xfrm>
            <a:off x="6483352" y="365126"/>
            <a:ext cx="4921249" cy="1031284"/>
          </a:xfrm>
        </p:spPr>
        <p:txBody>
          <a:bodyPr/>
          <a:lstStyle>
            <a:lvl1pPr marL="0" indent="0">
              <a:buNone/>
              <a:defRPr>
                <a:solidFill>
                  <a:srgbClr val="16AD85"/>
                </a:solidFill>
              </a:defRPr>
            </a:lvl1pPr>
          </a:lstStyle>
          <a:p>
            <a:pPr lvl="0"/>
            <a:r>
              <a:rPr lang="en-US"/>
              <a:t>Click to edit Master text styles</a:t>
            </a:r>
          </a:p>
        </p:txBody>
      </p:sp>
      <p:sp>
        <p:nvSpPr>
          <p:cNvPr id="4" name="Text Placeholder 3"/>
          <p:cNvSpPr>
            <a:spLocks noGrp="1"/>
          </p:cNvSpPr>
          <p:nvPr>
            <p:ph type="body" sz="quarter" idx="11"/>
          </p:nvPr>
        </p:nvSpPr>
        <p:spPr>
          <a:xfrm>
            <a:off x="838200" y="1649413"/>
            <a:ext cx="4908551" cy="3851275"/>
          </a:xfrm>
        </p:spPr>
        <p:txBody>
          <a:bodyPr>
            <a:normAutofit/>
          </a:bodyPr>
          <a:lstStyle>
            <a:lvl1pPr>
              <a:buClr>
                <a:srgbClr val="16AD85"/>
              </a:buClr>
              <a:defRPr sz="2400">
                <a:solidFill>
                  <a:srgbClr val="37394C"/>
                </a:solidFill>
              </a:defRPr>
            </a:lvl1pPr>
            <a:lvl2pPr>
              <a:buClr>
                <a:srgbClr val="16AD85"/>
              </a:buClr>
              <a:defRPr sz="2000">
                <a:solidFill>
                  <a:srgbClr val="37394C"/>
                </a:solidFill>
              </a:defRPr>
            </a:lvl2pPr>
            <a:lvl3pPr>
              <a:buClr>
                <a:srgbClr val="16AD85"/>
              </a:buClr>
              <a:defRPr sz="1800">
                <a:solidFill>
                  <a:srgbClr val="37394C"/>
                </a:solidFill>
              </a:defRPr>
            </a:lvl3pPr>
            <a:lvl4pPr>
              <a:buClr>
                <a:srgbClr val="16AD85"/>
              </a:buClr>
              <a:defRPr sz="1600">
                <a:solidFill>
                  <a:srgbClr val="37394C"/>
                </a:solidFill>
              </a:defRPr>
            </a:lvl4pPr>
            <a:lvl5pPr>
              <a:buClr>
                <a:srgbClr val="16AD85"/>
              </a:buClr>
              <a:defRPr sz="1600">
                <a:solidFill>
                  <a:srgbClr val="37394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Text Placeholder 5"/>
          <p:cNvSpPr>
            <a:spLocks noGrp="1"/>
          </p:cNvSpPr>
          <p:nvPr>
            <p:ph type="body" sz="quarter" idx="12"/>
          </p:nvPr>
        </p:nvSpPr>
        <p:spPr>
          <a:xfrm>
            <a:off x="6483351" y="1649413"/>
            <a:ext cx="4920660" cy="3851275"/>
          </a:xfrm>
        </p:spPr>
        <p:txBody>
          <a:bodyPr>
            <a:normAutofit/>
          </a:bodyPr>
          <a:lstStyle>
            <a:lvl1pPr>
              <a:buClr>
                <a:srgbClr val="16AD85"/>
              </a:buClr>
              <a:defRPr sz="2400">
                <a:solidFill>
                  <a:srgbClr val="37394C"/>
                </a:solidFill>
              </a:defRPr>
            </a:lvl1pPr>
            <a:lvl2pPr>
              <a:buClr>
                <a:srgbClr val="16AD85"/>
              </a:buClr>
              <a:defRPr sz="2000">
                <a:solidFill>
                  <a:srgbClr val="37394C"/>
                </a:solidFill>
              </a:defRPr>
            </a:lvl2pPr>
            <a:lvl3pPr>
              <a:buClr>
                <a:srgbClr val="16AD85"/>
              </a:buClr>
              <a:defRPr sz="1800">
                <a:solidFill>
                  <a:srgbClr val="37394C"/>
                </a:solidFill>
              </a:defRPr>
            </a:lvl3pPr>
            <a:lvl4pPr>
              <a:buClr>
                <a:srgbClr val="16AD85"/>
              </a:buClr>
              <a:defRPr sz="1600">
                <a:solidFill>
                  <a:srgbClr val="37394C"/>
                </a:solidFill>
              </a:defRPr>
            </a:lvl4pPr>
            <a:lvl5pPr>
              <a:buClr>
                <a:srgbClr val="16AD85"/>
              </a:buClr>
              <a:defRPr sz="1600">
                <a:solidFill>
                  <a:srgbClr val="37394C"/>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7"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9243498" y="6066509"/>
            <a:ext cx="2092575" cy="671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76795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Title Slide - General">
    <p:bg>
      <p:bgPr>
        <a:solidFill>
          <a:schemeClr val="bg1"/>
        </a:solidFill>
        <a:effectLst/>
      </p:bgPr>
    </p:bg>
    <p:spTree>
      <p:nvGrpSpPr>
        <p:cNvPr id="1" name=""/>
        <p:cNvGrpSpPr/>
        <p:nvPr/>
      </p:nvGrpSpPr>
      <p:grpSpPr>
        <a:xfrm>
          <a:off x="0" y="0"/>
          <a:ext cx="0" cy="0"/>
          <a:chOff x="0" y="0"/>
          <a:chExt cx="0" cy="0"/>
        </a:xfrm>
      </p:grpSpPr>
      <p:pic>
        <p:nvPicPr>
          <p:cNvPr id="8"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05034" y="850901"/>
            <a:ext cx="9734551" cy="695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19151" y="277814"/>
            <a:ext cx="4404783" cy="788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le 2"/>
          <p:cNvSpPr>
            <a:spLocks noGrp="1"/>
          </p:cNvSpPr>
          <p:nvPr>
            <p:ph type="subTitle" idx="1"/>
          </p:nvPr>
        </p:nvSpPr>
        <p:spPr>
          <a:xfrm>
            <a:off x="838200" y="2763683"/>
            <a:ext cx="5020293" cy="568748"/>
          </a:xfrm>
        </p:spPr>
        <p:txBody>
          <a:bodyPr>
            <a:normAutofit/>
          </a:bodyPr>
          <a:lstStyle>
            <a:lvl1pPr marL="0" indent="0" algn="l">
              <a:buNone/>
              <a:defRPr sz="1600" baseline="0">
                <a:solidFill>
                  <a:srgbClr val="16AD8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7" name="Title 6"/>
          <p:cNvSpPr>
            <a:spLocks noGrp="1"/>
          </p:cNvSpPr>
          <p:nvPr>
            <p:ph type="title"/>
          </p:nvPr>
        </p:nvSpPr>
        <p:spPr>
          <a:xfrm>
            <a:off x="838200" y="1492764"/>
            <a:ext cx="5020293" cy="1024286"/>
          </a:xfrm>
          <a:prstGeom prst="rect">
            <a:avLst/>
          </a:prstGeom>
        </p:spPr>
        <p:txBody>
          <a:bodyPr anchor="t">
            <a:normAutofit/>
          </a:bodyPr>
          <a:lstStyle>
            <a:lvl1pPr>
              <a:defRPr sz="2800" baseline="0">
                <a:solidFill>
                  <a:srgbClr val="37394C"/>
                </a:solidFill>
              </a:defRPr>
            </a:lvl1pPr>
          </a:lstStyle>
          <a:p>
            <a:r>
              <a:rPr lang="en-US"/>
              <a:t>Click to edit Master title style</a:t>
            </a:r>
            <a:endParaRPr lang="en-US" dirty="0"/>
          </a:p>
        </p:txBody>
      </p:sp>
      <p:sp>
        <p:nvSpPr>
          <p:cNvPr id="13" name="Text Placeholder 12"/>
          <p:cNvSpPr>
            <a:spLocks noGrp="1"/>
          </p:cNvSpPr>
          <p:nvPr>
            <p:ph type="body" sz="quarter" idx="13"/>
          </p:nvPr>
        </p:nvSpPr>
        <p:spPr>
          <a:xfrm>
            <a:off x="838201" y="3879726"/>
            <a:ext cx="5012377" cy="1024286"/>
          </a:xfrm>
        </p:spPr>
        <p:txBody>
          <a:bodyPr>
            <a:normAutofit/>
          </a:bodyPr>
          <a:lstStyle>
            <a:lvl1pPr marL="0" indent="0">
              <a:buNone/>
              <a:defRPr sz="2800">
                <a:solidFill>
                  <a:srgbClr val="37394C"/>
                </a:solidFill>
              </a:defRPr>
            </a:lvl1pPr>
          </a:lstStyle>
          <a:p>
            <a:pPr lvl="0"/>
            <a:r>
              <a:rPr lang="en-US"/>
              <a:t>Click to edit Master text styles</a:t>
            </a:r>
          </a:p>
        </p:txBody>
      </p:sp>
      <p:sp>
        <p:nvSpPr>
          <p:cNvPr id="15" name="Text Placeholder 14"/>
          <p:cNvSpPr>
            <a:spLocks noGrp="1"/>
          </p:cNvSpPr>
          <p:nvPr>
            <p:ph type="body" sz="quarter" idx="14"/>
          </p:nvPr>
        </p:nvSpPr>
        <p:spPr>
          <a:xfrm>
            <a:off x="837982" y="5150646"/>
            <a:ext cx="5012596" cy="569541"/>
          </a:xfrm>
        </p:spPr>
        <p:txBody>
          <a:bodyPr>
            <a:normAutofit/>
          </a:bodyPr>
          <a:lstStyle>
            <a:lvl1pPr marL="0" indent="0">
              <a:buNone/>
              <a:defRPr sz="1600">
                <a:solidFill>
                  <a:srgbClr val="16AD85"/>
                </a:solidFill>
              </a:defRPr>
            </a:lvl1pPr>
          </a:lstStyle>
          <a:p>
            <a:pPr lvl="0"/>
            <a:r>
              <a:rPr lang="en-US"/>
              <a:t>Click to edit Master text styles</a:t>
            </a:r>
          </a:p>
        </p:txBody>
      </p:sp>
      <p:pic>
        <p:nvPicPr>
          <p:cNvPr id="6"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9023237" y="5952931"/>
            <a:ext cx="2176067" cy="6985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7565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87CAF9C-440A-429E-B8DD-EE7C9D7C5B26}" type="datetimeFigureOut">
              <a:rPr lang="en-GB" smtClean="0"/>
              <a:t>29/04/2025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374670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7CAF9C-440A-429E-B8DD-EE7C9D7C5B26}" type="datetimeFigureOut">
              <a:rPr lang="en-GB" smtClean="0"/>
              <a:t>29/04/2025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8762771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87CAF9C-440A-429E-B8DD-EE7C9D7C5B26}" type="datetimeFigureOut">
              <a:rPr lang="en-GB" smtClean="0"/>
              <a:t>29/04/2025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810029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87CAF9C-440A-429E-B8DD-EE7C9D7C5B26}" type="datetimeFigureOut">
              <a:rPr lang="en-GB" smtClean="0"/>
              <a:t>29/04/2025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208900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87CAF9C-440A-429E-B8DD-EE7C9D7C5B26}" type="datetimeFigureOut">
              <a:rPr lang="en-GB" smtClean="0"/>
              <a:t>29/04/2025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201830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7CAF9C-440A-429E-B8DD-EE7C9D7C5B26}" type="datetimeFigureOut">
              <a:rPr lang="en-GB" smtClean="0"/>
              <a:t>29/04/2025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60382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7CAF9C-440A-429E-B8DD-EE7C9D7C5B26}" type="datetimeFigureOut">
              <a:rPr lang="en-GB" smtClean="0"/>
              <a:t>29/04/2025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2753857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87CAF9C-440A-429E-B8DD-EE7C9D7C5B26}" type="datetimeFigureOut">
              <a:rPr lang="en-GB" smtClean="0"/>
              <a:t>29/04/2025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434E3DB-F912-4C00-9465-BC0FDBD3BEEE}" type="slidenum">
              <a:rPr lang="en-GB" smtClean="0"/>
              <a:t>‹#›</a:t>
            </a:fld>
            <a:endParaRPr lang="en-GB"/>
          </a:p>
        </p:txBody>
      </p:sp>
    </p:spTree>
    <p:extLst>
      <p:ext uri="{BB962C8B-B14F-4D97-AF65-F5344CB8AC3E}">
        <p14:creationId xmlns:p14="http://schemas.microsoft.com/office/powerpoint/2010/main" val="1950679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7CAF9C-440A-429E-B8DD-EE7C9D7C5B26}" type="datetimeFigureOut">
              <a:rPr lang="en-GB" smtClean="0"/>
              <a:t>29/04/2025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34E3DB-F912-4C00-9465-BC0FDBD3BEEE}" type="slidenum">
              <a:rPr lang="en-GB" smtClean="0"/>
              <a:t>‹#›</a:t>
            </a:fld>
            <a:endParaRPr lang="en-GB"/>
          </a:p>
        </p:txBody>
      </p:sp>
    </p:spTree>
    <p:extLst>
      <p:ext uri="{BB962C8B-B14F-4D97-AF65-F5344CB8AC3E}">
        <p14:creationId xmlns:p14="http://schemas.microsoft.com/office/powerpoint/2010/main" val="3347697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4.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openxmlformats.org/officeDocument/2006/relationships/image" Target="../media/image29.png"/><Relationship Id="rId13" Type="http://schemas.openxmlformats.org/officeDocument/2006/relationships/image" Target="../media/image34.png"/><Relationship Id="rId3" Type="http://schemas.openxmlformats.org/officeDocument/2006/relationships/notesSlide" Target="../notesSlides/notesSlide7.xml"/><Relationship Id="rId7" Type="http://schemas.openxmlformats.org/officeDocument/2006/relationships/image" Target="../media/image28.png"/><Relationship Id="rId12" Type="http://schemas.openxmlformats.org/officeDocument/2006/relationships/image" Target="../media/image33.png"/><Relationship Id="rId2" Type="http://schemas.openxmlformats.org/officeDocument/2006/relationships/slideLayout" Target="../slideLayouts/slideLayout12.xml"/><Relationship Id="rId16" Type="http://schemas.openxmlformats.org/officeDocument/2006/relationships/image" Target="../media/image37.png"/><Relationship Id="rId1" Type="http://schemas.openxmlformats.org/officeDocument/2006/relationships/tags" Target="../tags/tag8.xml"/><Relationship Id="rId6" Type="http://schemas.openxmlformats.org/officeDocument/2006/relationships/image" Target="../media/image27.png"/><Relationship Id="rId11" Type="http://schemas.openxmlformats.org/officeDocument/2006/relationships/image" Target="../media/image32.png"/><Relationship Id="rId5" Type="http://schemas.openxmlformats.org/officeDocument/2006/relationships/image" Target="../media/image26.png"/><Relationship Id="rId15" Type="http://schemas.openxmlformats.org/officeDocument/2006/relationships/image" Target="../media/image36.png"/><Relationship Id="rId10" Type="http://schemas.openxmlformats.org/officeDocument/2006/relationships/image" Target="../media/image31.png"/><Relationship Id="rId4" Type="http://schemas.openxmlformats.org/officeDocument/2006/relationships/image" Target="../media/image25.png"/><Relationship Id="rId9" Type="http://schemas.openxmlformats.org/officeDocument/2006/relationships/image" Target="../media/image30.png"/><Relationship Id="rId14" Type="http://schemas.openxmlformats.org/officeDocument/2006/relationships/image" Target="../media/image35.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2.xml"/><Relationship Id="rId1" Type="http://schemas.openxmlformats.org/officeDocument/2006/relationships/tags" Target="../tags/tag9.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3.xml"/><Relationship Id="rId1" Type="http://schemas.openxmlformats.org/officeDocument/2006/relationships/tags" Target="../tags/tag10.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3.xml"/><Relationship Id="rId1" Type="http://schemas.openxmlformats.org/officeDocument/2006/relationships/tags" Target="../tags/tag11.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2.xml"/><Relationship Id="rId1" Type="http://schemas.openxmlformats.org/officeDocument/2006/relationships/tags" Target="../tags/tag1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ags" Target="../tags/tag13.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ags" Target="../tags/tag14.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3.xml"/><Relationship Id="rId1" Type="http://schemas.openxmlformats.org/officeDocument/2006/relationships/tags" Target="../tags/tag15.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2.xml"/><Relationship Id="rId1" Type="http://schemas.openxmlformats.org/officeDocument/2006/relationships/tags" Target="../tags/tag1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jpeg"/><Relationship Id="rId7" Type="http://schemas.openxmlformats.org/officeDocument/2006/relationships/image" Target="../media/image9.png"/><Relationship Id="rId12" Type="http://schemas.openxmlformats.org/officeDocument/2006/relationships/image" Target="../media/image14.jpeg"/><Relationship Id="rId17" Type="http://schemas.openxmlformats.org/officeDocument/2006/relationships/image" Target="../media/image19.jpeg"/><Relationship Id="rId2" Type="http://schemas.openxmlformats.org/officeDocument/2006/relationships/slideLayout" Target="../slideLayouts/slideLayout1.xml"/><Relationship Id="rId16" Type="http://schemas.openxmlformats.org/officeDocument/2006/relationships/image" Target="../media/image18.png"/><Relationship Id="rId1" Type="http://schemas.openxmlformats.org/officeDocument/2006/relationships/tags" Target="../tags/tag2.xml"/><Relationship Id="rId6" Type="http://schemas.openxmlformats.org/officeDocument/2006/relationships/image" Target="../media/image8.jpeg"/><Relationship Id="rId11" Type="http://schemas.openxmlformats.org/officeDocument/2006/relationships/image" Target="../media/image13.jpeg"/><Relationship Id="rId5" Type="http://schemas.openxmlformats.org/officeDocument/2006/relationships/image" Target="../media/image7.jpeg"/><Relationship Id="rId15" Type="http://schemas.openxmlformats.org/officeDocument/2006/relationships/image" Target="../media/image17.jpeg"/><Relationship Id="rId10" Type="http://schemas.openxmlformats.org/officeDocument/2006/relationships/image" Target="../media/image12.jpeg"/><Relationship Id="rId4" Type="http://schemas.openxmlformats.org/officeDocument/2006/relationships/image" Target="../media/image6.jpeg"/><Relationship Id="rId9" Type="http://schemas.openxmlformats.org/officeDocument/2006/relationships/image" Target="../media/image11.png"/><Relationship Id="rId14" Type="http://schemas.openxmlformats.org/officeDocument/2006/relationships/image" Target="../media/image16.png"/></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2.xml"/><Relationship Id="rId1" Type="http://schemas.openxmlformats.org/officeDocument/2006/relationships/tags" Target="../tags/tag18.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2.xml"/><Relationship Id="rId1" Type="http://schemas.openxmlformats.org/officeDocument/2006/relationships/tags" Target="../tags/tag19.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2.xml"/><Relationship Id="rId1" Type="http://schemas.openxmlformats.org/officeDocument/2006/relationships/tags" Target="../tags/tag20.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2.xml"/><Relationship Id="rId1" Type="http://schemas.openxmlformats.org/officeDocument/2006/relationships/tags" Target="../tags/tag23.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2.xml"/><Relationship Id="rId1" Type="http://schemas.openxmlformats.org/officeDocument/2006/relationships/tags" Target="../tags/tag24.xml"/><Relationship Id="rId4" Type="http://schemas.openxmlformats.org/officeDocument/2006/relationships/hyperlink" Target="https://www.youtube.com/watch?v=xYBUY1kZpf8" TargetMode="Externa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2.xml"/><Relationship Id="rId1" Type="http://schemas.openxmlformats.org/officeDocument/2006/relationships/tags" Target="../tags/tag25.xml"/></Relationships>
</file>

<file path=ppt/slides/_rels/slide3.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video" Target="https://www.youtube.com/embed/YiMjTzCnbNQ?feature=oembed" TargetMode="External"/><Relationship Id="rId1" Type="http://schemas.openxmlformats.org/officeDocument/2006/relationships/tags" Target="../tags/tag4.xml"/><Relationship Id="rId5" Type="http://schemas.openxmlformats.org/officeDocument/2006/relationships/image" Target="../media/image22.jpeg"/><Relationship Id="rId4" Type="http://schemas.openxmlformats.org/officeDocument/2006/relationships/notesSlide" Target="../notesSlides/notesSlide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ags" Target="../tags/tag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3.xml"/><Relationship Id="rId1" Type="http://schemas.openxmlformats.org/officeDocument/2006/relationships/tags" Target="../tags/tag6.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ags" Target="../tags/tag7.xml"/><Relationship Id="rId5" Type="http://schemas.openxmlformats.org/officeDocument/2006/relationships/image" Target="../media/image24.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ubtitle 12"/>
          <p:cNvSpPr>
            <a:spLocks noGrp="1"/>
          </p:cNvSpPr>
          <p:nvPr>
            <p:ph type="subTitle" idx="1"/>
          </p:nvPr>
        </p:nvSpPr>
        <p:spPr>
          <a:xfrm>
            <a:off x="2152650" y="2763683"/>
            <a:ext cx="3765220" cy="1116043"/>
          </a:xfrm>
        </p:spPr>
        <p:txBody>
          <a:bodyPr>
            <a:normAutofit/>
          </a:bodyPr>
          <a:lstStyle/>
          <a:p>
            <a:r>
              <a:rPr lang="cy-GB" sz="1700" dirty="0">
                <a:latin typeface="Arial"/>
              </a:rPr>
              <a:t>Deall damcaniaethau a modelau a'u perthynas ag ymarfer sy'n canolbwyntio ar yr unigolyn/plentyn a dulliau sy'n seiliedig ar hawliau</a:t>
            </a:r>
            <a:endParaRPr lang="en-US"/>
          </a:p>
          <a:p>
            <a:endParaRPr lang="en-GB" dirty="0"/>
          </a:p>
        </p:txBody>
      </p:sp>
      <p:sp>
        <p:nvSpPr>
          <p:cNvPr id="12" name="Title 11"/>
          <p:cNvSpPr>
            <a:spLocks noGrp="1"/>
          </p:cNvSpPr>
          <p:nvPr>
            <p:ph type="title"/>
          </p:nvPr>
        </p:nvSpPr>
        <p:spPr>
          <a:xfrm>
            <a:off x="2152651" y="1492764"/>
            <a:ext cx="4312109" cy="1024286"/>
          </a:xfrm>
        </p:spPr>
        <p:txBody>
          <a:bodyPr>
            <a:normAutofit fontScale="90000"/>
          </a:bodyPr>
          <a:lstStyle/>
          <a:p>
            <a:r>
              <a:rPr lang="cy-GB" b="1" dirty="0">
                <a:latin typeface="Arial"/>
              </a:rPr>
              <a:t>Ymarferydd Gwasanaethau Cymdeithasol</a:t>
            </a:r>
            <a:endParaRPr lang="cy-GB" b="1" dirty="0">
              <a:latin typeface="Arial"/>
              <a:cs typeface="Arial"/>
            </a:endParaRPr>
          </a:p>
        </p:txBody>
      </p:sp>
      <p:sp>
        <p:nvSpPr>
          <p:cNvPr id="20484" name="Text Placeholder 4"/>
          <p:cNvSpPr>
            <a:spLocks noGrp="1"/>
          </p:cNvSpPr>
          <p:nvPr>
            <p:ph type="body" sz="quarter" idx="13"/>
          </p:nvPr>
        </p:nvSpPr>
        <p:spPr>
          <a:xfrm>
            <a:off x="2152650" y="3879726"/>
            <a:ext cx="3890536" cy="1024286"/>
          </a:xfrm>
        </p:spPr>
        <p:txBody>
          <a:bodyPr/>
          <a:lstStyle/>
          <a:p>
            <a:r>
              <a:rPr lang="en-GB" altLang="x-none" dirty="0"/>
              <a:t>Social Services Practitioner</a:t>
            </a:r>
            <a:endParaRPr lang="x-none" altLang="x-none" dirty="0"/>
          </a:p>
        </p:txBody>
      </p:sp>
      <p:sp>
        <p:nvSpPr>
          <p:cNvPr id="14" name="Text Placeholder 13"/>
          <p:cNvSpPr>
            <a:spLocks noGrp="1"/>
          </p:cNvSpPr>
          <p:nvPr>
            <p:ph type="body" sz="quarter" idx="14"/>
          </p:nvPr>
        </p:nvSpPr>
        <p:spPr>
          <a:xfrm>
            <a:off x="2152650" y="4904013"/>
            <a:ext cx="4194074" cy="1526285"/>
          </a:xfrm>
        </p:spPr>
        <p:txBody>
          <a:bodyPr>
            <a:normAutofit/>
          </a:bodyPr>
          <a:lstStyle/>
          <a:p>
            <a:endParaRPr lang="en-GB" dirty="0">
              <a:cs typeface="Arial"/>
            </a:endParaRPr>
          </a:p>
          <a:p>
            <a:r>
              <a:rPr lang="en-US" dirty="0"/>
              <a:t>Understand theories and models and their relationship to person/child centred practice and rights based approaches</a:t>
            </a:r>
            <a:endParaRPr lang="x-none" altLang="x-none" dirty="0"/>
          </a:p>
          <a:p>
            <a:endParaRPr lang="en-GB" dirty="0"/>
          </a:p>
        </p:txBody>
      </p:sp>
    </p:spTree>
    <p:custDataLst>
      <p:tags r:id="rId1"/>
    </p:custDataLst>
    <p:extLst>
      <p:ext uri="{BB962C8B-B14F-4D97-AF65-F5344CB8AC3E}">
        <p14:creationId xmlns:p14="http://schemas.microsoft.com/office/powerpoint/2010/main" val="413647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4408" y="157863"/>
            <a:ext cx="3681080" cy="1031283"/>
          </a:xfrm>
        </p:spPr>
        <p:txBody>
          <a:bodyPr>
            <a:normAutofit fontScale="90000"/>
          </a:bodyPr>
          <a:lstStyle/>
          <a:p>
            <a:r>
              <a:rPr lang="cy-GB" sz="2200" b="1" dirty="0">
                <a:latin typeface="Arial"/>
              </a:rPr>
              <a:t>Mathau o brofiadau niweidiol yn ystod plentyndod</a:t>
            </a:r>
            <a:br>
              <a:rPr lang="cy-GB" b="1" dirty="0">
                <a:latin typeface="Arial"/>
              </a:rPr>
            </a:br>
            <a:endParaRPr lang="en-GB" dirty="0"/>
          </a:p>
        </p:txBody>
      </p:sp>
      <p:sp>
        <p:nvSpPr>
          <p:cNvPr id="3" name="Text Placeholder 2"/>
          <p:cNvSpPr>
            <a:spLocks noGrp="1"/>
          </p:cNvSpPr>
          <p:nvPr>
            <p:ph type="body" sz="quarter" idx="10"/>
          </p:nvPr>
        </p:nvSpPr>
        <p:spPr>
          <a:xfrm>
            <a:off x="6252402" y="157862"/>
            <a:ext cx="3690937" cy="573658"/>
          </a:xfrm>
        </p:spPr>
        <p:txBody>
          <a:bodyPr>
            <a:normAutofit fontScale="92500" lnSpcReduction="10000"/>
          </a:bodyPr>
          <a:lstStyle/>
          <a:p>
            <a:r>
              <a:rPr lang="en-US" sz="2000" b="1" dirty="0"/>
              <a:t>Types of adverse childhood experiences</a:t>
            </a:r>
            <a:endParaRPr lang="en-GB" sz="2000" b="1">
              <a:cs typeface="Arial"/>
            </a:endParaRPr>
          </a:p>
        </p:txBody>
      </p:sp>
      <p:pic>
        <p:nvPicPr>
          <p:cNvPr id="9" name="Picture 8">
            <a:extLst>
              <a:ext uri="{FF2B5EF4-FFF2-40B4-BE49-F238E27FC236}">
                <a16:creationId xmlns:a16="http://schemas.microsoft.com/office/drawing/2014/main" id="{FA26EE55-0FE4-4019-8DCC-14DA04033ECF}"/>
              </a:ext>
            </a:extLst>
          </p:cNvPr>
          <p:cNvPicPr>
            <a:picLocks noChangeAspect="1"/>
          </p:cNvPicPr>
          <p:nvPr/>
        </p:nvPicPr>
        <p:blipFill>
          <a:blip r:embed="rId4"/>
          <a:stretch>
            <a:fillRect/>
          </a:stretch>
        </p:blipFill>
        <p:spPr>
          <a:xfrm>
            <a:off x="2152650" y="847148"/>
            <a:ext cx="1292464" cy="737680"/>
          </a:xfrm>
          <a:prstGeom prst="rect">
            <a:avLst/>
          </a:prstGeom>
        </p:spPr>
      </p:pic>
      <p:pic>
        <p:nvPicPr>
          <p:cNvPr id="16" name="Picture 15">
            <a:extLst>
              <a:ext uri="{FF2B5EF4-FFF2-40B4-BE49-F238E27FC236}">
                <a16:creationId xmlns:a16="http://schemas.microsoft.com/office/drawing/2014/main" id="{05B0F92B-A8BC-419B-8E7F-F55A3ED79509}"/>
              </a:ext>
            </a:extLst>
          </p:cNvPr>
          <p:cNvPicPr>
            <a:picLocks noChangeAspect="1"/>
          </p:cNvPicPr>
          <p:nvPr/>
        </p:nvPicPr>
        <p:blipFill>
          <a:blip r:embed="rId5"/>
          <a:stretch>
            <a:fillRect/>
          </a:stretch>
        </p:blipFill>
        <p:spPr>
          <a:xfrm>
            <a:off x="3466687" y="859522"/>
            <a:ext cx="1292464" cy="737680"/>
          </a:xfrm>
          <a:prstGeom prst="rect">
            <a:avLst/>
          </a:prstGeom>
        </p:spPr>
      </p:pic>
      <p:pic>
        <p:nvPicPr>
          <p:cNvPr id="21" name="Picture 20">
            <a:extLst>
              <a:ext uri="{FF2B5EF4-FFF2-40B4-BE49-F238E27FC236}">
                <a16:creationId xmlns:a16="http://schemas.microsoft.com/office/drawing/2014/main" id="{9ABDB40F-DFC9-40FE-84E8-629BBBEA94A9}"/>
              </a:ext>
            </a:extLst>
          </p:cNvPr>
          <p:cNvPicPr>
            <a:picLocks noChangeAspect="1"/>
          </p:cNvPicPr>
          <p:nvPr/>
        </p:nvPicPr>
        <p:blipFill>
          <a:blip r:embed="rId6"/>
          <a:stretch>
            <a:fillRect/>
          </a:stretch>
        </p:blipFill>
        <p:spPr>
          <a:xfrm>
            <a:off x="4830967" y="859522"/>
            <a:ext cx="1292464" cy="737680"/>
          </a:xfrm>
          <a:prstGeom prst="rect">
            <a:avLst/>
          </a:prstGeom>
        </p:spPr>
      </p:pic>
      <p:pic>
        <p:nvPicPr>
          <p:cNvPr id="23" name="Picture 22">
            <a:extLst>
              <a:ext uri="{FF2B5EF4-FFF2-40B4-BE49-F238E27FC236}">
                <a16:creationId xmlns:a16="http://schemas.microsoft.com/office/drawing/2014/main" id="{17F18595-9C47-4F47-9313-42676DC7E4DD}"/>
              </a:ext>
            </a:extLst>
          </p:cNvPr>
          <p:cNvPicPr>
            <a:picLocks noChangeAspect="1"/>
          </p:cNvPicPr>
          <p:nvPr/>
        </p:nvPicPr>
        <p:blipFill>
          <a:blip r:embed="rId7"/>
          <a:stretch>
            <a:fillRect/>
          </a:stretch>
        </p:blipFill>
        <p:spPr>
          <a:xfrm>
            <a:off x="2124408" y="1766729"/>
            <a:ext cx="1383912" cy="737680"/>
          </a:xfrm>
          <a:prstGeom prst="rect">
            <a:avLst/>
          </a:prstGeom>
        </p:spPr>
      </p:pic>
      <p:pic>
        <p:nvPicPr>
          <p:cNvPr id="24" name="Picture 23">
            <a:extLst>
              <a:ext uri="{FF2B5EF4-FFF2-40B4-BE49-F238E27FC236}">
                <a16:creationId xmlns:a16="http://schemas.microsoft.com/office/drawing/2014/main" id="{06ADE8AD-30E8-4E40-9428-0C919A8FE159}"/>
              </a:ext>
            </a:extLst>
          </p:cNvPr>
          <p:cNvPicPr>
            <a:picLocks noChangeAspect="1"/>
          </p:cNvPicPr>
          <p:nvPr/>
        </p:nvPicPr>
        <p:blipFill>
          <a:blip r:embed="rId8"/>
          <a:stretch>
            <a:fillRect/>
          </a:stretch>
        </p:blipFill>
        <p:spPr>
          <a:xfrm>
            <a:off x="3601586" y="1759941"/>
            <a:ext cx="1121761" cy="737680"/>
          </a:xfrm>
          <a:prstGeom prst="rect">
            <a:avLst/>
          </a:prstGeom>
        </p:spPr>
      </p:pic>
      <p:pic>
        <p:nvPicPr>
          <p:cNvPr id="25" name="Picture 24">
            <a:extLst>
              <a:ext uri="{FF2B5EF4-FFF2-40B4-BE49-F238E27FC236}">
                <a16:creationId xmlns:a16="http://schemas.microsoft.com/office/drawing/2014/main" id="{DF067326-855E-41AD-B9AA-B034AEA8F89B}"/>
              </a:ext>
            </a:extLst>
          </p:cNvPr>
          <p:cNvPicPr>
            <a:picLocks noChangeAspect="1"/>
          </p:cNvPicPr>
          <p:nvPr/>
        </p:nvPicPr>
        <p:blipFill>
          <a:blip r:embed="rId9"/>
          <a:stretch>
            <a:fillRect/>
          </a:stretch>
        </p:blipFill>
        <p:spPr>
          <a:xfrm>
            <a:off x="4830967" y="1623282"/>
            <a:ext cx="1332914" cy="1164437"/>
          </a:xfrm>
          <a:prstGeom prst="rect">
            <a:avLst/>
          </a:prstGeom>
        </p:spPr>
      </p:pic>
      <p:pic>
        <p:nvPicPr>
          <p:cNvPr id="26" name="Picture 25">
            <a:extLst>
              <a:ext uri="{FF2B5EF4-FFF2-40B4-BE49-F238E27FC236}">
                <a16:creationId xmlns:a16="http://schemas.microsoft.com/office/drawing/2014/main" id="{79A444DE-BCDA-4946-88CD-6D60EE6B003D}"/>
              </a:ext>
            </a:extLst>
          </p:cNvPr>
          <p:cNvPicPr>
            <a:picLocks noChangeAspect="1"/>
          </p:cNvPicPr>
          <p:nvPr/>
        </p:nvPicPr>
        <p:blipFill>
          <a:blip r:embed="rId10"/>
          <a:stretch>
            <a:fillRect/>
          </a:stretch>
        </p:blipFill>
        <p:spPr>
          <a:xfrm>
            <a:off x="2099753" y="2756305"/>
            <a:ext cx="1798476" cy="737680"/>
          </a:xfrm>
          <a:prstGeom prst="rect">
            <a:avLst/>
          </a:prstGeom>
        </p:spPr>
      </p:pic>
      <p:pic>
        <p:nvPicPr>
          <p:cNvPr id="27" name="Picture 26">
            <a:extLst>
              <a:ext uri="{FF2B5EF4-FFF2-40B4-BE49-F238E27FC236}">
                <a16:creationId xmlns:a16="http://schemas.microsoft.com/office/drawing/2014/main" id="{096D214C-132A-4E1F-BFEC-2A46108A6463}"/>
              </a:ext>
            </a:extLst>
          </p:cNvPr>
          <p:cNvPicPr>
            <a:picLocks noChangeAspect="1"/>
          </p:cNvPicPr>
          <p:nvPr/>
        </p:nvPicPr>
        <p:blipFill>
          <a:blip r:embed="rId11"/>
          <a:stretch>
            <a:fillRect/>
          </a:stretch>
        </p:blipFill>
        <p:spPr>
          <a:xfrm>
            <a:off x="4170265" y="2800323"/>
            <a:ext cx="1646063" cy="737680"/>
          </a:xfrm>
          <a:prstGeom prst="rect">
            <a:avLst/>
          </a:prstGeom>
        </p:spPr>
      </p:pic>
      <p:pic>
        <p:nvPicPr>
          <p:cNvPr id="28" name="Picture 27">
            <a:extLst>
              <a:ext uri="{FF2B5EF4-FFF2-40B4-BE49-F238E27FC236}">
                <a16:creationId xmlns:a16="http://schemas.microsoft.com/office/drawing/2014/main" id="{912961E8-724B-4A60-B0AE-7814AABEF30D}"/>
              </a:ext>
            </a:extLst>
          </p:cNvPr>
          <p:cNvPicPr>
            <a:picLocks noChangeAspect="1"/>
          </p:cNvPicPr>
          <p:nvPr/>
        </p:nvPicPr>
        <p:blipFill>
          <a:blip r:embed="rId12"/>
          <a:stretch>
            <a:fillRect/>
          </a:stretch>
        </p:blipFill>
        <p:spPr>
          <a:xfrm>
            <a:off x="2171371" y="3562744"/>
            <a:ext cx="1115665" cy="920576"/>
          </a:xfrm>
          <a:prstGeom prst="rect">
            <a:avLst/>
          </a:prstGeom>
        </p:spPr>
      </p:pic>
      <p:pic>
        <p:nvPicPr>
          <p:cNvPr id="29" name="Picture 28">
            <a:extLst>
              <a:ext uri="{FF2B5EF4-FFF2-40B4-BE49-F238E27FC236}">
                <a16:creationId xmlns:a16="http://schemas.microsoft.com/office/drawing/2014/main" id="{1568073B-4E56-488D-BB1B-0BBA1BAD3743}"/>
              </a:ext>
            </a:extLst>
          </p:cNvPr>
          <p:cNvPicPr>
            <a:picLocks noChangeAspect="1"/>
          </p:cNvPicPr>
          <p:nvPr/>
        </p:nvPicPr>
        <p:blipFill>
          <a:blip r:embed="rId13"/>
          <a:stretch>
            <a:fillRect/>
          </a:stretch>
        </p:blipFill>
        <p:spPr>
          <a:xfrm>
            <a:off x="3376912" y="3630655"/>
            <a:ext cx="1292464" cy="737680"/>
          </a:xfrm>
          <a:prstGeom prst="rect">
            <a:avLst/>
          </a:prstGeom>
        </p:spPr>
      </p:pic>
      <p:pic>
        <p:nvPicPr>
          <p:cNvPr id="30" name="Picture 29">
            <a:extLst>
              <a:ext uri="{FF2B5EF4-FFF2-40B4-BE49-F238E27FC236}">
                <a16:creationId xmlns:a16="http://schemas.microsoft.com/office/drawing/2014/main" id="{3D6DDE25-8F2F-44D8-974B-E89C901D3F05}"/>
              </a:ext>
            </a:extLst>
          </p:cNvPr>
          <p:cNvPicPr>
            <a:picLocks noChangeAspect="1"/>
          </p:cNvPicPr>
          <p:nvPr/>
        </p:nvPicPr>
        <p:blipFill>
          <a:blip r:embed="rId14"/>
          <a:stretch>
            <a:fillRect/>
          </a:stretch>
        </p:blipFill>
        <p:spPr>
          <a:xfrm>
            <a:off x="4838007" y="3621999"/>
            <a:ext cx="1414395" cy="737680"/>
          </a:xfrm>
          <a:prstGeom prst="rect">
            <a:avLst/>
          </a:prstGeom>
        </p:spPr>
      </p:pic>
      <p:pic>
        <p:nvPicPr>
          <p:cNvPr id="31" name="Picture 30">
            <a:extLst>
              <a:ext uri="{FF2B5EF4-FFF2-40B4-BE49-F238E27FC236}">
                <a16:creationId xmlns:a16="http://schemas.microsoft.com/office/drawing/2014/main" id="{52B9E7D1-8CF4-46DC-B873-81DE5BA1A7F5}"/>
              </a:ext>
            </a:extLst>
          </p:cNvPr>
          <p:cNvPicPr>
            <a:picLocks noChangeAspect="1"/>
          </p:cNvPicPr>
          <p:nvPr/>
        </p:nvPicPr>
        <p:blipFill>
          <a:blip r:embed="rId15"/>
          <a:stretch>
            <a:fillRect/>
          </a:stretch>
        </p:blipFill>
        <p:spPr>
          <a:xfrm>
            <a:off x="2181191" y="4514688"/>
            <a:ext cx="1475360" cy="865707"/>
          </a:xfrm>
          <a:prstGeom prst="rect">
            <a:avLst/>
          </a:prstGeom>
        </p:spPr>
      </p:pic>
      <p:pic>
        <p:nvPicPr>
          <p:cNvPr id="32" name="Picture 31">
            <a:extLst>
              <a:ext uri="{FF2B5EF4-FFF2-40B4-BE49-F238E27FC236}">
                <a16:creationId xmlns:a16="http://schemas.microsoft.com/office/drawing/2014/main" id="{ACA0DFF4-F5A3-4D91-9160-D3B73204EFA9}"/>
              </a:ext>
            </a:extLst>
          </p:cNvPr>
          <p:cNvPicPr>
            <a:picLocks noChangeAspect="1"/>
          </p:cNvPicPr>
          <p:nvPr/>
        </p:nvPicPr>
        <p:blipFill>
          <a:blip r:embed="rId16"/>
          <a:stretch>
            <a:fillRect/>
          </a:stretch>
        </p:blipFill>
        <p:spPr>
          <a:xfrm>
            <a:off x="4170264" y="4460987"/>
            <a:ext cx="1749704" cy="944962"/>
          </a:xfrm>
          <a:prstGeom prst="rect">
            <a:avLst/>
          </a:prstGeom>
        </p:spPr>
      </p:pic>
      <p:sp>
        <p:nvSpPr>
          <p:cNvPr id="6" name="Rounded Rectangle 5"/>
          <p:cNvSpPr/>
          <p:nvPr/>
        </p:nvSpPr>
        <p:spPr>
          <a:xfrm>
            <a:off x="6408086" y="880768"/>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Verbal abuse</a:t>
            </a:r>
            <a:endParaRPr lang="en-GB" sz="1600" dirty="0"/>
          </a:p>
        </p:txBody>
      </p:sp>
      <p:sp>
        <p:nvSpPr>
          <p:cNvPr id="7" name="Rounded Rectangle 6"/>
          <p:cNvSpPr/>
          <p:nvPr/>
        </p:nvSpPr>
        <p:spPr>
          <a:xfrm>
            <a:off x="9267583" y="885188"/>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Physical abuse</a:t>
            </a:r>
            <a:endParaRPr lang="en-GB" sz="1600" dirty="0"/>
          </a:p>
        </p:txBody>
      </p:sp>
      <p:sp>
        <p:nvSpPr>
          <p:cNvPr id="8" name="Rounded Rectangle 7"/>
          <p:cNvSpPr/>
          <p:nvPr/>
        </p:nvSpPr>
        <p:spPr>
          <a:xfrm>
            <a:off x="7827048" y="898283"/>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Sexual abuse</a:t>
            </a:r>
            <a:endParaRPr lang="en-GB" sz="1600" dirty="0"/>
          </a:p>
        </p:txBody>
      </p:sp>
      <p:sp>
        <p:nvSpPr>
          <p:cNvPr id="10" name="Rounded Rectangle 9"/>
          <p:cNvSpPr/>
          <p:nvPr/>
        </p:nvSpPr>
        <p:spPr>
          <a:xfrm>
            <a:off x="9243141" y="1775565"/>
            <a:ext cx="1280160" cy="92151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Parent with MH problems</a:t>
            </a:r>
            <a:endParaRPr lang="en-GB" sz="1600" dirty="0"/>
          </a:p>
        </p:txBody>
      </p:sp>
      <p:sp>
        <p:nvSpPr>
          <p:cNvPr id="11" name="Rounded Rectangle 10"/>
          <p:cNvSpPr/>
          <p:nvPr/>
        </p:nvSpPr>
        <p:spPr>
          <a:xfrm>
            <a:off x="6469046" y="2653657"/>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Drug abuse</a:t>
            </a:r>
            <a:endParaRPr lang="en-GB" sz="1600" dirty="0"/>
          </a:p>
        </p:txBody>
      </p:sp>
      <p:sp>
        <p:nvSpPr>
          <p:cNvPr id="12" name="Rounded Rectangle 11"/>
          <p:cNvSpPr/>
          <p:nvPr/>
        </p:nvSpPr>
        <p:spPr>
          <a:xfrm>
            <a:off x="7888009" y="1793321"/>
            <a:ext cx="1109903"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Domestic violence</a:t>
            </a:r>
            <a:endParaRPr lang="en-GB" sz="1600" dirty="0"/>
          </a:p>
        </p:txBody>
      </p:sp>
      <p:sp>
        <p:nvSpPr>
          <p:cNvPr id="13" name="Rounded Rectangle 12"/>
          <p:cNvSpPr/>
          <p:nvPr/>
        </p:nvSpPr>
        <p:spPr>
          <a:xfrm>
            <a:off x="9071064" y="3675037"/>
            <a:ext cx="1400147"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Parental separation</a:t>
            </a:r>
            <a:endParaRPr lang="en-GB" sz="1600" dirty="0"/>
          </a:p>
        </p:txBody>
      </p:sp>
      <p:sp>
        <p:nvSpPr>
          <p:cNvPr id="14" name="Rounded Rectangle 13"/>
          <p:cNvSpPr/>
          <p:nvPr/>
        </p:nvSpPr>
        <p:spPr>
          <a:xfrm>
            <a:off x="6469046" y="3562065"/>
            <a:ext cx="1102818"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Alcohol abuse</a:t>
            </a:r>
            <a:endParaRPr lang="en-GB" sz="1600" dirty="0"/>
          </a:p>
        </p:txBody>
      </p:sp>
      <p:sp>
        <p:nvSpPr>
          <p:cNvPr id="15" name="Rounded Rectangle 14"/>
          <p:cNvSpPr/>
          <p:nvPr/>
        </p:nvSpPr>
        <p:spPr>
          <a:xfrm>
            <a:off x="8309180" y="2824788"/>
            <a:ext cx="1634159"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Bereavement</a:t>
            </a:r>
            <a:endParaRPr lang="en-GB" sz="1600" dirty="0"/>
          </a:p>
        </p:txBody>
      </p:sp>
      <p:sp>
        <p:nvSpPr>
          <p:cNvPr id="17" name="Rounded Rectangle 16"/>
          <p:cNvSpPr/>
          <p:nvPr/>
        </p:nvSpPr>
        <p:spPr>
          <a:xfrm>
            <a:off x="6447473" y="1779411"/>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Neglect</a:t>
            </a:r>
            <a:endParaRPr lang="en-GB" sz="1600" dirty="0"/>
          </a:p>
        </p:txBody>
      </p:sp>
      <p:sp>
        <p:nvSpPr>
          <p:cNvPr id="18" name="Rounded Rectangle 17"/>
          <p:cNvSpPr/>
          <p:nvPr/>
        </p:nvSpPr>
        <p:spPr>
          <a:xfrm>
            <a:off x="6764377" y="4630141"/>
            <a:ext cx="1467637" cy="858409"/>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Incarceration</a:t>
            </a:r>
            <a:endParaRPr lang="en-GB" sz="1600" dirty="0"/>
          </a:p>
        </p:txBody>
      </p:sp>
      <p:sp>
        <p:nvSpPr>
          <p:cNvPr id="19" name="Rounded Rectangle 18"/>
          <p:cNvSpPr/>
          <p:nvPr/>
        </p:nvSpPr>
        <p:spPr>
          <a:xfrm>
            <a:off x="8784463" y="4559642"/>
            <a:ext cx="1738838" cy="93306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Educational &amp; housing changes</a:t>
            </a:r>
            <a:endParaRPr lang="en-GB" sz="1600" dirty="0"/>
          </a:p>
        </p:txBody>
      </p:sp>
      <p:sp>
        <p:nvSpPr>
          <p:cNvPr id="20" name="Rounded Rectangle 19"/>
          <p:cNvSpPr/>
          <p:nvPr/>
        </p:nvSpPr>
        <p:spPr>
          <a:xfrm>
            <a:off x="7688246" y="3651140"/>
            <a:ext cx="1280160" cy="724998"/>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Poverty</a:t>
            </a:r>
            <a:endParaRPr lang="en-GB" sz="1600" dirty="0"/>
          </a:p>
        </p:txBody>
      </p:sp>
    </p:spTree>
    <p:custDataLst>
      <p:tags r:id="rId1"/>
    </p:custDataLst>
    <p:extLst>
      <p:ext uri="{BB962C8B-B14F-4D97-AF65-F5344CB8AC3E}">
        <p14:creationId xmlns:p14="http://schemas.microsoft.com/office/powerpoint/2010/main" val="32211975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3643" y="66107"/>
            <a:ext cx="4135183" cy="1031283"/>
          </a:xfrm>
        </p:spPr>
        <p:txBody>
          <a:bodyPr>
            <a:normAutofit fontScale="90000"/>
          </a:bodyPr>
          <a:lstStyle/>
          <a:p>
            <a:r>
              <a:rPr lang="cy-GB" sz="2200" b="1" dirty="0">
                <a:latin typeface="Arial"/>
              </a:rPr>
              <a:t>Profiadau niweidiol yn ystod plentyndod: sut dylem ni eu hystyried? </a:t>
            </a:r>
            <a:br>
              <a:rPr lang="cy-GB" b="1" dirty="0">
                <a:latin typeface="Arial"/>
              </a:rPr>
            </a:br>
            <a:endParaRPr lang="en-GB" dirty="0"/>
          </a:p>
        </p:txBody>
      </p:sp>
      <p:sp>
        <p:nvSpPr>
          <p:cNvPr id="3" name="Text Placeholder 2"/>
          <p:cNvSpPr>
            <a:spLocks noGrp="1"/>
          </p:cNvSpPr>
          <p:nvPr>
            <p:ph type="body" sz="quarter" idx="10"/>
          </p:nvPr>
        </p:nvSpPr>
        <p:spPr>
          <a:xfrm>
            <a:off x="6386514" y="66106"/>
            <a:ext cx="4281487" cy="598042"/>
          </a:xfrm>
        </p:spPr>
        <p:txBody>
          <a:bodyPr>
            <a:normAutofit lnSpcReduction="10000"/>
          </a:bodyPr>
          <a:lstStyle/>
          <a:p>
            <a:r>
              <a:rPr lang="en-US" sz="2000" b="1" dirty="0"/>
              <a:t>Adverse childhood experiences: how should we view them?</a:t>
            </a:r>
            <a:r>
              <a:rPr lang="en-US" sz="2000" dirty="0"/>
              <a:t> </a:t>
            </a:r>
            <a:endParaRPr lang="en-GB" sz="2000" dirty="0"/>
          </a:p>
        </p:txBody>
      </p:sp>
      <p:sp>
        <p:nvSpPr>
          <p:cNvPr id="4" name="Text Placeholder 3"/>
          <p:cNvSpPr>
            <a:spLocks noGrp="1"/>
          </p:cNvSpPr>
          <p:nvPr>
            <p:ph type="body" sz="quarter" idx="11"/>
          </p:nvPr>
        </p:nvSpPr>
        <p:spPr>
          <a:xfrm>
            <a:off x="6279614" y="952687"/>
            <a:ext cx="4242082" cy="5096255"/>
          </a:xfrm>
        </p:spPr>
        <p:txBody>
          <a:bodyPr>
            <a:normAutofit fontScale="92500"/>
          </a:bodyPr>
          <a:lstStyle/>
          <a:p>
            <a:pPr marL="285750" indent="-285750">
              <a:buFont typeface="Arial" panose="020B0604020202020204" pitchFamily="34" charset="0"/>
              <a:buChar char="•"/>
            </a:pPr>
            <a:r>
              <a:rPr lang="en-US" dirty="0"/>
              <a:t>Adverse Childhood Experiences are not inevitable.</a:t>
            </a:r>
          </a:p>
          <a:p>
            <a:pPr marL="285750" indent="-285750">
              <a:buFont typeface="Arial" panose="020B0604020202020204" pitchFamily="34" charset="0"/>
              <a:buChar char="•"/>
            </a:pPr>
            <a:r>
              <a:rPr lang="en-GB" dirty="0"/>
              <a:t>Where possible, the </a:t>
            </a:r>
            <a:r>
              <a:rPr lang="en-US" dirty="0"/>
              <a:t>focus of ACEs work should be on preventing childhood adversity from happening in the first place.</a:t>
            </a:r>
          </a:p>
          <a:p>
            <a:pPr marL="285750" indent="-285750">
              <a:buFont typeface="Arial" panose="020B0604020202020204" pitchFamily="34" charset="0"/>
              <a:buChar char="•"/>
            </a:pPr>
            <a:r>
              <a:rPr lang="en-US" dirty="0"/>
              <a:t>A narrow focus only on parental </a:t>
            </a:r>
            <a:r>
              <a:rPr lang="en-US" dirty="0" err="1"/>
              <a:t>behaviours</a:t>
            </a:r>
            <a:r>
              <a:rPr lang="en-US" dirty="0"/>
              <a:t> should also be avoided. Preventing adverse childhood experiences requires attention to the wider social and economic contexts of</a:t>
            </a:r>
            <a:r>
              <a:rPr lang="en-GB" dirty="0"/>
              <a:t>family life.</a:t>
            </a:r>
            <a:endParaRPr lang="en-US" dirty="0"/>
          </a:p>
          <a:p>
            <a:pPr marL="285750" indent="-285750">
              <a:buFont typeface="Arial" panose="020B0604020202020204" pitchFamily="34" charset="0"/>
              <a:buChar char="•"/>
            </a:pPr>
            <a:r>
              <a:rPr lang="en-US" dirty="0"/>
              <a:t>Understand that sympathetic responses to trauma help individuals build resilience. </a:t>
            </a:r>
          </a:p>
          <a:p>
            <a:pPr marL="285750" indent="-285750">
              <a:buFont typeface="Arial" panose="020B0604020202020204" pitchFamily="34" charset="0"/>
              <a:buChar char="•"/>
            </a:pPr>
            <a:r>
              <a:rPr lang="en-US" dirty="0"/>
              <a:t>ACEs should not be viewed as deterministic.</a:t>
            </a:r>
          </a:p>
          <a:p>
            <a:pPr algn="r"/>
            <a:endParaRPr lang="en-GB" sz="1300" dirty="0"/>
          </a:p>
          <a:p>
            <a:pPr algn="r"/>
            <a:r>
              <a:rPr lang="en-GB" sz="1300" dirty="0"/>
              <a:t>Julie Morgan MS</a:t>
            </a:r>
          </a:p>
          <a:p>
            <a:pPr algn="r"/>
            <a:r>
              <a:rPr lang="en-US" sz="1300" dirty="0"/>
              <a:t>Deputy Minister for Health and Social Service (Mar 2021)</a:t>
            </a:r>
          </a:p>
          <a:p>
            <a:pPr marL="285750" indent="-285750">
              <a:buFont typeface="Arial" panose="020B0604020202020204" pitchFamily="34" charset="0"/>
              <a:buChar char="•"/>
            </a:pPr>
            <a:endParaRPr lang="en-GB" dirty="0"/>
          </a:p>
        </p:txBody>
      </p:sp>
      <p:sp>
        <p:nvSpPr>
          <p:cNvPr id="5" name="Text Placeholder 4"/>
          <p:cNvSpPr>
            <a:spLocks noGrp="1"/>
          </p:cNvSpPr>
          <p:nvPr>
            <p:ph type="body" sz="quarter" idx="12"/>
          </p:nvPr>
        </p:nvSpPr>
        <p:spPr>
          <a:xfrm>
            <a:off x="497442" y="1089503"/>
            <a:ext cx="4224132" cy="4937366"/>
          </a:xfrm>
        </p:spPr>
        <p:txBody>
          <a:bodyPr vert="horz" lIns="91440" tIns="45720" rIns="91440" bIns="45720" rtlCol="0" anchor="t">
            <a:normAutofit fontScale="92500" lnSpcReduction="10000"/>
          </a:bodyPr>
          <a:lstStyle/>
          <a:p>
            <a:pPr marL="285750" indent="-285750">
              <a:buFont typeface="Arial" panose="020B0604020202020204" pitchFamily="34" charset="0"/>
              <a:buChar char="•"/>
            </a:pPr>
            <a:r>
              <a:rPr lang="cy-GB" dirty="0">
                <a:latin typeface="Calibri"/>
                <a:cs typeface="Calibri"/>
              </a:rPr>
              <a:t>Nid yw Profiadau Niweidiol yn ystod Plentyndod yn anochel.</a:t>
            </a:r>
          </a:p>
          <a:p>
            <a:pPr marL="285750" indent="-285750">
              <a:buFont typeface="Arial" panose="020B0604020202020204" pitchFamily="34" charset="0"/>
              <a:buChar char="•"/>
            </a:pPr>
            <a:r>
              <a:rPr lang="cy-GB" dirty="0">
                <a:latin typeface="Calibri"/>
                <a:cs typeface="Calibri"/>
              </a:rPr>
              <a:t>Lle bo modd, dylai ffocws gwaith </a:t>
            </a:r>
            <a:r>
              <a:rPr lang="cy-GB" err="1">
                <a:latin typeface="Calibri"/>
                <a:cs typeface="Calibri"/>
              </a:rPr>
              <a:t>ACEs</a:t>
            </a:r>
            <a:r>
              <a:rPr lang="cy-GB" dirty="0">
                <a:latin typeface="Calibri"/>
                <a:cs typeface="Calibri"/>
              </a:rPr>
              <a:t> fod ar atal adfyd plentyndod rhag digwydd yn y lle cyntaf.</a:t>
            </a:r>
          </a:p>
          <a:p>
            <a:pPr marL="285750" indent="-285750">
              <a:buFont typeface="Arial" panose="020B0604020202020204" pitchFamily="34" charset="0"/>
              <a:buChar char="•"/>
            </a:pPr>
            <a:r>
              <a:rPr lang="cy-GB" dirty="0">
                <a:latin typeface="Calibri"/>
                <a:cs typeface="Calibri"/>
              </a:rPr>
              <a:t>Dylid hefyd osgoi ffocws cul ar ymddygiad rhieni yn unig. Mae atal profiadau niweidiol yn ystod plentyndod yn gofyn am roi sylw i gyd-destunau cymdeithasol ac economaidd ehangach bywyd teuluol.</a:t>
            </a:r>
          </a:p>
          <a:p>
            <a:pPr marL="285750" indent="-285750">
              <a:buFont typeface="Arial" panose="020B0604020202020204" pitchFamily="34" charset="0"/>
              <a:buChar char="•"/>
            </a:pPr>
            <a:r>
              <a:rPr lang="cy-GB" dirty="0">
                <a:latin typeface="Calibri"/>
                <a:cs typeface="Calibri"/>
              </a:rPr>
              <a:t>Deall bod ymatebion sympathetig i drawma yn helpu unigolion i adeiladu gwydnwch. </a:t>
            </a:r>
          </a:p>
          <a:p>
            <a:pPr marL="285750" indent="-285750">
              <a:buFont typeface="Arial"/>
              <a:buChar char="•"/>
            </a:pPr>
            <a:r>
              <a:rPr lang="cy-GB" dirty="0">
                <a:latin typeface="Calibri"/>
                <a:cs typeface="Calibri"/>
              </a:rPr>
              <a:t>Ni ddylid ystyried </a:t>
            </a:r>
            <a:r>
              <a:rPr lang="cy-GB" err="1">
                <a:latin typeface="Calibri"/>
                <a:cs typeface="Calibri"/>
              </a:rPr>
              <a:t>ACEs</a:t>
            </a:r>
            <a:r>
              <a:rPr lang="cy-GB" dirty="0">
                <a:latin typeface="Calibri"/>
                <a:cs typeface="Calibri"/>
              </a:rPr>
              <a:t> fel rhai penderfynol.</a:t>
            </a:r>
            <a:br>
              <a:rPr lang="cy-GB" dirty="0">
                <a:latin typeface="Calibri"/>
              </a:rPr>
            </a:br>
            <a:br>
              <a:rPr lang="cy-GB" dirty="0">
                <a:latin typeface="Calibri"/>
              </a:rPr>
            </a:br>
            <a:br>
              <a:rPr lang="cy-GB" dirty="0">
                <a:latin typeface="Calibri"/>
              </a:rPr>
            </a:br>
            <a:br>
              <a:rPr lang="cy-GB" dirty="0">
                <a:latin typeface="Calibri"/>
              </a:rPr>
            </a:br>
            <a:r>
              <a:rPr lang="cy-GB" sz="1500" dirty="0">
                <a:latin typeface="Calibri"/>
                <a:cs typeface="Calibri"/>
              </a:rPr>
              <a:t>                                                </a:t>
            </a:r>
            <a:r>
              <a:rPr lang="cy-GB" sz="1500" err="1">
                <a:latin typeface="Calibri"/>
                <a:cs typeface="Calibri"/>
              </a:rPr>
              <a:t>Julie</a:t>
            </a:r>
            <a:r>
              <a:rPr lang="cy-GB" sz="1500" dirty="0">
                <a:latin typeface="Calibri"/>
                <a:cs typeface="Calibri"/>
              </a:rPr>
              <a:t> Morgan AS</a:t>
            </a:r>
            <a:endParaRPr lang="cy-GB" sz="1500">
              <a:latin typeface="Calibri"/>
              <a:cs typeface="Calibri"/>
            </a:endParaRPr>
          </a:p>
          <a:p>
            <a:pPr algn="r"/>
            <a:r>
              <a:rPr lang="cy-GB" sz="1300" dirty="0">
                <a:latin typeface="Calibri"/>
                <a:cs typeface="Calibri"/>
              </a:rPr>
              <a:t>Dirprwy Weinidog Iechyd a Gwasanaethau Cymdeithasol (Mawrth 2021</a:t>
            </a:r>
          </a:p>
          <a:p>
            <a:endParaRPr lang="en-GB" dirty="0"/>
          </a:p>
        </p:txBody>
      </p:sp>
    </p:spTree>
    <p:custDataLst>
      <p:tags r:id="rId1"/>
    </p:custDataLst>
    <p:extLst>
      <p:ext uri="{BB962C8B-B14F-4D97-AF65-F5344CB8AC3E}">
        <p14:creationId xmlns:p14="http://schemas.microsoft.com/office/powerpoint/2010/main" val="1500015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9729" y="240734"/>
            <a:ext cx="3681080" cy="1031283"/>
          </a:xfrm>
        </p:spPr>
        <p:txBody>
          <a:bodyPr>
            <a:normAutofit/>
          </a:bodyPr>
          <a:lstStyle/>
          <a:p>
            <a:r>
              <a:rPr lang="cy-GB" sz="2400" b="1" dirty="0">
                <a:latin typeface="Calibri"/>
                <a:cs typeface="Calibri"/>
              </a:rPr>
              <a:t>Ymatebion corfforol i </a:t>
            </a:r>
            <a:r>
              <a:rPr lang="cy-GB" sz="2400" b="1" err="1">
                <a:latin typeface="Calibri"/>
                <a:cs typeface="Calibri"/>
              </a:rPr>
              <a:t>ACEs</a:t>
            </a:r>
            <a:br>
              <a:rPr lang="cy-GB" sz="3200" b="1" dirty="0">
                <a:latin typeface="Calibri"/>
              </a:rPr>
            </a:br>
            <a:endParaRPr lang="en-GB" sz="3200" b="1">
              <a:latin typeface="Calibri"/>
              <a:cs typeface="Calibri"/>
            </a:endParaRPr>
          </a:p>
        </p:txBody>
      </p:sp>
      <p:sp>
        <p:nvSpPr>
          <p:cNvPr id="3" name="Text Placeholder 2"/>
          <p:cNvSpPr>
            <a:spLocks noGrp="1"/>
          </p:cNvSpPr>
          <p:nvPr>
            <p:ph type="body" sz="quarter" idx="10"/>
          </p:nvPr>
        </p:nvSpPr>
        <p:spPr>
          <a:xfrm>
            <a:off x="6266690" y="190602"/>
            <a:ext cx="4303775" cy="443383"/>
          </a:xfrm>
        </p:spPr>
        <p:txBody>
          <a:bodyPr vert="horz" lIns="91440" tIns="45720" rIns="91440" bIns="45720" rtlCol="0" anchor="t">
            <a:normAutofit/>
          </a:bodyPr>
          <a:lstStyle/>
          <a:p>
            <a:r>
              <a:rPr lang="en-GB" sz="2400" b="1" dirty="0"/>
              <a:t>Physical responses to ACEs</a:t>
            </a:r>
            <a:endParaRPr lang="en-GB" sz="2400" b="1">
              <a:cs typeface="Arial"/>
            </a:endParaRPr>
          </a:p>
        </p:txBody>
      </p:sp>
      <p:sp>
        <p:nvSpPr>
          <p:cNvPr id="4" name="Text Placeholder 3"/>
          <p:cNvSpPr>
            <a:spLocks noGrp="1"/>
          </p:cNvSpPr>
          <p:nvPr>
            <p:ph type="body" sz="quarter" idx="11"/>
          </p:nvPr>
        </p:nvSpPr>
        <p:spPr>
          <a:xfrm>
            <a:off x="832712" y="721133"/>
            <a:ext cx="4314585" cy="5226967"/>
          </a:xfrm>
        </p:spPr>
        <p:txBody>
          <a:bodyPr vert="horz" lIns="91440" tIns="45720" rIns="91440" bIns="45720" rtlCol="0" anchor="t">
            <a:normAutofit fontScale="70000" lnSpcReduction="20000"/>
          </a:bodyPr>
          <a:lstStyle/>
          <a:p>
            <a:r>
              <a:rPr lang="cy-GB" sz="2600" dirty="0">
                <a:latin typeface="Calibri"/>
                <a:cs typeface="Calibri"/>
              </a:rPr>
              <a:t>Mae amlygiad cyson, cronig a heb ei reoli i straen, yn arwain at ymatebion ffisiolegol negyddol. </a:t>
            </a:r>
          </a:p>
          <a:p>
            <a:r>
              <a:rPr lang="cy-GB" sz="2600" dirty="0">
                <a:latin typeface="Calibri"/>
                <a:cs typeface="Calibri"/>
              </a:rPr>
              <a:t>Mae cyfradd curiad calon ac anadlu'r plentyn yn cynyddu o ganlyniad i actifadu adrenalin a </a:t>
            </a:r>
            <a:r>
              <a:rPr lang="cy-GB" sz="2600" err="1">
                <a:latin typeface="Calibri"/>
                <a:cs typeface="Calibri"/>
              </a:rPr>
              <a:t>cortisol</a:t>
            </a:r>
            <a:r>
              <a:rPr lang="cy-GB" sz="2600" dirty="0">
                <a:latin typeface="Calibri"/>
                <a:cs typeface="Calibri"/>
              </a:rPr>
              <a:t> (ymateb Brwydro neu Ffoi). </a:t>
            </a:r>
          </a:p>
          <a:p>
            <a:r>
              <a:rPr lang="cy-GB" sz="2600" dirty="0">
                <a:latin typeface="Calibri"/>
                <a:cs typeface="Calibri"/>
              </a:rPr>
              <a:t>Mae actifadu dro ar ôl tro yn effeithio ar system imiwnedd y plentyn, gan eu gwneud yn fwy agored i afiechyd, salwch a chlefydau. </a:t>
            </a:r>
          </a:p>
          <a:p>
            <a:r>
              <a:rPr lang="cy-GB" sz="2600" dirty="0">
                <a:latin typeface="Calibri"/>
                <a:cs typeface="Calibri"/>
              </a:rPr>
              <a:t>Gall </a:t>
            </a:r>
            <a:r>
              <a:rPr lang="cy-GB" sz="2600" err="1">
                <a:latin typeface="Calibri"/>
                <a:cs typeface="Calibri"/>
              </a:rPr>
              <a:t>ACEs</a:t>
            </a:r>
            <a:r>
              <a:rPr lang="cy-GB" sz="2600" dirty="0">
                <a:latin typeface="Calibri"/>
                <a:cs typeface="Calibri"/>
              </a:rPr>
              <a:t> achosi newidiadau mewn mynegiant genynnau (</a:t>
            </a:r>
            <a:r>
              <a:rPr lang="cy-GB" sz="2600" err="1">
                <a:latin typeface="Calibri"/>
                <a:cs typeface="Calibri"/>
              </a:rPr>
              <a:t>epigeneteg</a:t>
            </a:r>
            <a:r>
              <a:rPr lang="cy-GB" sz="2600" dirty="0">
                <a:latin typeface="Calibri"/>
                <a:cs typeface="Calibri"/>
              </a:rPr>
              <a:t>). Mae profiadau sy'n gysylltiedig â maeth, ymarfer corff, ysmygu a straen yn effeithio ar sut mae'r genynnau hyn yn gweithio ac maent yn gysylltiedig â gweithrediad metabolaidd. Credir bod </a:t>
            </a:r>
            <a:r>
              <a:rPr lang="cy-GB" sz="2600" err="1">
                <a:latin typeface="Calibri"/>
                <a:cs typeface="Calibri"/>
              </a:rPr>
              <a:t>ACEs</a:t>
            </a:r>
            <a:r>
              <a:rPr lang="cy-GB" sz="2600" dirty="0">
                <a:latin typeface="Calibri"/>
                <a:cs typeface="Calibri"/>
              </a:rPr>
              <a:t> yn effeithio ar botensial y </a:t>
            </a:r>
            <a:r>
              <a:rPr lang="cy-GB" sz="2600" err="1">
                <a:latin typeface="Calibri"/>
                <a:cs typeface="Calibri"/>
              </a:rPr>
              <a:t>genyn</a:t>
            </a:r>
            <a:r>
              <a:rPr lang="cy-GB" sz="2600" dirty="0">
                <a:latin typeface="Calibri"/>
                <a:cs typeface="Calibri"/>
              </a:rPr>
              <a:t>, a gall achosi gwybyddiaeth, dysgu, mynegiant a datblygiad corfforol a meddyliol  negyddol. </a:t>
            </a:r>
          </a:p>
          <a:p>
            <a:endParaRPr lang="en-GB" dirty="0"/>
          </a:p>
        </p:txBody>
      </p:sp>
      <p:sp>
        <p:nvSpPr>
          <p:cNvPr id="5" name="Text Placeholder 4"/>
          <p:cNvSpPr>
            <a:spLocks noGrp="1"/>
          </p:cNvSpPr>
          <p:nvPr>
            <p:ph type="body" sz="quarter" idx="12"/>
          </p:nvPr>
        </p:nvSpPr>
        <p:spPr>
          <a:xfrm>
            <a:off x="6266689" y="719329"/>
            <a:ext cx="4303776" cy="5169407"/>
          </a:xfrm>
        </p:spPr>
        <p:txBody>
          <a:bodyPr>
            <a:normAutofit fontScale="92500" lnSpcReduction="10000"/>
          </a:bodyPr>
          <a:lstStyle/>
          <a:p>
            <a:r>
              <a:rPr lang="en-US" sz="2000" dirty="0"/>
              <a:t>Frequent, chronic and uncontrolled exposure to stress, results in negative physiological responses. </a:t>
            </a:r>
          </a:p>
          <a:p>
            <a:r>
              <a:rPr lang="en-US" sz="2000" dirty="0"/>
              <a:t>The child’s heart rate and breathing increase as a result of adrenaline and cortisol activation (Fight or Flight response). </a:t>
            </a:r>
          </a:p>
          <a:p>
            <a:r>
              <a:rPr lang="en-US" sz="2000" dirty="0"/>
              <a:t>Repeated activation affects the child’s immune system, making them more vulnerable to sickness, illness and disease. </a:t>
            </a:r>
          </a:p>
          <a:p>
            <a:r>
              <a:rPr lang="en-US" sz="2000" dirty="0"/>
              <a:t>ACEs can cause changes in gene expression (epigenetics). Experiences linked to nutrition, exercise, smoking and stress affect how these genes work and are linked metabolic functioning. ACEs are believed to affect the potential of the gene, and can cause negative cognition, learning, expression and physical and mental development. </a:t>
            </a:r>
            <a:endParaRPr lang="en-GB" sz="2000" dirty="0"/>
          </a:p>
        </p:txBody>
      </p:sp>
    </p:spTree>
    <p:custDataLst>
      <p:tags r:id="rId1"/>
    </p:custDataLst>
    <p:extLst>
      <p:ext uri="{BB962C8B-B14F-4D97-AF65-F5344CB8AC3E}">
        <p14:creationId xmlns:p14="http://schemas.microsoft.com/office/powerpoint/2010/main" val="4124240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1660" y="164144"/>
            <a:ext cx="4032001" cy="1011231"/>
          </a:xfrm>
        </p:spPr>
        <p:txBody>
          <a:bodyPr>
            <a:normAutofit fontScale="90000"/>
          </a:bodyPr>
          <a:lstStyle/>
          <a:p>
            <a:r>
              <a:rPr lang="cy-GB" sz="2200" b="1" dirty="0">
                <a:latin typeface="Calibri"/>
                <a:cs typeface="Calibri"/>
              </a:rPr>
              <a:t>Ymatebion emosiynol a gwybyddol i </a:t>
            </a:r>
            <a:r>
              <a:rPr lang="cy-GB" sz="2200" b="1" err="1">
                <a:latin typeface="Calibri"/>
                <a:cs typeface="Calibri"/>
              </a:rPr>
              <a:t>ACEs</a:t>
            </a:r>
            <a:br>
              <a:rPr lang="cy-GB" b="1" dirty="0">
                <a:latin typeface="Arial"/>
              </a:rPr>
            </a:br>
            <a:endParaRPr lang="en-GB" dirty="0"/>
          </a:p>
        </p:txBody>
      </p:sp>
      <p:sp>
        <p:nvSpPr>
          <p:cNvPr id="3" name="Text Placeholder 2"/>
          <p:cNvSpPr>
            <a:spLocks noGrp="1"/>
          </p:cNvSpPr>
          <p:nvPr>
            <p:ph type="body" sz="quarter" idx="10"/>
          </p:nvPr>
        </p:nvSpPr>
        <p:spPr>
          <a:xfrm>
            <a:off x="6386514" y="116675"/>
            <a:ext cx="4147817" cy="602653"/>
          </a:xfrm>
        </p:spPr>
        <p:txBody>
          <a:bodyPr>
            <a:normAutofit lnSpcReduction="10000"/>
          </a:bodyPr>
          <a:lstStyle/>
          <a:p>
            <a:r>
              <a:rPr lang="en-US" sz="2000" b="1" dirty="0"/>
              <a:t>Emotional and cognitive responses to ACEs</a:t>
            </a:r>
            <a:endParaRPr lang="en-GB" sz="2000" b="1">
              <a:cs typeface="Arial"/>
            </a:endParaRPr>
          </a:p>
        </p:txBody>
      </p:sp>
      <p:sp>
        <p:nvSpPr>
          <p:cNvPr id="4" name="Text Placeholder 3"/>
          <p:cNvSpPr>
            <a:spLocks noGrp="1"/>
          </p:cNvSpPr>
          <p:nvPr>
            <p:ph type="body" sz="quarter" idx="11"/>
          </p:nvPr>
        </p:nvSpPr>
        <p:spPr>
          <a:xfrm>
            <a:off x="799620" y="854437"/>
            <a:ext cx="4101997" cy="4916128"/>
          </a:xfrm>
        </p:spPr>
        <p:txBody>
          <a:bodyPr vert="horz" lIns="91440" tIns="45720" rIns="91440" bIns="45720" rtlCol="0" anchor="t">
            <a:normAutofit fontScale="85000" lnSpcReduction="20000"/>
          </a:bodyPr>
          <a:lstStyle/>
          <a:p>
            <a:r>
              <a:rPr lang="cy-GB" dirty="0">
                <a:latin typeface="Calibri"/>
                <a:cs typeface="Calibri"/>
              </a:rPr>
              <a:t>Mae </a:t>
            </a:r>
            <a:r>
              <a:rPr lang="cy-GB" err="1">
                <a:latin typeface="Calibri"/>
                <a:cs typeface="Calibri"/>
              </a:rPr>
              <a:t>ACEs</a:t>
            </a:r>
            <a:r>
              <a:rPr lang="cy-GB" dirty="0">
                <a:latin typeface="Calibri"/>
                <a:cs typeface="Calibri"/>
              </a:rPr>
              <a:t> yn cyfrannu at aflonyddwch mewn prosesu gwybyddol:</a:t>
            </a:r>
            <a:endParaRPr lang="cy-GB">
              <a:latin typeface="Calibri"/>
              <a:cs typeface="Calibri"/>
            </a:endParaRPr>
          </a:p>
          <a:p>
            <a:pPr>
              <a:buFontTx/>
              <a:buChar char="-"/>
            </a:pPr>
            <a:r>
              <a:rPr lang="cy-GB" dirty="0">
                <a:latin typeface="Calibri"/>
                <a:cs typeface="Calibri"/>
              </a:rPr>
              <a:t>Mwy o sylw i ysgogiadau bygythiol. </a:t>
            </a:r>
            <a:endParaRPr lang="cy-GB">
              <a:latin typeface="Calibri"/>
              <a:cs typeface="Calibri"/>
            </a:endParaRPr>
          </a:p>
          <a:p>
            <a:pPr>
              <a:buFontTx/>
              <a:buChar char="-"/>
            </a:pPr>
            <a:r>
              <a:rPr lang="cy-GB" dirty="0">
                <a:latin typeface="Calibri"/>
                <a:cs typeface="Calibri"/>
              </a:rPr>
              <a:t>Profiad cynyddol o unigrwydd. </a:t>
            </a:r>
            <a:endParaRPr lang="cy-GB">
              <a:latin typeface="Calibri"/>
              <a:cs typeface="Calibri"/>
            </a:endParaRPr>
          </a:p>
          <a:p>
            <a:pPr>
              <a:buFontTx/>
              <a:buChar char="-"/>
            </a:pPr>
            <a:r>
              <a:rPr lang="cy-GB" dirty="0">
                <a:latin typeface="Calibri"/>
                <a:cs typeface="Calibri"/>
              </a:rPr>
              <a:t>Mwy o ddadreoleiddio Echel-HPA/ llai o reolaeth ar ysgogiad ('blinder </a:t>
            </a:r>
            <a:r>
              <a:rPr lang="cy-GB" err="1">
                <a:latin typeface="Calibri"/>
                <a:cs typeface="Calibri"/>
              </a:rPr>
              <a:t>adrenal</a:t>
            </a:r>
            <a:r>
              <a:rPr lang="cy-GB" dirty="0">
                <a:latin typeface="Calibri"/>
                <a:cs typeface="Calibri"/>
              </a:rPr>
              <a:t>').</a:t>
            </a:r>
            <a:endParaRPr lang="cy-GB">
              <a:latin typeface="Calibri"/>
              <a:cs typeface="Calibri"/>
            </a:endParaRPr>
          </a:p>
          <a:p>
            <a:pPr>
              <a:buFontTx/>
              <a:buChar char="-"/>
            </a:pPr>
            <a:r>
              <a:rPr lang="cy-GB" dirty="0">
                <a:latin typeface="Calibri"/>
                <a:cs typeface="Calibri"/>
              </a:rPr>
              <a:t>Mae newidiadau swyddogaethol i ranbarthau allweddol yr ymennydd sy'n gysylltiedig â straen ac emosiwn (cortecs </a:t>
            </a:r>
            <a:r>
              <a:rPr lang="cy-GB" err="1">
                <a:latin typeface="Calibri"/>
                <a:cs typeface="Calibri"/>
              </a:rPr>
              <a:t>cingiwlaidd</a:t>
            </a:r>
            <a:r>
              <a:rPr lang="cy-GB" dirty="0">
                <a:latin typeface="Calibri"/>
                <a:cs typeface="Calibri"/>
              </a:rPr>
              <a:t> blaen, </a:t>
            </a:r>
            <a:r>
              <a:rPr lang="cy-GB" err="1">
                <a:latin typeface="Calibri"/>
                <a:cs typeface="Calibri"/>
              </a:rPr>
              <a:t>amygdala</a:t>
            </a:r>
            <a:r>
              <a:rPr lang="cy-GB" dirty="0">
                <a:latin typeface="Calibri"/>
                <a:cs typeface="Calibri"/>
              </a:rPr>
              <a:t> a </a:t>
            </a:r>
            <a:r>
              <a:rPr lang="cy-GB" err="1">
                <a:latin typeface="Calibri"/>
                <a:cs typeface="Calibri"/>
              </a:rPr>
              <a:t>hipocampws</a:t>
            </a:r>
            <a:r>
              <a:rPr lang="cy-GB" dirty="0">
                <a:latin typeface="Calibri"/>
                <a:cs typeface="Calibri"/>
              </a:rPr>
              <a:t>) yn digwydd dros brofiadau dirdynnol parhaus. </a:t>
            </a:r>
            <a:endParaRPr lang="cy-GB">
              <a:latin typeface="Calibri"/>
              <a:cs typeface="Calibri"/>
            </a:endParaRPr>
          </a:p>
          <a:p>
            <a:pPr>
              <a:buFontTx/>
              <a:buChar char="-"/>
            </a:pPr>
            <a:r>
              <a:rPr lang="cy-GB" dirty="0">
                <a:latin typeface="Calibri"/>
                <a:cs typeface="Calibri"/>
              </a:rPr>
              <a:t>Yn arwain at newidiadau i weithrediad ffisiolegol a seicolegol.  </a:t>
            </a:r>
          </a:p>
          <a:p>
            <a:endParaRPr lang="cy-GB" dirty="0">
              <a:cs typeface="Arial"/>
            </a:endParaRPr>
          </a:p>
        </p:txBody>
      </p:sp>
      <p:sp>
        <p:nvSpPr>
          <p:cNvPr id="5" name="Text Placeholder 4"/>
          <p:cNvSpPr>
            <a:spLocks noGrp="1"/>
          </p:cNvSpPr>
          <p:nvPr>
            <p:ph type="body" sz="quarter" idx="12"/>
          </p:nvPr>
        </p:nvSpPr>
        <p:spPr>
          <a:xfrm>
            <a:off x="6386514" y="719328"/>
            <a:ext cx="4147375" cy="5193793"/>
          </a:xfrm>
        </p:spPr>
        <p:txBody>
          <a:bodyPr>
            <a:normAutofit lnSpcReduction="10000"/>
          </a:bodyPr>
          <a:lstStyle/>
          <a:p>
            <a:r>
              <a:rPr lang="en-US" sz="2000" dirty="0"/>
              <a:t>ACEs contribute to disturbances in cognitive processing:</a:t>
            </a:r>
          </a:p>
          <a:p>
            <a:pPr>
              <a:buFontTx/>
              <a:buChar char="-"/>
            </a:pPr>
            <a:r>
              <a:rPr lang="en-US" sz="2000" dirty="0"/>
              <a:t>Heightened attention toward threatening stimuli. </a:t>
            </a:r>
          </a:p>
          <a:p>
            <a:pPr>
              <a:buFontTx/>
              <a:buChar char="-"/>
            </a:pPr>
            <a:r>
              <a:rPr lang="en-US" sz="2000" dirty="0"/>
              <a:t>Increased experience of loneliness. </a:t>
            </a:r>
          </a:p>
          <a:p>
            <a:pPr>
              <a:buFontTx/>
              <a:buChar char="-"/>
            </a:pPr>
            <a:r>
              <a:rPr lang="en-US" sz="2000" dirty="0"/>
              <a:t>Increased HPA-Axis dysregulation/ reduced impulse control (‘Adrenal fatigue’).</a:t>
            </a:r>
          </a:p>
          <a:p>
            <a:pPr>
              <a:buFontTx/>
              <a:buChar char="-"/>
            </a:pPr>
            <a:r>
              <a:rPr lang="en-US" sz="2000" dirty="0"/>
              <a:t>Functional alterations to key stress and emotion associated brain regions (anterior cingulate cortex, amygdala and hippocampus) occur over persistent stressful experiences. </a:t>
            </a:r>
          </a:p>
          <a:p>
            <a:pPr>
              <a:buFontTx/>
              <a:buChar char="-"/>
            </a:pPr>
            <a:r>
              <a:rPr lang="en-US" sz="2000" dirty="0"/>
              <a:t>Resulting in changes to physiological and psychological functioning.  </a:t>
            </a:r>
          </a:p>
          <a:p>
            <a:pPr>
              <a:buFontTx/>
              <a:buChar char="-"/>
            </a:pPr>
            <a:endParaRPr lang="en-US" sz="2000" dirty="0"/>
          </a:p>
        </p:txBody>
      </p:sp>
    </p:spTree>
    <p:custDataLst>
      <p:tags r:id="rId1"/>
    </p:custDataLst>
    <p:extLst>
      <p:ext uri="{BB962C8B-B14F-4D97-AF65-F5344CB8AC3E}">
        <p14:creationId xmlns:p14="http://schemas.microsoft.com/office/powerpoint/2010/main" val="296909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1411" y="1248301"/>
            <a:ext cx="4697093" cy="1534490"/>
          </a:xfrm>
        </p:spPr>
        <p:txBody>
          <a:bodyPr vert="horz" lIns="91440" tIns="45720" rIns="91440" bIns="45720" rtlCol="0" anchor="t">
            <a:noAutofit/>
          </a:bodyPr>
          <a:lstStyle/>
          <a:p>
            <a:r>
              <a:rPr lang="cy-GB" sz="3200" b="1" dirty="0">
                <a:latin typeface="Calibri"/>
                <a:cs typeface="Calibri"/>
              </a:rPr>
              <a:t>Beth yw ymyrraeth gynnar? </a:t>
            </a:r>
            <a:br>
              <a:rPr lang="cy-GB" sz="3200" b="1" dirty="0">
                <a:latin typeface="Calibri"/>
              </a:rPr>
            </a:br>
            <a:endParaRPr lang="en-GB" sz="3200" b="1">
              <a:latin typeface="Calibri"/>
              <a:cs typeface="Calibri"/>
            </a:endParaRPr>
          </a:p>
        </p:txBody>
      </p:sp>
      <p:sp>
        <p:nvSpPr>
          <p:cNvPr id="3" name="Text Placeholder 2"/>
          <p:cNvSpPr>
            <a:spLocks noGrp="1"/>
          </p:cNvSpPr>
          <p:nvPr>
            <p:ph type="body" sz="quarter" idx="10"/>
          </p:nvPr>
        </p:nvSpPr>
        <p:spPr>
          <a:xfrm>
            <a:off x="6091002" y="1248300"/>
            <a:ext cx="3690937" cy="683386"/>
          </a:xfrm>
        </p:spPr>
        <p:txBody>
          <a:bodyPr vert="horz" lIns="91440" tIns="45720" rIns="91440" bIns="45720" rtlCol="0" anchor="t">
            <a:noAutofit/>
          </a:bodyPr>
          <a:lstStyle/>
          <a:p>
            <a:r>
              <a:rPr lang="en-US" sz="3200" b="1" dirty="0"/>
              <a:t>What is early intervention? </a:t>
            </a:r>
            <a:endParaRPr lang="en-GB" sz="3200" b="1">
              <a:cs typeface="Arial"/>
            </a:endParaRPr>
          </a:p>
        </p:txBody>
      </p:sp>
    </p:spTree>
    <p:custDataLst>
      <p:tags r:id="rId1"/>
    </p:custDataLst>
    <p:extLst>
      <p:ext uri="{BB962C8B-B14F-4D97-AF65-F5344CB8AC3E}">
        <p14:creationId xmlns:p14="http://schemas.microsoft.com/office/powerpoint/2010/main" val="636504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0351" y="447719"/>
            <a:ext cx="3681080" cy="1031283"/>
          </a:xfrm>
        </p:spPr>
        <p:txBody>
          <a:bodyPr/>
          <a:lstStyle/>
          <a:p>
            <a:r>
              <a:rPr lang="cy-GB" b="1" dirty="0">
                <a:latin typeface="Calibri"/>
                <a:cs typeface="Calibri"/>
              </a:rPr>
              <a:t>Straen a thrawma</a:t>
            </a:r>
            <a:br>
              <a:rPr lang="cy-GB" b="1" dirty="0">
                <a:latin typeface="Calibri"/>
              </a:rPr>
            </a:br>
            <a:endParaRPr lang="en-GB" dirty="0"/>
          </a:p>
        </p:txBody>
      </p:sp>
      <p:sp>
        <p:nvSpPr>
          <p:cNvPr id="3" name="Text Placeholder 2"/>
          <p:cNvSpPr>
            <a:spLocks noGrp="1"/>
          </p:cNvSpPr>
          <p:nvPr>
            <p:ph type="body" sz="quarter" idx="10"/>
          </p:nvPr>
        </p:nvSpPr>
        <p:spPr>
          <a:xfrm>
            <a:off x="6877362" y="443597"/>
            <a:ext cx="3690937" cy="478978"/>
          </a:xfrm>
        </p:spPr>
        <p:txBody>
          <a:bodyPr vert="horz" lIns="91440" tIns="45720" rIns="91440" bIns="45720" rtlCol="0" anchor="t">
            <a:normAutofit/>
          </a:bodyPr>
          <a:lstStyle/>
          <a:p>
            <a:r>
              <a:rPr lang="en-GB" b="1" dirty="0"/>
              <a:t>Stress and trauma</a:t>
            </a:r>
            <a:endParaRPr lang="en-GB" b="1" dirty="0">
              <a:cs typeface="Arial"/>
            </a:endParaRPr>
          </a:p>
        </p:txBody>
      </p:sp>
      <p:sp>
        <p:nvSpPr>
          <p:cNvPr id="4" name="Text Placeholder 3"/>
          <p:cNvSpPr>
            <a:spLocks noGrp="1"/>
          </p:cNvSpPr>
          <p:nvPr>
            <p:ph type="body" sz="quarter" idx="11"/>
          </p:nvPr>
        </p:nvSpPr>
        <p:spPr>
          <a:xfrm>
            <a:off x="1551072" y="1601898"/>
            <a:ext cx="3681413" cy="3507765"/>
          </a:xfrm>
        </p:spPr>
        <p:txBody>
          <a:bodyPr vert="horz" lIns="91440" tIns="45720" rIns="91440" bIns="45720" rtlCol="0" anchor="t">
            <a:normAutofit/>
          </a:bodyPr>
          <a:lstStyle/>
          <a:p>
            <a:r>
              <a:rPr lang="cy-GB" dirty="0">
                <a:latin typeface="Calibri"/>
                <a:cs typeface="Calibri"/>
              </a:rPr>
              <a:t>2.4 Y potensial i achosi niwed i ddatblygiad a llesiant cyffredinol trwy gydol oes.</a:t>
            </a:r>
          </a:p>
          <a:p>
            <a:endParaRPr lang="en-GB" dirty="0"/>
          </a:p>
        </p:txBody>
      </p:sp>
      <p:sp>
        <p:nvSpPr>
          <p:cNvPr id="5" name="Text Placeholder 4"/>
          <p:cNvSpPr>
            <a:spLocks noGrp="1"/>
          </p:cNvSpPr>
          <p:nvPr>
            <p:ph type="body" sz="quarter" idx="12"/>
          </p:nvPr>
        </p:nvSpPr>
        <p:spPr>
          <a:xfrm>
            <a:off x="6787567" y="1481582"/>
            <a:ext cx="3690495" cy="3507765"/>
          </a:xfrm>
        </p:spPr>
        <p:txBody>
          <a:bodyPr vert="horz" lIns="91440" tIns="45720" rIns="91440" bIns="45720" rtlCol="0" anchor="t">
            <a:normAutofit/>
          </a:bodyPr>
          <a:lstStyle/>
          <a:p>
            <a:r>
              <a:rPr lang="en-US" dirty="0">
                <a:solidFill>
                  <a:schemeClr val="tx1"/>
                </a:solidFill>
              </a:rPr>
              <a:t>2.4 The potential to cause harm to overall development and wellbeing </a:t>
            </a:r>
            <a:r>
              <a:rPr lang="en-GB" dirty="0">
                <a:solidFill>
                  <a:schemeClr val="tx1"/>
                </a:solidFill>
              </a:rPr>
              <a:t>throughout the lifespan.</a:t>
            </a:r>
          </a:p>
        </p:txBody>
      </p:sp>
    </p:spTree>
    <p:custDataLst>
      <p:tags r:id="rId1"/>
    </p:custDataLst>
    <p:extLst>
      <p:ext uri="{BB962C8B-B14F-4D97-AF65-F5344CB8AC3E}">
        <p14:creationId xmlns:p14="http://schemas.microsoft.com/office/powerpoint/2010/main" val="2714229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5217" y="159552"/>
            <a:ext cx="4004930" cy="695577"/>
          </a:xfrm>
        </p:spPr>
        <p:txBody>
          <a:bodyPr>
            <a:normAutofit fontScale="90000"/>
          </a:bodyPr>
          <a:lstStyle/>
          <a:p>
            <a:r>
              <a:rPr lang="cy-GB" sz="2200" b="1" dirty="0">
                <a:latin typeface="Arial"/>
              </a:rPr>
              <a:t>Straen: datblygiad a llesiant gydol oes</a:t>
            </a:r>
            <a:br>
              <a:rPr lang="cy-GB" b="1" dirty="0">
                <a:latin typeface="Arial"/>
              </a:rPr>
            </a:br>
            <a:endParaRPr lang="en-GB" dirty="0"/>
          </a:p>
        </p:txBody>
      </p:sp>
      <p:sp>
        <p:nvSpPr>
          <p:cNvPr id="3" name="Text Placeholder 2"/>
          <p:cNvSpPr>
            <a:spLocks noGrp="1"/>
          </p:cNvSpPr>
          <p:nvPr>
            <p:ph type="body" sz="quarter" idx="10"/>
          </p:nvPr>
        </p:nvSpPr>
        <p:spPr>
          <a:xfrm>
            <a:off x="6386513" y="157759"/>
            <a:ext cx="3912958" cy="691713"/>
          </a:xfrm>
        </p:spPr>
        <p:txBody>
          <a:bodyPr/>
          <a:lstStyle/>
          <a:p>
            <a:r>
              <a:rPr lang="en-US" sz="2000" b="1" dirty="0"/>
              <a:t>Stress: development and well-being across the lifespan</a:t>
            </a:r>
            <a:endParaRPr lang="en-GB" sz="2000" b="1">
              <a:cs typeface="Arial"/>
            </a:endParaRPr>
          </a:p>
        </p:txBody>
      </p:sp>
      <p:sp>
        <p:nvSpPr>
          <p:cNvPr id="4" name="Text Placeholder 3"/>
          <p:cNvSpPr>
            <a:spLocks noGrp="1"/>
          </p:cNvSpPr>
          <p:nvPr>
            <p:ph type="body" sz="quarter" idx="11"/>
          </p:nvPr>
        </p:nvSpPr>
        <p:spPr>
          <a:xfrm>
            <a:off x="682635" y="923656"/>
            <a:ext cx="4087846" cy="4915735"/>
          </a:xfrm>
        </p:spPr>
        <p:txBody>
          <a:bodyPr vert="horz" lIns="91440" tIns="45720" rIns="91440" bIns="45720" rtlCol="0" anchor="t">
            <a:normAutofit fontScale="62500" lnSpcReduction="20000"/>
          </a:bodyPr>
          <a:lstStyle/>
          <a:p>
            <a:r>
              <a:rPr lang="cy-GB" sz="3200" dirty="0">
                <a:latin typeface="Calibri"/>
                <a:cs typeface="Calibri"/>
              </a:rPr>
              <a:t>Gellir ystyried straen yng nghyd-destun datblygiad personol mewn tri maes allweddol: straen cadarnhaol, straen goddefadwy a straen gwenwynig. </a:t>
            </a:r>
          </a:p>
          <a:p>
            <a:pPr marL="0" indent="0">
              <a:buNone/>
            </a:pPr>
            <a:endParaRPr lang="en-US" sz="2900" dirty="0"/>
          </a:p>
          <a:p>
            <a:r>
              <a:rPr lang="cy-GB" sz="3200" dirty="0">
                <a:latin typeface="Calibri"/>
                <a:cs typeface="Calibri"/>
              </a:rPr>
              <a:t>Mae ymateb straen cadarnhaol yn rhan arferol a hanfodol o ddatblygiad iach. Nodweddir straen cadarnhaol gan gynnydd byr yng nghyfradd y galon a lefelau hormonau. Mae enghreifftiau o straen cadarnhaol yn cynnwys y diwrnod cyntaf yn yr ysgol neu'r perfformiad piano cyntaf, yn enwedig os yw'r straen hwnnw'n eich cymell i baratoi mwy neu ymdrechu'n galetach.</a:t>
            </a:r>
          </a:p>
          <a:p>
            <a:endParaRPr lang="en-GB" dirty="0"/>
          </a:p>
        </p:txBody>
      </p:sp>
      <p:sp>
        <p:nvSpPr>
          <p:cNvPr id="5" name="Text Placeholder 4"/>
          <p:cNvSpPr>
            <a:spLocks noGrp="1"/>
          </p:cNvSpPr>
          <p:nvPr>
            <p:ph type="body" sz="quarter" idx="12"/>
          </p:nvPr>
        </p:nvSpPr>
        <p:spPr>
          <a:xfrm>
            <a:off x="6256172" y="850151"/>
            <a:ext cx="4159567" cy="4779264"/>
          </a:xfrm>
        </p:spPr>
        <p:txBody>
          <a:bodyPr>
            <a:normAutofit fontScale="92500" lnSpcReduction="20000"/>
          </a:bodyPr>
          <a:lstStyle/>
          <a:p>
            <a:r>
              <a:rPr lang="en-US" dirty="0"/>
              <a:t>Stress can be considered within the context of personal development in three key areas: positive stress, tolerable stress and toxic stress. </a:t>
            </a:r>
          </a:p>
          <a:p>
            <a:pPr marL="0" indent="0">
              <a:buNone/>
            </a:pPr>
            <a:endParaRPr lang="en-US" dirty="0"/>
          </a:p>
          <a:p>
            <a:r>
              <a:rPr lang="en-US" dirty="0"/>
              <a:t>A positive stress response is a normal and essential part of healthy development. Positive stress is characterised by brief increases in heart rate and hormone levels. Examples of positive stress include the first day of school or the first piano recital, particularly if that stress motivates you to prepare more or try harder.</a:t>
            </a:r>
            <a:endParaRPr lang="en-GB" dirty="0"/>
          </a:p>
        </p:txBody>
      </p:sp>
    </p:spTree>
    <p:custDataLst>
      <p:tags r:id="rId1"/>
    </p:custDataLst>
    <p:extLst>
      <p:ext uri="{BB962C8B-B14F-4D97-AF65-F5344CB8AC3E}">
        <p14:creationId xmlns:p14="http://schemas.microsoft.com/office/powerpoint/2010/main" val="2002692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380" y="338656"/>
            <a:ext cx="4452745" cy="1057755"/>
          </a:xfrm>
        </p:spPr>
        <p:txBody>
          <a:bodyPr vert="horz" wrap="square" lIns="91440" tIns="45720" rIns="91440" bIns="45720" numCol="1" rtlCol="0" anchor="t" anchorCtr="0" compatLnSpc="1">
            <a:prstTxWarp prst="textNoShape">
              <a:avLst/>
            </a:prstTxWarp>
            <a:noAutofit/>
          </a:bodyPr>
          <a:lstStyle/>
          <a:p>
            <a:r>
              <a:rPr lang="cy-GB" sz="2400" b="1" dirty="0">
                <a:latin typeface="Arial"/>
              </a:rPr>
              <a:t>Straen: datblygiad a llesiant gydol oes</a:t>
            </a:r>
            <a:br>
              <a:rPr lang="cy-GB" sz="2400" b="1" dirty="0">
                <a:latin typeface="Arial"/>
              </a:rPr>
            </a:br>
            <a:endParaRPr lang="en-GB" dirty="0"/>
          </a:p>
        </p:txBody>
      </p:sp>
      <p:sp>
        <p:nvSpPr>
          <p:cNvPr id="3" name="Text Placeholder 2"/>
          <p:cNvSpPr>
            <a:spLocks noGrp="1"/>
          </p:cNvSpPr>
          <p:nvPr>
            <p:ph type="body" sz="quarter" idx="10"/>
          </p:nvPr>
        </p:nvSpPr>
        <p:spPr>
          <a:xfrm>
            <a:off x="6529388" y="339719"/>
            <a:ext cx="4666735" cy="792887"/>
          </a:xfrm>
        </p:spPr>
        <p:txBody>
          <a:bodyPr vert="horz" lIns="91440" tIns="45720" rIns="91440" bIns="45720" rtlCol="0" anchor="t">
            <a:normAutofit/>
          </a:bodyPr>
          <a:lstStyle/>
          <a:p>
            <a:r>
              <a:rPr lang="en-US" sz="2400" b="1" dirty="0"/>
              <a:t>Stress: development and well-being across the lifespan</a:t>
            </a:r>
            <a:endParaRPr lang="en-GB" sz="2400" b="1">
              <a:cs typeface="Arial"/>
            </a:endParaRPr>
          </a:p>
          <a:p>
            <a:endParaRPr lang="en-GB" dirty="0"/>
          </a:p>
        </p:txBody>
      </p:sp>
      <p:sp>
        <p:nvSpPr>
          <p:cNvPr id="4" name="Text Placeholder 3"/>
          <p:cNvSpPr>
            <a:spLocks noGrp="1"/>
          </p:cNvSpPr>
          <p:nvPr>
            <p:ph type="body" sz="quarter" idx="11"/>
          </p:nvPr>
        </p:nvSpPr>
        <p:spPr>
          <a:xfrm>
            <a:off x="770533" y="1436516"/>
            <a:ext cx="4092564" cy="3808250"/>
          </a:xfrm>
        </p:spPr>
        <p:txBody>
          <a:bodyPr vert="horz" lIns="91440" tIns="45720" rIns="91440" bIns="45720" rtlCol="0" anchor="t">
            <a:normAutofit fontScale="92500" lnSpcReduction="20000"/>
          </a:bodyPr>
          <a:lstStyle/>
          <a:p>
            <a:r>
              <a:rPr lang="cy-GB" dirty="0">
                <a:latin typeface="Calibri"/>
                <a:cs typeface="Calibri"/>
              </a:rPr>
              <a:t>Mae ymateb straen goddefadwy yn actifadu systemau rhybuddio'r corff i raddau helaeth. Mae enghreifftiau o straen goddefadwy yn cynnwys damwain car brawychus neu gael eich derbyn i'r ysbyty. Os yw'r ysgogiad wedi'i gyfyngu gan amser ac wedi'i glustogi gan berthnasoedd ag oedolion sy'n helpu'r plentyn i addasu, mae'r ymennydd ac organau eraill yn gwella o'r hyn a allai fel arall fod yn effeithiau niweidiol.</a:t>
            </a:r>
          </a:p>
          <a:p>
            <a:endParaRPr lang="en-GB" dirty="0"/>
          </a:p>
        </p:txBody>
      </p:sp>
      <p:sp>
        <p:nvSpPr>
          <p:cNvPr id="5" name="Text Placeholder 4"/>
          <p:cNvSpPr>
            <a:spLocks noGrp="1"/>
          </p:cNvSpPr>
          <p:nvPr>
            <p:ph type="body" sz="quarter" idx="12"/>
          </p:nvPr>
        </p:nvSpPr>
        <p:spPr>
          <a:xfrm>
            <a:off x="6386514" y="1396411"/>
            <a:ext cx="4171759" cy="4455749"/>
          </a:xfrm>
        </p:spPr>
        <p:txBody>
          <a:bodyPr>
            <a:normAutofit/>
          </a:bodyPr>
          <a:lstStyle/>
          <a:p>
            <a:r>
              <a:rPr lang="en-US" sz="2000" dirty="0"/>
              <a:t>Tolerable stress response activates the body’s alert systems to a greater degree. Examples of tolerable stress include a frightening car accident or being admitted to hospital. If the activation is time-limited and buffered by relationships with adults who help the child adapt, the brain and other organs recover from what might otherwise be damaging effects.</a:t>
            </a:r>
            <a:endParaRPr lang="en-GB" sz="2000" dirty="0"/>
          </a:p>
        </p:txBody>
      </p:sp>
    </p:spTree>
    <p:custDataLst>
      <p:tags r:id="rId1"/>
    </p:custDataLst>
    <p:extLst>
      <p:ext uri="{BB962C8B-B14F-4D97-AF65-F5344CB8AC3E}">
        <p14:creationId xmlns:p14="http://schemas.microsoft.com/office/powerpoint/2010/main" val="33837859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vert="horz" wrap="square" lIns="91440" tIns="45720" rIns="91440" bIns="45720" numCol="1" rtlCol="0" anchor="t" anchorCtr="0" compatLnSpc="1">
            <a:prstTxWarp prst="textNoShape">
              <a:avLst/>
            </a:prstTxWarp>
            <a:noAutofit/>
          </a:bodyPr>
          <a:lstStyle/>
          <a:p>
            <a:r>
              <a:rPr lang="cy-GB" sz="2400" b="1" dirty="0">
                <a:latin typeface="Calibri"/>
                <a:cs typeface="Calibri"/>
              </a:rPr>
              <a:t>Straen: datblygiad a llesiant gydol oes</a:t>
            </a:r>
            <a:br>
              <a:rPr lang="cy-GB" sz="2400" b="1" dirty="0">
                <a:latin typeface="Calibri"/>
              </a:rPr>
            </a:br>
            <a:endParaRPr lang="en-GB" dirty="0"/>
          </a:p>
        </p:txBody>
      </p:sp>
      <p:sp>
        <p:nvSpPr>
          <p:cNvPr id="3" name="Text Placeholder 2"/>
          <p:cNvSpPr>
            <a:spLocks noGrp="1"/>
          </p:cNvSpPr>
          <p:nvPr>
            <p:ph type="body" sz="quarter" idx="10"/>
          </p:nvPr>
        </p:nvSpPr>
        <p:spPr>
          <a:xfrm>
            <a:off x="6287838" y="365126"/>
            <a:ext cx="4069195" cy="634618"/>
          </a:xfrm>
        </p:spPr>
        <p:txBody>
          <a:bodyPr>
            <a:normAutofit fontScale="92500" lnSpcReduction="10000"/>
          </a:bodyPr>
          <a:lstStyle/>
          <a:p>
            <a:r>
              <a:rPr lang="en-US" sz="2400" b="1" dirty="0"/>
              <a:t>Stress: development and well-being across the lifespan</a:t>
            </a:r>
            <a:endParaRPr lang="en-GB" sz="2400" b="1">
              <a:cs typeface="Arial"/>
            </a:endParaRPr>
          </a:p>
          <a:p>
            <a:endParaRPr lang="en-GB" sz="2000" dirty="0"/>
          </a:p>
        </p:txBody>
      </p:sp>
      <p:sp>
        <p:nvSpPr>
          <p:cNvPr id="4" name="Text Placeholder 3"/>
          <p:cNvSpPr>
            <a:spLocks noGrp="1"/>
          </p:cNvSpPr>
          <p:nvPr>
            <p:ph type="body" sz="quarter" idx="11"/>
          </p:nvPr>
        </p:nvSpPr>
        <p:spPr>
          <a:xfrm>
            <a:off x="6386514" y="1396411"/>
            <a:ext cx="4159567" cy="4492325"/>
          </a:xfrm>
        </p:spPr>
        <p:txBody>
          <a:bodyPr vert="horz" lIns="91440" tIns="45720" rIns="91440" bIns="45720" rtlCol="0" anchor="t">
            <a:normAutofit/>
          </a:bodyPr>
          <a:lstStyle/>
          <a:p>
            <a:pPr marL="285750" indent="-285750">
              <a:buFont typeface="Arial" panose="020B0604020202020204" pitchFamily="34" charset="0"/>
              <a:buChar char="•"/>
            </a:pPr>
            <a:r>
              <a:rPr lang="en-US" sz="2400" dirty="0"/>
              <a:t>Toxic stress response can occur when a child experiences strong, frequent and/or prolonged adversity which results in changes to their baseline state. Examples of toxic stress include physical or emotional abuse, chronic neglect, caregiver substance abuse or mental illness, exposure to violence or the accumulated burdens of family economic hardship.</a:t>
            </a:r>
            <a:endParaRPr lang="en-GB" sz="2400" dirty="0"/>
          </a:p>
        </p:txBody>
      </p:sp>
      <p:sp>
        <p:nvSpPr>
          <p:cNvPr id="5" name="Text Placeholder 4"/>
          <p:cNvSpPr>
            <a:spLocks noGrp="1"/>
          </p:cNvSpPr>
          <p:nvPr>
            <p:ph type="body" sz="quarter" idx="12"/>
          </p:nvPr>
        </p:nvSpPr>
        <p:spPr>
          <a:xfrm>
            <a:off x="842923" y="1474257"/>
            <a:ext cx="4419641" cy="3911181"/>
          </a:xfrm>
        </p:spPr>
        <p:txBody>
          <a:bodyPr vert="horz" lIns="91440" tIns="45720" rIns="91440" bIns="45720" rtlCol="0" anchor="t">
            <a:noAutofit/>
          </a:bodyPr>
          <a:lstStyle/>
          <a:p>
            <a:r>
              <a:rPr lang="cy-GB" sz="2400" dirty="0">
                <a:latin typeface="Calibri"/>
                <a:cs typeface="Calibri"/>
              </a:rPr>
              <a:t>Gall ymateb i straen gwenwynig ddigwydd pan fydd plentyn yn profi adfyd cryf, aml a/neu hirfaith sy'n arwain at newidiadau i'w gyflwr sylfaenol. Mae enghreifftiau o straen gwenwynig yn cynnwys cam-drin corfforol neu emosiynol, esgeulustod cronig, cam-drin sylweddau neu salwch meddwl gan roddwr gofal, dod i gysylltiad â thrais neu feichiau cronedig caledi economaidd teuluol.</a:t>
            </a:r>
          </a:p>
          <a:p>
            <a:endParaRPr lang="en-GB" dirty="0"/>
          </a:p>
        </p:txBody>
      </p:sp>
    </p:spTree>
    <p:custDataLst>
      <p:tags r:id="rId1"/>
    </p:custDataLst>
    <p:extLst>
      <p:ext uri="{BB962C8B-B14F-4D97-AF65-F5344CB8AC3E}">
        <p14:creationId xmlns:p14="http://schemas.microsoft.com/office/powerpoint/2010/main" val="652088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240" y="212495"/>
            <a:ext cx="4190907" cy="718809"/>
          </a:xfrm>
        </p:spPr>
        <p:txBody>
          <a:bodyPr vert="horz" wrap="square" lIns="91440" tIns="45720" rIns="91440" bIns="45720" numCol="1" rtlCol="0" anchor="t" anchorCtr="0" compatLnSpc="1">
            <a:prstTxWarp prst="textNoShape">
              <a:avLst/>
            </a:prstTxWarp>
            <a:noAutofit/>
          </a:bodyPr>
          <a:lstStyle/>
          <a:p>
            <a:r>
              <a:rPr lang="cy-GB" sz="2400" b="1" dirty="0">
                <a:latin typeface="Arial"/>
              </a:rPr>
              <a:t>Straen gydol oes</a:t>
            </a:r>
            <a:br>
              <a:rPr lang="cy-GB" sz="2400" b="1" dirty="0">
                <a:latin typeface="Arial"/>
              </a:rPr>
            </a:br>
            <a:endParaRPr lang="en-GB" dirty="0"/>
          </a:p>
        </p:txBody>
      </p:sp>
      <p:sp>
        <p:nvSpPr>
          <p:cNvPr id="3" name="Text Placeholder 2"/>
          <p:cNvSpPr>
            <a:spLocks noGrp="1"/>
          </p:cNvSpPr>
          <p:nvPr>
            <p:ph type="body" sz="quarter" idx="10"/>
          </p:nvPr>
        </p:nvSpPr>
        <p:spPr>
          <a:xfrm>
            <a:off x="6546935" y="262457"/>
            <a:ext cx="3690937" cy="390778"/>
          </a:xfrm>
        </p:spPr>
        <p:txBody>
          <a:bodyPr>
            <a:normAutofit lnSpcReduction="10000"/>
          </a:bodyPr>
          <a:lstStyle/>
          <a:p>
            <a:r>
              <a:rPr lang="en-US" sz="2400" b="1" dirty="0"/>
              <a:t>Stress across the lifespan</a:t>
            </a:r>
            <a:endParaRPr lang="en-GB" sz="2400" b="1">
              <a:cs typeface="Arial"/>
            </a:endParaRPr>
          </a:p>
        </p:txBody>
      </p:sp>
      <p:sp>
        <p:nvSpPr>
          <p:cNvPr id="4" name="Text Placeholder 3"/>
          <p:cNvSpPr>
            <a:spLocks noGrp="1"/>
          </p:cNvSpPr>
          <p:nvPr>
            <p:ph type="body" sz="quarter" idx="11"/>
          </p:nvPr>
        </p:nvSpPr>
        <p:spPr>
          <a:xfrm>
            <a:off x="6304284" y="838990"/>
            <a:ext cx="4183951" cy="5181599"/>
          </a:xfrm>
        </p:spPr>
        <p:txBody>
          <a:bodyPr vert="horz" lIns="91440" tIns="45720" rIns="91440" bIns="45720" rtlCol="0" anchor="t">
            <a:normAutofit/>
          </a:bodyPr>
          <a:lstStyle/>
          <a:p>
            <a:pPr marL="285750" indent="-285750">
              <a:buFont typeface="Arial" panose="020B0604020202020204" pitchFamily="34" charset="0"/>
              <a:buChar char="•"/>
            </a:pPr>
            <a:r>
              <a:rPr lang="en-US" dirty="0"/>
              <a:t>Toxic stress has the potential to change a child’s brain chemistry, brain anatomy and even gene expression. Toxic stress weakens the architecture of the developing brain, which can lead to lifelong problems in learning, behavior, and physical and mental health.</a:t>
            </a:r>
            <a:endParaRPr lang="en-US" dirty="0">
              <a:cs typeface="Calibri"/>
            </a:endParaRPr>
          </a:p>
          <a:p>
            <a:pPr marL="285750" indent="-285750">
              <a:buFont typeface="Arial" panose="020B0604020202020204" pitchFamily="34" charset="0"/>
              <a:buChar char="•"/>
            </a:pPr>
            <a:r>
              <a:rPr lang="en-US" dirty="0"/>
              <a:t>Commonly, children who experience stress do not fulfil their academic, emotional and behavioural potential.</a:t>
            </a:r>
          </a:p>
          <a:p>
            <a:pPr marL="285750" indent="-285750">
              <a:buFont typeface="Arial" panose="020B0604020202020204" pitchFamily="34" charset="0"/>
              <a:buChar char="•"/>
            </a:pPr>
            <a:r>
              <a:rPr lang="en-US" dirty="0"/>
              <a:t>Exposure to stress can lead to chronic health conditions such as diabetes, heart disease, chronic obstructive pulmonary disease, liver disease, and cancer (among many other adult health conditions). </a:t>
            </a:r>
          </a:p>
          <a:p>
            <a:pPr marL="285750" indent="-285750">
              <a:buFont typeface="Arial" panose="020B0604020202020204" pitchFamily="34" charset="0"/>
              <a:buChar char="•"/>
            </a:pPr>
            <a:endParaRPr lang="en-GB" dirty="0"/>
          </a:p>
        </p:txBody>
      </p:sp>
      <p:sp>
        <p:nvSpPr>
          <p:cNvPr id="5" name="Text Placeholder 4"/>
          <p:cNvSpPr>
            <a:spLocks noGrp="1"/>
          </p:cNvSpPr>
          <p:nvPr>
            <p:ph type="body" sz="quarter" idx="12"/>
          </p:nvPr>
        </p:nvSpPr>
        <p:spPr>
          <a:xfrm>
            <a:off x="723516" y="722498"/>
            <a:ext cx="4110729" cy="5181598"/>
          </a:xfrm>
        </p:spPr>
        <p:txBody>
          <a:bodyPr vert="horz" lIns="91440" tIns="45720" rIns="91440" bIns="45720" rtlCol="0" anchor="t">
            <a:normAutofit/>
          </a:bodyPr>
          <a:lstStyle/>
          <a:p>
            <a:pPr marL="285750" indent="-285750">
              <a:buFont typeface="Arial" panose="020B0604020202020204" pitchFamily="34" charset="0"/>
              <a:buChar char="•"/>
            </a:pPr>
            <a:r>
              <a:rPr lang="cy-GB" dirty="0">
                <a:latin typeface="Calibri"/>
                <a:cs typeface="Calibri"/>
              </a:rPr>
              <a:t>Mae gan straen gwenwynig y potensial i newid cemeg ymennydd plentyn, anatomeg yr ymennydd a hyd yn oed mynegiant genynnau. Mae straen gwenwynig yn gwanhau pensaernïaeth yr ymennydd sy'n datblygu, a all arwain at broblemau gydol oes mewn dysgu, ymddygiad, ac iechyd corfforol a meddyliol.</a:t>
            </a:r>
          </a:p>
          <a:p>
            <a:pPr marL="285750" indent="-285750">
              <a:buFont typeface="Arial" panose="020B0604020202020204" pitchFamily="34" charset="0"/>
              <a:buChar char="•"/>
            </a:pPr>
            <a:r>
              <a:rPr lang="cy-GB" dirty="0">
                <a:latin typeface="Calibri"/>
                <a:cs typeface="Calibri"/>
              </a:rPr>
              <a:t>Yn gyffredin, nid yw plant sy'n profi straen yn cyflawni eu potensial academaidd, emosiynol ac ymddygiadol.</a:t>
            </a:r>
          </a:p>
          <a:p>
            <a:pPr marL="285750" indent="-285750">
              <a:buFont typeface="Arial" panose="020B0604020202020204" pitchFamily="34" charset="0"/>
              <a:buChar char="•"/>
            </a:pPr>
            <a:r>
              <a:rPr lang="cy-GB" dirty="0">
                <a:latin typeface="Calibri"/>
                <a:cs typeface="Calibri"/>
              </a:rPr>
              <a:t>Gall dod i gysylltiad â straen arwain at gyflyrau iechyd cronig fel diabetes, clefyd y galon, clefyd rhwystrol cronig yr ysgyfaint, clefyd yr afu, a chanser (ymhlith llawer o gyflyrau iechyd oedolion eraill). </a:t>
            </a:r>
          </a:p>
          <a:p>
            <a:endParaRPr lang="en-GB" dirty="0"/>
          </a:p>
        </p:txBody>
      </p:sp>
    </p:spTree>
    <p:custDataLst>
      <p:tags r:id="rId1"/>
    </p:custDataLst>
    <p:extLst>
      <p:ext uri="{BB962C8B-B14F-4D97-AF65-F5344CB8AC3E}">
        <p14:creationId xmlns:p14="http://schemas.microsoft.com/office/powerpoint/2010/main" val="33108795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39505" y="959216"/>
            <a:ext cx="8908181" cy="1016282"/>
          </a:xfrm>
        </p:spPr>
        <p:txBody>
          <a:bodyPr>
            <a:normAutofit fontScale="92500" lnSpcReduction="20000"/>
          </a:bodyPr>
          <a:lstStyle/>
          <a:p>
            <a:pPr>
              <a:lnSpc>
                <a:spcPct val="107000"/>
              </a:lnSpc>
              <a:spcAft>
                <a:spcPts val="600"/>
              </a:spcAft>
            </a:pPr>
            <a:r>
              <a:rPr lang="cy-GB" sz="1350" dirty="0">
                <a:latin typeface="Calibri" panose="020F0502020204030204" pitchFamily="34" charset="0"/>
                <a:ea typeface="Calibri" panose="020F0502020204030204" pitchFamily="34" charset="0"/>
                <a:cs typeface="Calibri" panose="020F0502020204030204" pitchFamily="34" charset="0"/>
              </a:rPr>
              <a:t>Mae’r adnodd hwn wedi’i ddatblygu mewn partneriaeth â’r Consortiwm Ymarferwyr Gwasanaethau Cymdeithasol (SSP) ar ran Gofal Cymdeithasol Cymru. Mae’r consortiwm yn cynnwys y partneriaid canlynol:</a:t>
            </a:r>
          </a:p>
          <a:p>
            <a:pPr>
              <a:lnSpc>
                <a:spcPct val="107000"/>
              </a:lnSpc>
              <a:spcAft>
                <a:spcPts val="600"/>
              </a:spcAft>
            </a:pPr>
            <a:r>
              <a:rPr lang="en-GB" sz="1350" dirty="0"/>
              <a:t>This resource has been developed in partnership by the Social Services Practitioner (SSP) Consortium on behalf of Social Care Wales. The consortium is made up of the following partners:</a:t>
            </a:r>
          </a:p>
          <a:p>
            <a:pP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GB" sz="135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Cardif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53445" y="2785733"/>
            <a:ext cx="997428" cy="391514"/>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7" name="Picture 3" descr="CCC logo"/>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82150" y="2211862"/>
            <a:ext cx="863086" cy="391236"/>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8" name="Picture 4" descr="CCC"/>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322283" y="2223857"/>
            <a:ext cx="804791" cy="367249"/>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29" name="Picture 5" descr="Centred colour MCC logo - for web_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41343" y="2190149"/>
            <a:ext cx="699584" cy="453140"/>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0" name="Picture 6" descr="GCS Logo2"/>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505596" y="2762526"/>
            <a:ext cx="715096" cy="514132"/>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1" name="Picture 7" descr="ncc-logo"/>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015065" y="2236116"/>
            <a:ext cx="791981" cy="331493"/>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2" name="Picture 8" descr="NPT C"/>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424836" y="2201731"/>
            <a:ext cx="506320" cy="425360"/>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3" name="Picture 9" descr="Pembs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860722" y="2055898"/>
            <a:ext cx="426278" cy="806885"/>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4" name="Picture 10" descr="Powys CC"/>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954389" y="2272640"/>
            <a:ext cx="443075" cy="294969"/>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5" name="Picture 11" descr="SCC"/>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8157529" y="2145089"/>
            <a:ext cx="522356" cy="520984"/>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6" name="Picture 12" descr="Torfaen Logo-03"/>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679885" y="2293413"/>
            <a:ext cx="1018298" cy="263416"/>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7" name="Picture 13" descr="4Bridgend College logo full colour@2x-PNG"/>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475415" y="2785735"/>
            <a:ext cx="964723" cy="415019"/>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8" name="Picture 14" descr="Merthyr master cmyk 2017"/>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4119258" y="2184452"/>
            <a:ext cx="426225" cy="481340"/>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1039" name="Picture 3" descr="Bridgend County Borough Council"/>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812144" y="2230087"/>
            <a:ext cx="383802" cy="431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040" name="Picture 16" descr="RCT"/>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a:off x="7499312" y="2194304"/>
            <a:ext cx="600989" cy="408794"/>
          </a:xfrm>
          <a:prstGeom prst="rect">
            <a:avLst/>
          </a:prstGeom>
          <a:noFill/>
          <a:ln>
            <a:noFill/>
          </a:ln>
          <a:effectLst/>
          <a:extLst>
            <a:ext uri="{909E8E84-426E-40DD-AFC4-6F175D3DCCD1}">
              <a14:hiddenFill xmlns:a14="http://schemas.microsoft.com/office/drawing/2010/main">
                <a:solidFill>
                  <a:srgbClr val="4E5B6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2" name="TextBox 1"/>
          <p:cNvSpPr txBox="1"/>
          <p:nvPr/>
        </p:nvSpPr>
        <p:spPr>
          <a:xfrm>
            <a:off x="1657821" y="3314475"/>
            <a:ext cx="8809288" cy="2444708"/>
          </a:xfrm>
          <a:prstGeom prst="rect">
            <a:avLst/>
          </a:prstGeom>
          <a:noFill/>
        </p:spPr>
        <p:txBody>
          <a:bodyPr wrap="square" rtlCol="0">
            <a:spAutoFit/>
          </a:bodyPr>
          <a:lstStyle/>
          <a:p>
            <a:pPr algn="ctr">
              <a:lnSpc>
                <a:spcPct val="107000"/>
              </a:lnSpc>
              <a:spcAft>
                <a:spcPts val="600"/>
              </a:spcAft>
            </a:pPr>
            <a:r>
              <a:rPr lang="cy-GB" sz="1200" dirty="0">
                <a:latin typeface="Calibri" panose="020F0502020204030204" pitchFamily="34" charset="0"/>
                <a:ea typeface="Calibri" panose="020F0502020204030204" pitchFamily="34" charset="0"/>
                <a:cs typeface="Calibri" panose="020F0502020204030204" pitchFamily="34" charset="0"/>
              </a:rPr>
              <a:t>Gofal Cymdeithasol Cymru a'i gynghorwyr penodedig sy'n berchen ar hawlfraint y deunyddiau hyn. Gall darparwyr dysgu, awdurdodau lleol a darparwyr gwasanaethau gofal yng Nghymru gopïo, atgynhyrchu, dosbarthu neu drefnu bod y Rhaglen Ddysgu Ymarferwyr Gwasanaethau Cymdeithasol (SSP) ar gael fel arall i unrhyw drydydd parti arall ar sail ddielw yn unig. Rhaid i unrhyw bartïon eraill sy’n dymuno copïo, atgynhyrchu, dosbarthu neu fel arall wneud y Rhaglen Ymarferwyr Gwasanaethau Cymdeithasol (SSP) ar gael i unrhyw drydydd parti arall geisio caniatâd ysgrifenedig Gofal Cymdeithasol Cymru ymlaen llaw.</a:t>
            </a:r>
          </a:p>
          <a:p>
            <a:pPr algn="ctr">
              <a:lnSpc>
                <a:spcPct val="107000"/>
              </a:lnSpc>
              <a:spcAft>
                <a:spcPts val="600"/>
              </a:spcAft>
            </a:pPr>
            <a:r>
              <a:rPr lang="en-GB" sz="1200" dirty="0">
                <a:latin typeface="Calibri" panose="020F0502020204030204" pitchFamily="34" charset="0"/>
                <a:ea typeface="Calibri" panose="020F0502020204030204" pitchFamily="34" charset="0"/>
                <a:cs typeface="Times New Roman" panose="02020603050405020304" pitchFamily="18" charset="0"/>
              </a:rPr>
              <a:t>The copyright to these materials rests with Social Care Wales and its appointed advisers. The Social Services Practitioner (SSP) Programme of learning may be copied, reproduced, distributed or otherwise made available to any other third party by learning providers, local authorities and care service providers in Wales on a not-for-profit basis only. Any other parties that wish to copy, reproduce, distribute or otherwise make the Social Services Practitioner (SSP) Programme available to any other third party must seek the prior written consent of Social Care Wales.</a:t>
            </a:r>
          </a:p>
          <a:p>
            <a:pPr algn="ctr">
              <a:lnSpc>
                <a:spcPct val="107000"/>
              </a:lnSpc>
              <a:spcAft>
                <a:spcPts val="600"/>
              </a:spcAft>
            </a:pPr>
            <a:endParaRPr lang="en-GB" sz="1350" dirty="0">
              <a:latin typeface="Calibri" panose="020F0502020204030204" pitchFamily="34" charset="0"/>
              <a:ea typeface="Calibri" panose="020F0502020204030204" pitchFamily="34" charset="0"/>
              <a:cs typeface="Times New Roman" panose="02020603050405020304" pitchFamily="18" charset="0"/>
            </a:endParaRPr>
          </a:p>
        </p:txBody>
      </p:sp>
    </p:spTree>
    <p:custDataLst>
      <p:tags r:id="rId1"/>
    </p:custDataLst>
    <p:extLst>
      <p:ext uri="{BB962C8B-B14F-4D97-AF65-F5344CB8AC3E}">
        <p14:creationId xmlns:p14="http://schemas.microsoft.com/office/powerpoint/2010/main" val="2607416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3780" y="133867"/>
            <a:ext cx="3977108" cy="1039506"/>
          </a:xfrm>
        </p:spPr>
        <p:txBody>
          <a:bodyPr>
            <a:normAutofit fontScale="90000"/>
          </a:bodyPr>
          <a:lstStyle/>
          <a:p>
            <a:r>
              <a:rPr lang="cy-GB" sz="2200" b="1" dirty="0">
                <a:latin typeface="Calibri"/>
                <a:cs typeface="Calibri"/>
              </a:rPr>
              <a:t>Trawma: datblygiad a llesiant gydol oes</a:t>
            </a:r>
            <a:br>
              <a:rPr lang="cy-GB" b="1" dirty="0">
                <a:latin typeface="Arial"/>
              </a:rPr>
            </a:br>
            <a:endParaRPr lang="en-GB" dirty="0"/>
          </a:p>
        </p:txBody>
      </p:sp>
      <p:sp>
        <p:nvSpPr>
          <p:cNvPr id="3" name="Text Placeholder 2"/>
          <p:cNvSpPr>
            <a:spLocks noGrp="1"/>
          </p:cNvSpPr>
          <p:nvPr>
            <p:ph type="body" sz="quarter" idx="10"/>
          </p:nvPr>
        </p:nvSpPr>
        <p:spPr>
          <a:xfrm>
            <a:off x="6386513" y="137732"/>
            <a:ext cx="4866467" cy="642556"/>
          </a:xfrm>
        </p:spPr>
        <p:txBody>
          <a:bodyPr/>
          <a:lstStyle/>
          <a:p>
            <a:r>
              <a:rPr lang="en-US" sz="2000" b="1" dirty="0"/>
              <a:t>Trauma: development and well-being across the lifespan</a:t>
            </a:r>
            <a:endParaRPr lang="en-GB" sz="2000" b="1">
              <a:cs typeface="Arial"/>
            </a:endParaRPr>
          </a:p>
          <a:p>
            <a:endParaRPr lang="en-GB" sz="2000" dirty="0"/>
          </a:p>
        </p:txBody>
      </p:sp>
      <p:sp>
        <p:nvSpPr>
          <p:cNvPr id="4" name="Text Placeholder 3"/>
          <p:cNvSpPr>
            <a:spLocks noGrp="1"/>
          </p:cNvSpPr>
          <p:nvPr>
            <p:ph type="body" sz="quarter" idx="11"/>
          </p:nvPr>
        </p:nvSpPr>
        <p:spPr>
          <a:xfrm>
            <a:off x="6386514" y="890017"/>
            <a:ext cx="4183951" cy="5023103"/>
          </a:xfrm>
        </p:spPr>
        <p:txBody>
          <a:bodyPr>
            <a:normAutofit fontScale="85000" lnSpcReduction="20000"/>
          </a:bodyPr>
          <a:lstStyle/>
          <a:p>
            <a:pPr marL="285750" indent="-285750">
              <a:buFont typeface="Arial" panose="020B0604020202020204" pitchFamily="34" charset="0"/>
              <a:buChar char="•"/>
            </a:pPr>
            <a:r>
              <a:rPr lang="en-US" dirty="0"/>
              <a:t>What is ‘trauma’? </a:t>
            </a:r>
          </a:p>
          <a:p>
            <a:pPr marL="285750" indent="-285750">
              <a:buFont typeface="Arial" panose="020B0604020202020204" pitchFamily="34" charset="0"/>
              <a:buChar char="•"/>
            </a:pPr>
            <a:r>
              <a:rPr lang="en-US" dirty="0"/>
              <a:t>Trauma is broadly defined as experiencing a highly stressful, distressing of frightening event. Traumatic events can happen to anyone at any time, and the effects from trauma can last a long time. </a:t>
            </a:r>
          </a:p>
          <a:p>
            <a:pPr marL="285750" indent="-285750">
              <a:buFont typeface="Arial" panose="020B0604020202020204" pitchFamily="34" charset="0"/>
              <a:buChar char="•"/>
            </a:pPr>
            <a:r>
              <a:rPr lang="en-US" dirty="0"/>
              <a:t>Trauma can include feeling: </a:t>
            </a:r>
          </a:p>
          <a:p>
            <a:r>
              <a:rPr lang="en-US" dirty="0"/>
              <a:t>- frightened</a:t>
            </a:r>
          </a:p>
          <a:p>
            <a:r>
              <a:rPr lang="en-US" dirty="0"/>
              <a:t>- under threat</a:t>
            </a:r>
          </a:p>
          <a:p>
            <a:r>
              <a:rPr lang="en-US" dirty="0"/>
              <a:t>- humiliated</a:t>
            </a:r>
          </a:p>
          <a:p>
            <a:r>
              <a:rPr lang="en-US" dirty="0"/>
              <a:t>- rejected</a:t>
            </a:r>
          </a:p>
          <a:p>
            <a:r>
              <a:rPr lang="en-US" dirty="0"/>
              <a:t>- abandoned</a:t>
            </a:r>
          </a:p>
          <a:p>
            <a:r>
              <a:rPr lang="en-US" dirty="0"/>
              <a:t>- invalidated</a:t>
            </a:r>
          </a:p>
          <a:p>
            <a:r>
              <a:rPr lang="en-US" dirty="0"/>
              <a:t>- unsafe</a:t>
            </a:r>
          </a:p>
          <a:p>
            <a:r>
              <a:rPr lang="en-US" dirty="0"/>
              <a:t>- unsupported</a:t>
            </a:r>
          </a:p>
          <a:p>
            <a:r>
              <a:rPr lang="en-US" dirty="0"/>
              <a:t>- trapped</a:t>
            </a:r>
          </a:p>
          <a:p>
            <a:r>
              <a:rPr lang="en-US" dirty="0"/>
              <a:t>- ashamed</a:t>
            </a:r>
          </a:p>
          <a:p>
            <a:r>
              <a:rPr lang="en-US" dirty="0"/>
              <a:t>- powerless.</a:t>
            </a:r>
          </a:p>
          <a:p>
            <a:endParaRPr lang="en-US" dirty="0"/>
          </a:p>
        </p:txBody>
      </p:sp>
      <p:sp>
        <p:nvSpPr>
          <p:cNvPr id="5" name="Text Placeholder 4"/>
          <p:cNvSpPr>
            <a:spLocks noGrp="1"/>
          </p:cNvSpPr>
          <p:nvPr>
            <p:ph type="body" sz="quarter" idx="12"/>
          </p:nvPr>
        </p:nvSpPr>
        <p:spPr>
          <a:xfrm>
            <a:off x="775650" y="920095"/>
            <a:ext cx="3985598" cy="5023103"/>
          </a:xfrm>
        </p:spPr>
        <p:txBody>
          <a:bodyPr vert="horz" lIns="91440" tIns="45720" rIns="91440" bIns="45720" rtlCol="0" anchor="t">
            <a:normAutofit fontScale="85000" lnSpcReduction="20000"/>
          </a:bodyPr>
          <a:lstStyle/>
          <a:p>
            <a:pPr marL="285750" indent="-285750">
              <a:buFont typeface="Arial" panose="020B0604020202020204" pitchFamily="34" charset="0"/>
              <a:buChar char="•"/>
            </a:pPr>
            <a:r>
              <a:rPr lang="cy-GB" dirty="0">
                <a:latin typeface="Calibri"/>
                <a:cs typeface="Calibri"/>
              </a:rPr>
              <a:t>Beth yw 'trawma'? </a:t>
            </a:r>
            <a:endParaRPr lang="en-US">
              <a:cs typeface="Calibri"/>
            </a:endParaRPr>
          </a:p>
          <a:p>
            <a:pPr marL="285750" indent="-285750">
              <a:buFont typeface="Arial" panose="020B0604020202020204" pitchFamily="34" charset="0"/>
              <a:buChar char="•"/>
            </a:pPr>
            <a:r>
              <a:rPr lang="cy-GB" dirty="0">
                <a:latin typeface="Calibri"/>
                <a:cs typeface="Calibri"/>
              </a:rPr>
              <a:t>Mae trawma yn cael ei ddiffinio’n fras fel profi digwyddiad hynod straenus, gofidus neu frawychus. Gall digwyddiadau trawmatig ddigwydd i unrhyw un ar unrhyw adeg, a gall effeithiau trawma bara am amser hir. </a:t>
            </a:r>
          </a:p>
          <a:p>
            <a:pPr marL="285750" indent="-285750">
              <a:buFont typeface="Arial" panose="020B0604020202020204" pitchFamily="34" charset="0"/>
              <a:buChar char="•"/>
            </a:pPr>
            <a:r>
              <a:rPr lang="cy-GB" dirty="0">
                <a:latin typeface="Calibri"/>
                <a:cs typeface="Calibri"/>
              </a:rPr>
              <a:t>Gall trawma gynnwys teimlo'n: </a:t>
            </a:r>
          </a:p>
          <a:p>
            <a:r>
              <a:rPr lang="cy-GB" dirty="0">
                <a:latin typeface="Calibri"/>
                <a:cs typeface="Calibri"/>
              </a:rPr>
              <a:t>- ofnus</a:t>
            </a:r>
          </a:p>
          <a:p>
            <a:r>
              <a:rPr lang="cy-GB" dirty="0">
                <a:latin typeface="Calibri"/>
                <a:cs typeface="Calibri"/>
              </a:rPr>
              <a:t>- dan fygythiad</a:t>
            </a:r>
          </a:p>
          <a:p>
            <a:r>
              <a:rPr lang="cy-GB" dirty="0">
                <a:latin typeface="Calibri"/>
                <a:cs typeface="Calibri"/>
              </a:rPr>
              <a:t>- wedi'ch bychanu</a:t>
            </a:r>
          </a:p>
          <a:p>
            <a:r>
              <a:rPr lang="cy-GB" dirty="0">
                <a:latin typeface="Calibri"/>
                <a:cs typeface="Calibri"/>
              </a:rPr>
              <a:t>- wedi'ch gwrthod</a:t>
            </a:r>
          </a:p>
          <a:p>
            <a:r>
              <a:rPr lang="cy-GB" dirty="0">
                <a:latin typeface="Calibri"/>
                <a:cs typeface="Calibri"/>
              </a:rPr>
              <a:t>- wedi'ch gadael</a:t>
            </a:r>
          </a:p>
          <a:p>
            <a:r>
              <a:rPr lang="cy-GB" dirty="0">
                <a:latin typeface="Calibri"/>
                <a:cs typeface="Calibri"/>
              </a:rPr>
              <a:t>- yn annilys</a:t>
            </a:r>
          </a:p>
          <a:p>
            <a:r>
              <a:rPr lang="cy-GB" dirty="0">
                <a:latin typeface="Calibri"/>
                <a:cs typeface="Calibri"/>
              </a:rPr>
              <a:t>- yn anniogel</a:t>
            </a:r>
          </a:p>
          <a:p>
            <a:r>
              <a:rPr lang="cy-GB" dirty="0">
                <a:latin typeface="Calibri"/>
                <a:cs typeface="Calibri"/>
              </a:rPr>
              <a:t>- heb gefnogaeth</a:t>
            </a:r>
          </a:p>
          <a:p>
            <a:r>
              <a:rPr lang="cy-GB" dirty="0">
                <a:latin typeface="Calibri"/>
                <a:cs typeface="Calibri"/>
              </a:rPr>
              <a:t>- yn gaeth</a:t>
            </a:r>
          </a:p>
          <a:p>
            <a:r>
              <a:rPr lang="cy-GB" dirty="0">
                <a:latin typeface="Calibri"/>
                <a:cs typeface="Calibri"/>
              </a:rPr>
              <a:t>- llawn cywilydd</a:t>
            </a:r>
          </a:p>
          <a:p>
            <a:r>
              <a:rPr lang="cy-GB" dirty="0">
                <a:latin typeface="Calibri"/>
                <a:cs typeface="Calibri"/>
              </a:rPr>
              <a:t>- yn di-rym.</a:t>
            </a:r>
          </a:p>
          <a:p>
            <a:endParaRPr lang="en-GB" dirty="0"/>
          </a:p>
        </p:txBody>
      </p:sp>
    </p:spTree>
    <p:custDataLst>
      <p:tags r:id="rId1"/>
    </p:custDataLst>
    <p:extLst>
      <p:ext uri="{BB962C8B-B14F-4D97-AF65-F5344CB8AC3E}">
        <p14:creationId xmlns:p14="http://schemas.microsoft.com/office/powerpoint/2010/main" val="4199867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11" end="11"/>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
                                            <p:txEl>
                                              <p:pRg st="12" end="12"/>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4">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5257" y="201946"/>
            <a:ext cx="4488432" cy="631365"/>
          </a:xfrm>
        </p:spPr>
        <p:txBody>
          <a:bodyPr>
            <a:normAutofit fontScale="90000"/>
          </a:bodyPr>
          <a:lstStyle/>
          <a:p>
            <a:r>
              <a:rPr lang="cy-GB" b="1" dirty="0">
                <a:latin typeface="Calibri"/>
                <a:cs typeface="Calibri"/>
              </a:rPr>
              <a:t>Enghreifftiau o drawma</a:t>
            </a:r>
            <a:br>
              <a:rPr lang="cy-GB" b="1" dirty="0">
                <a:latin typeface="Calibri"/>
              </a:rPr>
            </a:br>
            <a:endParaRPr lang="en-GB" b="1">
              <a:latin typeface="Calibri"/>
              <a:cs typeface="Calibri"/>
            </a:endParaRPr>
          </a:p>
        </p:txBody>
      </p:sp>
      <p:sp>
        <p:nvSpPr>
          <p:cNvPr id="3" name="Text Placeholder 2"/>
          <p:cNvSpPr>
            <a:spLocks noGrp="1"/>
          </p:cNvSpPr>
          <p:nvPr>
            <p:ph type="body" sz="quarter" idx="10"/>
          </p:nvPr>
        </p:nvSpPr>
        <p:spPr>
          <a:xfrm>
            <a:off x="6472777" y="208959"/>
            <a:ext cx="3690937" cy="427354"/>
          </a:xfrm>
        </p:spPr>
        <p:txBody>
          <a:bodyPr vert="horz" lIns="91440" tIns="45720" rIns="91440" bIns="45720" rtlCol="0" anchor="t">
            <a:normAutofit fontScale="92500" lnSpcReduction="10000"/>
          </a:bodyPr>
          <a:lstStyle/>
          <a:p>
            <a:r>
              <a:rPr lang="en-US" b="1" dirty="0"/>
              <a:t>Examples of trauma</a:t>
            </a:r>
            <a:endParaRPr lang="en-GB" b="1">
              <a:cs typeface="Arial"/>
            </a:endParaRPr>
          </a:p>
        </p:txBody>
      </p:sp>
      <p:sp>
        <p:nvSpPr>
          <p:cNvPr id="6" name="Rounded Rectangle 5"/>
          <p:cNvSpPr/>
          <p:nvPr/>
        </p:nvSpPr>
        <p:spPr>
          <a:xfrm>
            <a:off x="6298219" y="884564"/>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Domestic or family violence/ Dating violence</a:t>
            </a:r>
            <a:endParaRPr lang="en-GB" sz="1600" dirty="0"/>
          </a:p>
        </p:txBody>
      </p:sp>
      <p:sp>
        <p:nvSpPr>
          <p:cNvPr id="7" name="Rounded Rectangle 6"/>
          <p:cNvSpPr/>
          <p:nvPr/>
        </p:nvSpPr>
        <p:spPr>
          <a:xfrm>
            <a:off x="6298219" y="1384763"/>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Community violence (shooting, mugging)</a:t>
            </a:r>
            <a:endParaRPr lang="en-GB" sz="1600" dirty="0"/>
          </a:p>
        </p:txBody>
      </p:sp>
      <p:sp>
        <p:nvSpPr>
          <p:cNvPr id="8" name="Rounded Rectangle 7"/>
          <p:cNvSpPr/>
          <p:nvPr/>
        </p:nvSpPr>
        <p:spPr>
          <a:xfrm>
            <a:off x="6298219" y="1884962"/>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Sexual or physical abuse</a:t>
            </a:r>
            <a:endParaRPr lang="en-GB" sz="1600" dirty="0"/>
          </a:p>
        </p:txBody>
      </p:sp>
      <p:sp>
        <p:nvSpPr>
          <p:cNvPr id="9" name="Rounded Rectangle 8"/>
          <p:cNvSpPr/>
          <p:nvPr/>
        </p:nvSpPr>
        <p:spPr>
          <a:xfrm>
            <a:off x="6298219" y="2385161"/>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Natural disaster (flood, earthquake)</a:t>
            </a:r>
            <a:endParaRPr lang="en-GB" sz="1600" dirty="0"/>
          </a:p>
        </p:txBody>
      </p:sp>
      <p:sp>
        <p:nvSpPr>
          <p:cNvPr id="10" name="Rounded Rectangle 9"/>
          <p:cNvSpPr/>
          <p:nvPr/>
        </p:nvSpPr>
        <p:spPr>
          <a:xfrm>
            <a:off x="6298219" y="2878135"/>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Serious car accident</a:t>
            </a:r>
            <a:endParaRPr lang="en-GB" sz="1600" dirty="0"/>
          </a:p>
        </p:txBody>
      </p:sp>
      <p:sp>
        <p:nvSpPr>
          <p:cNvPr id="12" name="Rounded Rectangle 11"/>
          <p:cNvSpPr/>
          <p:nvPr/>
        </p:nvSpPr>
        <p:spPr>
          <a:xfrm>
            <a:off x="6298219" y="3371109"/>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Unexpected death</a:t>
            </a:r>
            <a:endParaRPr lang="en-GB" sz="1600" dirty="0"/>
          </a:p>
        </p:txBody>
      </p:sp>
      <p:sp>
        <p:nvSpPr>
          <p:cNvPr id="13" name="Rounded Rectangle 12"/>
          <p:cNvSpPr/>
          <p:nvPr/>
        </p:nvSpPr>
        <p:spPr>
          <a:xfrm>
            <a:off x="6298219" y="3864083"/>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Serious injury (dog attack, burn, </a:t>
            </a:r>
            <a:endParaRPr lang="en-GB" sz="1600" dirty="0"/>
          </a:p>
        </p:txBody>
      </p:sp>
      <p:sp>
        <p:nvSpPr>
          <p:cNvPr id="14" name="Rounded Rectangle 13"/>
          <p:cNvSpPr/>
          <p:nvPr/>
        </p:nvSpPr>
        <p:spPr>
          <a:xfrm>
            <a:off x="6301503" y="4351514"/>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Major surgery</a:t>
            </a:r>
            <a:endParaRPr lang="en-GB" sz="1600" dirty="0"/>
          </a:p>
        </p:txBody>
      </p:sp>
      <p:sp>
        <p:nvSpPr>
          <p:cNvPr id="15" name="Rounded Rectangle 14"/>
          <p:cNvSpPr/>
          <p:nvPr/>
        </p:nvSpPr>
        <p:spPr>
          <a:xfrm>
            <a:off x="6298219" y="4851713"/>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Infirmed of a serious illness/ diagnosis</a:t>
            </a:r>
            <a:endParaRPr lang="en-GB" sz="1600" dirty="0"/>
          </a:p>
        </p:txBody>
      </p:sp>
      <p:sp>
        <p:nvSpPr>
          <p:cNvPr id="16" name="Rounded Rectangle 15"/>
          <p:cNvSpPr/>
          <p:nvPr/>
        </p:nvSpPr>
        <p:spPr>
          <a:xfrm>
            <a:off x="6298219" y="5367267"/>
            <a:ext cx="4284439" cy="457626"/>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600" dirty="0"/>
              <a:t>War/ political violence (</a:t>
            </a:r>
            <a:r>
              <a:rPr lang="en-US" sz="1600" dirty="0" err="1"/>
              <a:t>inc.</a:t>
            </a:r>
            <a:r>
              <a:rPr lang="en-US" sz="1600" dirty="0"/>
              <a:t> terrorism)</a:t>
            </a:r>
            <a:endParaRPr lang="en-GB" sz="1600" dirty="0"/>
          </a:p>
        </p:txBody>
      </p:sp>
      <p:sp>
        <p:nvSpPr>
          <p:cNvPr id="17" name="Rounded Rectangle 5">
            <a:extLst>
              <a:ext uri="{FF2B5EF4-FFF2-40B4-BE49-F238E27FC236}">
                <a16:creationId xmlns:a16="http://schemas.microsoft.com/office/drawing/2014/main" id="{12A7167E-A866-4202-A6D2-0C1CB91654F7}"/>
              </a:ext>
            </a:extLst>
          </p:cNvPr>
          <p:cNvSpPr/>
          <p:nvPr/>
        </p:nvSpPr>
        <p:spPr>
          <a:xfrm>
            <a:off x="1665258" y="848672"/>
            <a:ext cx="4168473" cy="457626"/>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Trais domestig neu deuluol/ Trais canlyn</a:t>
            </a:r>
          </a:p>
        </p:txBody>
      </p:sp>
      <p:sp>
        <p:nvSpPr>
          <p:cNvPr id="18" name="Rounded Rectangle 6">
            <a:extLst>
              <a:ext uri="{FF2B5EF4-FFF2-40B4-BE49-F238E27FC236}">
                <a16:creationId xmlns:a16="http://schemas.microsoft.com/office/drawing/2014/main" id="{02D5B495-4AEE-447F-B925-E9101D72E805}"/>
              </a:ext>
            </a:extLst>
          </p:cNvPr>
          <p:cNvSpPr/>
          <p:nvPr/>
        </p:nvSpPr>
        <p:spPr>
          <a:xfrm>
            <a:off x="1691149" y="1356004"/>
            <a:ext cx="4142915" cy="457626"/>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Trais cymunedol (saethu, mygio)</a:t>
            </a:r>
          </a:p>
        </p:txBody>
      </p:sp>
      <p:sp>
        <p:nvSpPr>
          <p:cNvPr id="19" name="Rounded Rectangle 7">
            <a:extLst>
              <a:ext uri="{FF2B5EF4-FFF2-40B4-BE49-F238E27FC236}">
                <a16:creationId xmlns:a16="http://schemas.microsoft.com/office/drawing/2014/main" id="{FAF9A27E-6971-4181-BF1A-718D8FC73BA2}"/>
              </a:ext>
            </a:extLst>
          </p:cNvPr>
          <p:cNvSpPr/>
          <p:nvPr/>
        </p:nvSpPr>
        <p:spPr>
          <a:xfrm>
            <a:off x="1691149" y="1849684"/>
            <a:ext cx="4142915" cy="457626"/>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a:solidFill>
                  <a:srgbClr val="FFFFFF"/>
                </a:solidFill>
                <a:latin typeface="Arial"/>
                <a:cs typeface="Arial"/>
              </a:rPr>
              <a:t>Cam-drin rhywiol neu gorfforol</a:t>
            </a:r>
          </a:p>
        </p:txBody>
      </p:sp>
      <p:sp>
        <p:nvSpPr>
          <p:cNvPr id="20" name="Rounded Rectangle 8">
            <a:extLst>
              <a:ext uri="{FF2B5EF4-FFF2-40B4-BE49-F238E27FC236}">
                <a16:creationId xmlns:a16="http://schemas.microsoft.com/office/drawing/2014/main" id="{8D1CA2E8-4729-4808-B304-A800D72CB260}"/>
              </a:ext>
            </a:extLst>
          </p:cNvPr>
          <p:cNvSpPr/>
          <p:nvPr/>
        </p:nvSpPr>
        <p:spPr>
          <a:xfrm>
            <a:off x="1666479" y="2360820"/>
            <a:ext cx="4174160" cy="465849"/>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Trychineb naturiol (llifogydd, daeargryn)</a:t>
            </a:r>
          </a:p>
        </p:txBody>
      </p:sp>
      <p:sp>
        <p:nvSpPr>
          <p:cNvPr id="21" name="Rounded Rectangle 9">
            <a:extLst>
              <a:ext uri="{FF2B5EF4-FFF2-40B4-BE49-F238E27FC236}">
                <a16:creationId xmlns:a16="http://schemas.microsoft.com/office/drawing/2014/main" id="{D2FFA8BD-19FD-47AD-9FF9-C711F9AE97D9}"/>
              </a:ext>
            </a:extLst>
          </p:cNvPr>
          <p:cNvSpPr/>
          <p:nvPr/>
        </p:nvSpPr>
        <p:spPr>
          <a:xfrm>
            <a:off x="1674219" y="2859233"/>
            <a:ext cx="4177513" cy="408288"/>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Damwain car difrifol</a:t>
            </a:r>
          </a:p>
        </p:txBody>
      </p:sp>
      <p:sp>
        <p:nvSpPr>
          <p:cNvPr id="22" name="Rounded Rectangle 11">
            <a:extLst>
              <a:ext uri="{FF2B5EF4-FFF2-40B4-BE49-F238E27FC236}">
                <a16:creationId xmlns:a16="http://schemas.microsoft.com/office/drawing/2014/main" id="{23C6AAD3-08B0-41F1-B838-A11E4DF71718}"/>
              </a:ext>
            </a:extLst>
          </p:cNvPr>
          <p:cNvSpPr/>
          <p:nvPr/>
        </p:nvSpPr>
        <p:spPr>
          <a:xfrm>
            <a:off x="1656566" y="3335762"/>
            <a:ext cx="4185763" cy="482295"/>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a:solidFill>
                  <a:srgbClr val="FFFFFF"/>
                </a:solidFill>
                <a:latin typeface="Arial"/>
                <a:cs typeface="Arial"/>
              </a:rPr>
              <a:t>Marwolaeth annisgwyl</a:t>
            </a:r>
          </a:p>
        </p:txBody>
      </p:sp>
      <p:sp>
        <p:nvSpPr>
          <p:cNvPr id="23" name="Rounded Rectangle 12">
            <a:extLst>
              <a:ext uri="{FF2B5EF4-FFF2-40B4-BE49-F238E27FC236}">
                <a16:creationId xmlns:a16="http://schemas.microsoft.com/office/drawing/2014/main" id="{7C688D67-DFAA-46B6-AE69-3EFBB04A9098}"/>
              </a:ext>
            </a:extLst>
          </p:cNvPr>
          <p:cNvSpPr/>
          <p:nvPr/>
        </p:nvSpPr>
        <p:spPr>
          <a:xfrm>
            <a:off x="1665257" y="3855119"/>
            <a:ext cx="4177540" cy="457626"/>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Anaf difrifol (ymosodiad gan gi, llosg) </a:t>
            </a:r>
          </a:p>
        </p:txBody>
      </p:sp>
      <p:sp>
        <p:nvSpPr>
          <p:cNvPr id="24" name="Rounded Rectangle 13">
            <a:extLst>
              <a:ext uri="{FF2B5EF4-FFF2-40B4-BE49-F238E27FC236}">
                <a16:creationId xmlns:a16="http://schemas.microsoft.com/office/drawing/2014/main" id="{B5D9C607-22ED-4D2D-8711-60FF123CEE06}"/>
              </a:ext>
            </a:extLst>
          </p:cNvPr>
          <p:cNvSpPr/>
          <p:nvPr/>
        </p:nvSpPr>
        <p:spPr>
          <a:xfrm>
            <a:off x="1648343" y="4352776"/>
            <a:ext cx="4218655" cy="441180"/>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Llawdriniaeth fawr</a:t>
            </a:r>
          </a:p>
        </p:txBody>
      </p:sp>
      <p:sp>
        <p:nvSpPr>
          <p:cNvPr id="25" name="Rounded Rectangle 14">
            <a:extLst>
              <a:ext uri="{FF2B5EF4-FFF2-40B4-BE49-F238E27FC236}">
                <a16:creationId xmlns:a16="http://schemas.microsoft.com/office/drawing/2014/main" id="{28519567-94EB-4473-AD7C-61626128C68D}"/>
              </a:ext>
            </a:extLst>
          </p:cNvPr>
          <p:cNvSpPr/>
          <p:nvPr/>
        </p:nvSpPr>
        <p:spPr>
          <a:xfrm>
            <a:off x="1661288" y="4864457"/>
            <a:ext cx="4218655" cy="391842"/>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Cael gwybod am salwch difrifol / diagnosis</a:t>
            </a:r>
          </a:p>
        </p:txBody>
      </p:sp>
      <p:sp>
        <p:nvSpPr>
          <p:cNvPr id="26" name="Rounded Rectangle 15">
            <a:extLst>
              <a:ext uri="{FF2B5EF4-FFF2-40B4-BE49-F238E27FC236}">
                <a16:creationId xmlns:a16="http://schemas.microsoft.com/office/drawing/2014/main" id="{4DF5F378-F2CE-4D8D-8A68-7642A89C350D}"/>
              </a:ext>
            </a:extLst>
          </p:cNvPr>
          <p:cNvSpPr/>
          <p:nvPr/>
        </p:nvSpPr>
        <p:spPr>
          <a:xfrm>
            <a:off x="1665258" y="5332572"/>
            <a:ext cx="4218655" cy="474072"/>
          </a:xfrm>
          <a:prstGeom prst="roundRect">
            <a:avLst/>
          </a:prstGeom>
          <a:solidFill>
            <a:srgbClr val="70AD47"/>
          </a:solidFill>
          <a:ln w="12700" cap="flat" cmpd="sng" algn="ctr">
            <a:solidFill>
              <a:srgbClr val="70AD47">
                <a:shade val="50000"/>
              </a:srgbClr>
            </a:solidFill>
            <a:prstDash val="solid"/>
            <a:miter lim="800000"/>
          </a:ln>
          <a:effectLst/>
        </p:spPr>
        <p:txBody>
          <a:bodyPr rtlCol="0" anchor="ctr"/>
          <a:lstStyle/>
          <a:p>
            <a:pPr algn="ctr">
              <a:defRPr/>
            </a:pPr>
            <a:r>
              <a:rPr lang="cy-GB" sz="1600" kern="0" dirty="0">
                <a:solidFill>
                  <a:srgbClr val="FFFFFF"/>
                </a:solidFill>
                <a:latin typeface="Arial"/>
                <a:cs typeface="Arial"/>
              </a:rPr>
              <a:t>Rhyfel / trais gwleidyddol (gan gynnwys terfysgaeth)</a:t>
            </a:r>
          </a:p>
        </p:txBody>
      </p:sp>
    </p:spTree>
    <p:custDataLst>
      <p:tags r:id="rId1"/>
    </p:custDataLst>
    <p:extLst>
      <p:ext uri="{BB962C8B-B14F-4D97-AF65-F5344CB8AC3E}">
        <p14:creationId xmlns:p14="http://schemas.microsoft.com/office/powerpoint/2010/main" val="3669049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2"/>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4"/>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537" y="138134"/>
            <a:ext cx="4264914" cy="882600"/>
          </a:xfrm>
        </p:spPr>
        <p:txBody>
          <a:bodyPr>
            <a:normAutofit/>
          </a:bodyPr>
          <a:lstStyle/>
          <a:p>
            <a:r>
              <a:rPr lang="cy-GB" b="1" i="0" u="none" strike="noStrike" cap="none" baseline="0" dirty="0">
                <a:solidFill>
                  <a:srgbClr val="16AD85"/>
                </a:solidFill>
                <a:effectLst/>
                <a:uFillTx/>
                <a:latin typeface="Calibri"/>
                <a:cs typeface="Calibri"/>
              </a:rPr>
              <a:t>Effeithiau trawma</a:t>
            </a:r>
            <a:br>
              <a:rPr lang="cy-GB" b="1" dirty="0">
                <a:latin typeface="Arial"/>
              </a:rPr>
            </a:br>
            <a:endParaRPr lang="en-GB" dirty="0"/>
          </a:p>
        </p:txBody>
      </p:sp>
      <p:sp>
        <p:nvSpPr>
          <p:cNvPr id="3" name="Text Placeholder 2"/>
          <p:cNvSpPr>
            <a:spLocks noGrp="1"/>
          </p:cNvSpPr>
          <p:nvPr>
            <p:ph type="body" sz="quarter" idx="10"/>
          </p:nvPr>
        </p:nvSpPr>
        <p:spPr>
          <a:xfrm>
            <a:off x="6386180" y="146827"/>
            <a:ext cx="3902524" cy="431307"/>
          </a:xfrm>
        </p:spPr>
        <p:txBody>
          <a:bodyPr>
            <a:normAutofit fontScale="92500" lnSpcReduction="10000"/>
          </a:bodyPr>
          <a:lstStyle/>
          <a:p>
            <a:r>
              <a:rPr lang="en-US" b="1" dirty="0"/>
              <a:t>The effects of trauma</a:t>
            </a:r>
            <a:endParaRPr lang="en-GB" b="1">
              <a:cs typeface="Arial"/>
            </a:endParaRPr>
          </a:p>
        </p:txBody>
      </p:sp>
      <p:sp>
        <p:nvSpPr>
          <p:cNvPr id="4" name="Text Placeholder 3"/>
          <p:cNvSpPr>
            <a:spLocks noGrp="1"/>
          </p:cNvSpPr>
          <p:nvPr>
            <p:ph type="body" sz="quarter" idx="11"/>
          </p:nvPr>
        </p:nvSpPr>
        <p:spPr>
          <a:xfrm>
            <a:off x="6386181" y="780288"/>
            <a:ext cx="4098607" cy="4937760"/>
          </a:xfrm>
        </p:spPr>
        <p:txBody>
          <a:bodyPr>
            <a:normAutofit/>
          </a:bodyPr>
          <a:lstStyle/>
          <a:p>
            <a:pPr marL="285750" indent="-285750">
              <a:buFont typeface="Arial" panose="020B0604020202020204" pitchFamily="34" charset="0"/>
              <a:buChar char="•"/>
            </a:pPr>
            <a:r>
              <a:rPr lang="en-US" dirty="0"/>
              <a:t>Flashbacks – reliving aspects of a traumatic event or feeling as if it is happening now, which can happen whether or not an individual remembers specific details of 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Panic attacks – a type of fear response. They're an exaggeration of the body's response to danger, stress or excitement.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Dissociation – one way a person’s mind copes with overwhelming stress. They might might feel numb, ‘spaced out’, detached from their body or as though the world around them is unreal.</a:t>
            </a:r>
            <a:endParaRPr lang="en-GB" dirty="0"/>
          </a:p>
        </p:txBody>
      </p:sp>
      <p:sp>
        <p:nvSpPr>
          <p:cNvPr id="5" name="Text Placeholder 4"/>
          <p:cNvSpPr>
            <a:spLocks noGrp="1"/>
          </p:cNvSpPr>
          <p:nvPr>
            <p:ph type="body" sz="quarter" idx="12"/>
          </p:nvPr>
        </p:nvSpPr>
        <p:spPr>
          <a:xfrm>
            <a:off x="590494" y="779495"/>
            <a:ext cx="3993887" cy="5020567"/>
          </a:xfrm>
        </p:spPr>
        <p:txBody>
          <a:bodyPr vert="horz" lIns="91440" tIns="45720" rIns="91440" bIns="45720" rtlCol="0" anchor="t">
            <a:normAutofit/>
          </a:bodyPr>
          <a:lstStyle/>
          <a:p>
            <a:pPr marL="285750" indent="-285750">
              <a:buFont typeface="Arial" panose="020B0604020202020204" pitchFamily="34" charset="0"/>
              <a:buChar char="•"/>
            </a:pPr>
            <a:r>
              <a:rPr lang="cy-GB" dirty="0">
                <a:latin typeface="Calibri"/>
                <a:cs typeface="Calibri"/>
              </a:rPr>
              <a:t>Ôl-fflachiadau – ail-fyw agweddau ar ddigwyddiad trawmatig neu deimlad fel petai’n digwydd nawr, a all ddigwydd p’un a yw unigolyn yn cofio manylion penodol amdano ai peidio.</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cy-GB" dirty="0">
                <a:latin typeface="Calibri"/>
                <a:cs typeface="Calibri"/>
              </a:rPr>
              <a:t>Pyliau o banig - math o ymateb ofn. Maen nhw'n or-ddweud o ymateb y corff i berygl, straen neu gyffro.</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cy-GB" dirty="0">
                <a:latin typeface="Calibri"/>
                <a:cs typeface="Calibri"/>
              </a:rPr>
              <a:t>Datgysylltiad – un ffordd y mae meddwl person yn ymdopi â straen llethol. Efallai y byddan nhw'n teimlo'n ddideimlad, 'yn ddigyswllt', wedi'u gwahanu oddi wrth eu corff neu fel petai'r byd o'u cwmpas yn afreal.</a:t>
            </a:r>
          </a:p>
          <a:p>
            <a:endParaRPr lang="en-GB" dirty="0"/>
          </a:p>
        </p:txBody>
      </p:sp>
    </p:spTree>
    <p:custDataLst>
      <p:tags r:id="rId1"/>
    </p:custDataLst>
    <p:extLst>
      <p:ext uri="{BB962C8B-B14F-4D97-AF65-F5344CB8AC3E}">
        <p14:creationId xmlns:p14="http://schemas.microsoft.com/office/powerpoint/2010/main" val="1897279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327" y="127067"/>
            <a:ext cx="4470489" cy="924383"/>
          </a:xfrm>
        </p:spPr>
        <p:txBody>
          <a:bodyPr>
            <a:normAutofit/>
          </a:bodyPr>
          <a:lstStyle/>
          <a:p>
            <a:r>
              <a:rPr lang="cy-GB" b="1" i="0" u="none" strike="noStrike" cap="none" baseline="0" dirty="0">
                <a:solidFill>
                  <a:srgbClr val="16AD85"/>
                </a:solidFill>
                <a:effectLst/>
                <a:uFillTx/>
                <a:latin typeface="Calibri"/>
                <a:cs typeface="Calibri"/>
              </a:rPr>
              <a:t>Effeithiau trawma</a:t>
            </a:r>
            <a:br>
              <a:rPr lang="cy-GB" dirty="0">
                <a:latin typeface="Arial"/>
              </a:rPr>
            </a:br>
            <a:endParaRPr lang="en-GB" dirty="0"/>
          </a:p>
        </p:txBody>
      </p:sp>
      <p:sp>
        <p:nvSpPr>
          <p:cNvPr id="3" name="Text Placeholder 2"/>
          <p:cNvSpPr>
            <a:spLocks noGrp="1"/>
          </p:cNvSpPr>
          <p:nvPr>
            <p:ph type="body" sz="quarter" idx="10"/>
          </p:nvPr>
        </p:nvSpPr>
        <p:spPr>
          <a:xfrm>
            <a:off x="6435851" y="127066"/>
            <a:ext cx="4102088" cy="591244"/>
          </a:xfrm>
        </p:spPr>
        <p:txBody>
          <a:bodyPr/>
          <a:lstStyle/>
          <a:p>
            <a:r>
              <a:rPr lang="en-US" b="1" dirty="0"/>
              <a:t>The effects of trauma</a:t>
            </a:r>
            <a:endParaRPr lang="en-GB" b="1">
              <a:cs typeface="Arial"/>
            </a:endParaRPr>
          </a:p>
          <a:p>
            <a:endParaRPr lang="en-GB" dirty="0"/>
          </a:p>
        </p:txBody>
      </p:sp>
      <p:sp>
        <p:nvSpPr>
          <p:cNvPr id="4" name="Text Placeholder 3"/>
          <p:cNvSpPr>
            <a:spLocks noGrp="1"/>
          </p:cNvSpPr>
          <p:nvPr>
            <p:ph type="body" sz="quarter" idx="11"/>
          </p:nvPr>
        </p:nvSpPr>
        <p:spPr>
          <a:xfrm>
            <a:off x="6386514" y="719329"/>
            <a:ext cx="4196143" cy="5108447"/>
          </a:xfrm>
        </p:spPr>
        <p:txBody>
          <a:bodyPr/>
          <a:lstStyle/>
          <a:p>
            <a:pPr marL="285750" indent="-285750">
              <a:buFont typeface="Arial" panose="020B0604020202020204" pitchFamily="34" charset="0"/>
              <a:buChar char="•"/>
            </a:pPr>
            <a:r>
              <a:rPr lang="en-US" dirty="0"/>
              <a:t>Hyperarousal – feeling very anxious, on edge, unable to relax and constantly looking out for threats or danger. </a:t>
            </a:r>
          </a:p>
          <a:p>
            <a:pPr marL="285750" indent="-285750">
              <a:buFont typeface="Arial" panose="020B0604020202020204" pitchFamily="34" charset="0"/>
              <a:buChar char="•"/>
            </a:pPr>
            <a:r>
              <a:rPr lang="en-US" dirty="0"/>
              <a:t>Sleep problems – finding it hard to fall or stay asleep, feel unsafe at night, or feel anxious or afraid of having nightmares. </a:t>
            </a:r>
          </a:p>
          <a:p>
            <a:pPr marL="285750" indent="-285750">
              <a:buFont typeface="Arial" panose="020B0604020202020204" pitchFamily="34" charset="0"/>
              <a:buChar char="•"/>
            </a:pPr>
            <a:r>
              <a:rPr lang="en-US" dirty="0"/>
              <a:t>Low self-esteem  – trauma can affect the way a person values and perceive themselves.</a:t>
            </a:r>
          </a:p>
          <a:p>
            <a:pPr marL="285750" indent="-285750">
              <a:buFont typeface="Arial" panose="020B0604020202020204" pitchFamily="34" charset="0"/>
              <a:buChar char="•"/>
            </a:pPr>
            <a:r>
              <a:rPr lang="en-US" dirty="0"/>
              <a:t>Self-harm – hurting as a way of trying to cope. This could include harming parts of the body that were attacked or injured during the trauma. </a:t>
            </a:r>
          </a:p>
          <a:p>
            <a:pPr marL="285750" indent="-285750">
              <a:buFont typeface="Arial" panose="020B0604020202020204" pitchFamily="34" charset="0"/>
              <a:buChar char="•"/>
            </a:pPr>
            <a:endParaRPr lang="en-GB" dirty="0"/>
          </a:p>
        </p:txBody>
      </p:sp>
      <p:sp>
        <p:nvSpPr>
          <p:cNvPr id="5" name="Text Placeholder 4"/>
          <p:cNvSpPr>
            <a:spLocks noGrp="1"/>
          </p:cNvSpPr>
          <p:nvPr>
            <p:ph type="body" sz="quarter" idx="12"/>
          </p:nvPr>
        </p:nvSpPr>
        <p:spPr>
          <a:xfrm>
            <a:off x="706194" y="718312"/>
            <a:ext cx="4026779" cy="4820551"/>
          </a:xfrm>
        </p:spPr>
        <p:txBody>
          <a:bodyPr vert="horz" lIns="91440" tIns="45720" rIns="91440" bIns="45720" rtlCol="0" anchor="t">
            <a:normAutofit/>
          </a:bodyPr>
          <a:lstStyle/>
          <a:p>
            <a:pPr marL="285750" indent="-285750">
              <a:buFont typeface="Arial" panose="020B0604020202020204" pitchFamily="34" charset="0"/>
              <a:buChar char="•"/>
            </a:pPr>
            <a:r>
              <a:rPr lang="cy-GB" dirty="0">
                <a:latin typeface="Calibri"/>
                <a:cs typeface="Calibri"/>
              </a:rPr>
              <a:t>Gor-gyffro – teimlo’n orbryderus iawn, ar binnau, methu ymlacio a chwilio’n gyson am fygythiadau neu berygl. </a:t>
            </a:r>
          </a:p>
          <a:p>
            <a:pPr marL="285750" indent="-285750">
              <a:buFont typeface="Arial" panose="020B0604020202020204" pitchFamily="34" charset="0"/>
              <a:buChar char="•"/>
            </a:pPr>
            <a:r>
              <a:rPr lang="cy-GB" dirty="0">
                <a:latin typeface="Calibri"/>
                <a:cs typeface="Calibri"/>
              </a:rPr>
              <a:t>Problemau cysgu – ei chael hi’n anodd cwympo neu aros ynghwsg, teimlo’n anniogel yn y nos, neu deimlo’n orbryderus neu’n ofnus am gael hunllefau. </a:t>
            </a:r>
          </a:p>
          <a:p>
            <a:pPr marL="285750" indent="-285750">
              <a:buFont typeface="Arial" panose="020B0604020202020204" pitchFamily="34" charset="0"/>
              <a:buChar char="•"/>
            </a:pPr>
            <a:r>
              <a:rPr lang="cy-GB" dirty="0">
                <a:latin typeface="Calibri"/>
                <a:cs typeface="Calibri"/>
              </a:rPr>
              <a:t>Hunan-barch isel – gall trawma effeithio ar y ffordd y mae person yn gwerthfawrogi ac yn canfod ei hun.</a:t>
            </a:r>
          </a:p>
          <a:p>
            <a:pPr marL="285750" indent="-285750">
              <a:buFont typeface="Arial" panose="020B0604020202020204" pitchFamily="34" charset="0"/>
              <a:buChar char="•"/>
            </a:pPr>
            <a:r>
              <a:rPr lang="cy-GB" dirty="0">
                <a:latin typeface="Calibri"/>
                <a:cs typeface="Calibri"/>
              </a:rPr>
              <a:t>Hunan-niweidio – brifo fel ffordd o geisio ymdopi. Gallai hyn gynnwys niweidio rhannau o'r corff yr ymosodwyd arnynt neu a anafwyd yn ystod y trawma. </a:t>
            </a:r>
          </a:p>
          <a:p>
            <a:endParaRPr lang="en-GB" dirty="0"/>
          </a:p>
        </p:txBody>
      </p:sp>
    </p:spTree>
    <p:custDataLst>
      <p:tags r:id="rId1"/>
    </p:custDataLst>
    <p:extLst>
      <p:ext uri="{BB962C8B-B14F-4D97-AF65-F5344CB8AC3E}">
        <p14:creationId xmlns:p14="http://schemas.microsoft.com/office/powerpoint/2010/main" val="940289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2183" y="127067"/>
            <a:ext cx="3681080" cy="1031283"/>
          </a:xfrm>
        </p:spPr>
        <p:txBody>
          <a:bodyPr/>
          <a:lstStyle/>
          <a:p>
            <a:r>
              <a:rPr lang="cy-GB" b="1" i="0" u="none" strike="noStrike" cap="none" baseline="0" dirty="0">
                <a:solidFill>
                  <a:srgbClr val="16AD85"/>
                </a:solidFill>
                <a:effectLst/>
                <a:uFillTx/>
                <a:latin typeface="Calibri"/>
                <a:cs typeface="Calibri"/>
              </a:rPr>
              <a:t>Effeithiau trawma</a:t>
            </a:r>
            <a:br>
              <a:rPr lang="cy-GB" b="1" dirty="0">
                <a:latin typeface="Arial"/>
              </a:rPr>
            </a:br>
            <a:endParaRPr lang="en-GB" dirty="0"/>
          </a:p>
        </p:txBody>
      </p:sp>
      <p:sp>
        <p:nvSpPr>
          <p:cNvPr id="3" name="Text Placeholder 2"/>
          <p:cNvSpPr>
            <a:spLocks noGrp="1"/>
          </p:cNvSpPr>
          <p:nvPr>
            <p:ph type="body" sz="quarter" idx="10"/>
          </p:nvPr>
        </p:nvSpPr>
        <p:spPr>
          <a:xfrm>
            <a:off x="6956859" y="187225"/>
            <a:ext cx="3789613" cy="517237"/>
          </a:xfrm>
        </p:spPr>
        <p:txBody>
          <a:bodyPr/>
          <a:lstStyle/>
          <a:p>
            <a:r>
              <a:rPr lang="en-US" b="1" dirty="0"/>
              <a:t>The effects of trauma</a:t>
            </a:r>
            <a:endParaRPr lang="en-GB" b="1">
              <a:cs typeface="Arial"/>
            </a:endParaRPr>
          </a:p>
        </p:txBody>
      </p:sp>
      <p:sp>
        <p:nvSpPr>
          <p:cNvPr id="4" name="Text Placeholder 3"/>
          <p:cNvSpPr>
            <a:spLocks noGrp="1"/>
          </p:cNvSpPr>
          <p:nvPr>
            <p:ph type="body" sz="quarter" idx="11"/>
          </p:nvPr>
        </p:nvSpPr>
        <p:spPr>
          <a:xfrm>
            <a:off x="6667251" y="1479162"/>
            <a:ext cx="4183951" cy="5132832"/>
          </a:xfrm>
        </p:spPr>
        <p:txBody>
          <a:bodyPr/>
          <a:lstStyle/>
          <a:p>
            <a:pPr marL="285750" indent="-285750">
              <a:buFont typeface="Arial" panose="020B0604020202020204" pitchFamily="34" charset="0"/>
              <a:buChar char="•"/>
            </a:pPr>
            <a:r>
              <a:rPr lang="en-US" dirty="0"/>
              <a:t>Suicidal feelings – including being preoccupied by thoughts of ending one’s own life, thinking about methods of suicide or making plans to take one’s own life. </a:t>
            </a:r>
          </a:p>
          <a:p>
            <a:pPr marL="285750" indent="-285750">
              <a:buFont typeface="Arial" panose="020B0604020202020204" pitchFamily="34" charset="0"/>
              <a:buChar char="•"/>
            </a:pPr>
            <a:r>
              <a:rPr lang="en-US" dirty="0"/>
              <a:t>Alcohol and substance misuse – used to cope with difficult emotions or memories.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GB" dirty="0"/>
          </a:p>
        </p:txBody>
      </p:sp>
      <p:sp>
        <p:nvSpPr>
          <p:cNvPr id="5" name="Text Placeholder 4"/>
          <p:cNvSpPr>
            <a:spLocks noGrp="1"/>
          </p:cNvSpPr>
          <p:nvPr>
            <p:ph type="body" sz="quarter" idx="12"/>
          </p:nvPr>
        </p:nvSpPr>
        <p:spPr>
          <a:xfrm>
            <a:off x="1300414" y="1479164"/>
            <a:ext cx="3681413" cy="4306592"/>
          </a:xfrm>
        </p:spPr>
        <p:txBody>
          <a:bodyPr vert="horz" lIns="91440" tIns="45720" rIns="91440" bIns="45720" rtlCol="0" anchor="t">
            <a:normAutofit/>
          </a:bodyPr>
          <a:lstStyle/>
          <a:p>
            <a:pPr marL="285750" indent="-285750">
              <a:buFont typeface="Arial" panose="020B0604020202020204" pitchFamily="34" charset="0"/>
              <a:buChar char="•"/>
            </a:pPr>
            <a:r>
              <a:rPr lang="cy-GB" dirty="0">
                <a:latin typeface="Calibri"/>
                <a:cs typeface="Calibri"/>
              </a:rPr>
              <a:t>Teimladau </a:t>
            </a:r>
            <a:r>
              <a:rPr lang="cy-GB" err="1">
                <a:latin typeface="Calibri"/>
                <a:cs typeface="Calibri"/>
              </a:rPr>
              <a:t>hunanladdol</a:t>
            </a:r>
            <a:r>
              <a:rPr lang="cy-GB" dirty="0">
                <a:latin typeface="Calibri"/>
                <a:cs typeface="Calibri"/>
              </a:rPr>
              <a:t> – gan gynnwys meddwl am ddod â'ch bywyd eich hun i ben, meddwl am ddulliau o hunanladdiad neu wneud cynlluniau i gymryd eich bywyd eich hun. </a:t>
            </a:r>
          </a:p>
          <a:p>
            <a:pPr marL="285750" indent="-285750">
              <a:buFont typeface="Arial" panose="020B0604020202020204" pitchFamily="34" charset="0"/>
              <a:buChar char="•"/>
            </a:pPr>
            <a:r>
              <a:rPr lang="cy-GB" dirty="0">
                <a:latin typeface="Calibri"/>
                <a:cs typeface="Calibri"/>
              </a:rPr>
              <a:t>Camddefnyddio alcohol a sylweddau – yn cael ei ddefnyddio i ymdopi ag emosiynau neu atgofion anodd. </a:t>
            </a:r>
          </a:p>
          <a:p>
            <a:endParaRPr lang="en-GB" dirty="0"/>
          </a:p>
        </p:txBody>
      </p:sp>
    </p:spTree>
    <p:custDataLst>
      <p:tags r:id="rId1"/>
    </p:custDataLst>
    <p:extLst>
      <p:ext uri="{BB962C8B-B14F-4D97-AF65-F5344CB8AC3E}">
        <p14:creationId xmlns:p14="http://schemas.microsoft.com/office/powerpoint/2010/main" val="306880666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0346" y="365128"/>
            <a:ext cx="4470489" cy="1031283"/>
          </a:xfrm>
        </p:spPr>
        <p:txBody>
          <a:bodyPr>
            <a:normAutofit/>
          </a:bodyPr>
          <a:lstStyle/>
          <a:p>
            <a:r>
              <a:rPr lang="cy-GB" b="1" i="0" dirty="0">
                <a:latin typeface="Calibri"/>
                <a:cs typeface="Calibri"/>
              </a:rPr>
              <a:t>Effeithiau eraill trawma:</a:t>
            </a:r>
            <a:br>
              <a:rPr lang="cy-GB" b="1" dirty="0">
                <a:latin typeface="Arial"/>
              </a:rPr>
            </a:br>
            <a:endParaRPr lang="en-GB" dirty="0"/>
          </a:p>
        </p:txBody>
      </p:sp>
      <p:sp>
        <p:nvSpPr>
          <p:cNvPr id="3" name="Text Placeholder 2"/>
          <p:cNvSpPr>
            <a:spLocks noGrp="1"/>
          </p:cNvSpPr>
          <p:nvPr>
            <p:ph type="body" sz="quarter" idx="10"/>
          </p:nvPr>
        </p:nvSpPr>
        <p:spPr>
          <a:xfrm>
            <a:off x="6156270" y="365127"/>
            <a:ext cx="4217209" cy="592262"/>
          </a:xfrm>
        </p:spPr>
        <p:txBody>
          <a:bodyPr/>
          <a:lstStyle/>
          <a:p>
            <a:r>
              <a:rPr lang="en-US" b="1" dirty="0"/>
              <a:t>Other effects of trauma:</a:t>
            </a:r>
            <a:endParaRPr lang="en-GB" b="1">
              <a:cs typeface="Arial"/>
            </a:endParaRPr>
          </a:p>
        </p:txBody>
      </p:sp>
      <p:sp>
        <p:nvSpPr>
          <p:cNvPr id="4" name="Text Placeholder 3"/>
          <p:cNvSpPr>
            <a:spLocks noGrp="1"/>
          </p:cNvSpPr>
          <p:nvPr>
            <p:ph type="body" sz="quarter" idx="11"/>
          </p:nvPr>
        </p:nvSpPr>
        <p:spPr>
          <a:xfrm>
            <a:off x="6386514" y="1024129"/>
            <a:ext cx="4159567" cy="4876799"/>
          </a:xfrm>
        </p:spPr>
        <p:txBody>
          <a:bodyPr vert="horz" lIns="91440" tIns="45720" rIns="91440" bIns="45720" rtlCol="0" anchor="t">
            <a:normAutofit/>
          </a:bodyPr>
          <a:lstStyle/>
          <a:p>
            <a:endParaRPr lang="en-US" dirty="0"/>
          </a:p>
          <a:p>
            <a:pPr marL="285750" indent="-285750">
              <a:buFont typeface="Arial" panose="020B0604020202020204" pitchFamily="34" charset="0"/>
              <a:buChar char="•"/>
            </a:pPr>
            <a:r>
              <a:rPr lang="en-US" dirty="0"/>
              <a:t>Looking after yourself</a:t>
            </a:r>
          </a:p>
          <a:p>
            <a:pPr marL="285750" indent="-285750">
              <a:buFont typeface="Arial" panose="020B0604020202020204" pitchFamily="34" charset="0"/>
              <a:buChar char="•"/>
            </a:pPr>
            <a:r>
              <a:rPr lang="en-US" dirty="0"/>
              <a:t>Holding down a job</a:t>
            </a:r>
          </a:p>
          <a:p>
            <a:pPr marL="285750" indent="-285750">
              <a:buFont typeface="Arial" panose="020B0604020202020204" pitchFamily="34" charset="0"/>
              <a:buChar char="•"/>
            </a:pPr>
            <a:r>
              <a:rPr lang="en-US" dirty="0"/>
              <a:t>Trusting others</a:t>
            </a:r>
          </a:p>
          <a:p>
            <a:pPr marL="285750" indent="-285750">
              <a:buFont typeface="Arial" panose="020B0604020202020204" pitchFamily="34" charset="0"/>
              <a:buChar char="•"/>
            </a:pPr>
            <a:r>
              <a:rPr lang="en-US" dirty="0"/>
              <a:t>Maintaining friendships or relationships</a:t>
            </a:r>
          </a:p>
          <a:p>
            <a:pPr marL="285750" indent="-285750">
              <a:buFont typeface="Arial" panose="020B0604020202020204" pitchFamily="34" charset="0"/>
              <a:buChar char="•"/>
            </a:pPr>
            <a:r>
              <a:rPr lang="en-US" dirty="0"/>
              <a:t>Remembering things and making decisions</a:t>
            </a:r>
          </a:p>
          <a:p>
            <a:pPr marL="285750" indent="-285750">
              <a:buFont typeface="Arial" panose="020B0604020202020204" pitchFamily="34" charset="0"/>
              <a:buChar char="•"/>
            </a:pPr>
            <a:r>
              <a:rPr lang="en-US" dirty="0"/>
              <a:t>Your sex life</a:t>
            </a:r>
          </a:p>
          <a:p>
            <a:pPr marL="285750" indent="-285750">
              <a:buFont typeface="Arial" panose="020B0604020202020204" pitchFamily="34" charset="0"/>
              <a:buChar char="•"/>
            </a:pPr>
            <a:r>
              <a:rPr lang="en-US" dirty="0"/>
              <a:t>Coping with change</a:t>
            </a:r>
          </a:p>
          <a:p>
            <a:pPr marL="285750" indent="-285750">
              <a:buFont typeface="Arial" panose="020B0604020202020204" pitchFamily="34" charset="0"/>
              <a:buChar char="•"/>
            </a:pPr>
            <a:r>
              <a:rPr lang="en-US" dirty="0"/>
              <a:t>Enjoying leisure time</a:t>
            </a:r>
          </a:p>
          <a:p>
            <a:pPr marL="285750" indent="-285750">
              <a:buFont typeface="Arial" panose="020B0604020202020204" pitchFamily="34" charset="0"/>
              <a:buChar char="•"/>
            </a:pPr>
            <a:endParaRPr lang="en-US" dirty="0"/>
          </a:p>
        </p:txBody>
      </p:sp>
      <p:sp>
        <p:nvSpPr>
          <p:cNvPr id="5" name="Text Placeholder 4"/>
          <p:cNvSpPr>
            <a:spLocks noGrp="1"/>
          </p:cNvSpPr>
          <p:nvPr>
            <p:ph type="body" sz="quarter" idx="12"/>
          </p:nvPr>
        </p:nvSpPr>
        <p:spPr>
          <a:xfrm>
            <a:off x="1059783" y="1266068"/>
            <a:ext cx="4262939" cy="4219633"/>
          </a:xfrm>
        </p:spPr>
        <p:txBody>
          <a:bodyPr vert="horz" lIns="91440" tIns="45720" rIns="91440" bIns="45720" rtlCol="0" anchor="t">
            <a:normAutofit/>
          </a:bodyPr>
          <a:lstStyle/>
          <a:p>
            <a:pPr marL="285750" indent="-285750">
              <a:buFont typeface="Arial" panose="020B0604020202020204" pitchFamily="34" charset="0"/>
              <a:buChar char="•"/>
            </a:pPr>
            <a:r>
              <a:rPr lang="cy-GB" dirty="0">
                <a:latin typeface="Calibri"/>
                <a:cs typeface="Calibri"/>
              </a:rPr>
              <a:t>Gofalu amdanoch eich hun</a:t>
            </a:r>
          </a:p>
          <a:p>
            <a:pPr marL="285750" indent="-285750">
              <a:buFont typeface="Arial" panose="020B0604020202020204" pitchFamily="34" charset="0"/>
              <a:buChar char="•"/>
            </a:pPr>
            <a:r>
              <a:rPr lang="cy-GB" dirty="0">
                <a:latin typeface="Calibri"/>
                <a:cs typeface="Calibri"/>
              </a:rPr>
              <a:t>Cadw swydd</a:t>
            </a:r>
          </a:p>
          <a:p>
            <a:pPr marL="285750" indent="-285750">
              <a:buFont typeface="Arial" panose="020B0604020202020204" pitchFamily="34" charset="0"/>
              <a:buChar char="•"/>
            </a:pPr>
            <a:r>
              <a:rPr lang="cy-GB" dirty="0">
                <a:latin typeface="Calibri"/>
                <a:cs typeface="Calibri"/>
              </a:rPr>
              <a:t>Ymddiried mewn eraill</a:t>
            </a:r>
          </a:p>
          <a:p>
            <a:pPr marL="285750" indent="-285750">
              <a:buFont typeface="Arial" panose="020B0604020202020204" pitchFamily="34" charset="0"/>
              <a:buChar char="•"/>
            </a:pPr>
            <a:r>
              <a:rPr lang="cy-GB" dirty="0">
                <a:latin typeface="Calibri"/>
                <a:cs typeface="Calibri"/>
              </a:rPr>
              <a:t>Cynnal cyfeillgarwch neu berthnasoedd</a:t>
            </a:r>
          </a:p>
          <a:p>
            <a:pPr marL="285750" indent="-285750">
              <a:buFont typeface="Arial" panose="020B0604020202020204" pitchFamily="34" charset="0"/>
              <a:buChar char="•"/>
            </a:pPr>
            <a:r>
              <a:rPr lang="cy-GB" dirty="0">
                <a:latin typeface="Calibri"/>
                <a:cs typeface="Calibri"/>
              </a:rPr>
              <a:t>Cofio pethau a gwneud penderfyniadau</a:t>
            </a:r>
          </a:p>
          <a:p>
            <a:pPr marL="285750" indent="-285750">
              <a:buFont typeface="Arial" panose="020B0604020202020204" pitchFamily="34" charset="0"/>
              <a:buChar char="•"/>
            </a:pPr>
            <a:r>
              <a:rPr lang="cy-GB" dirty="0">
                <a:latin typeface="Calibri"/>
                <a:cs typeface="Calibri"/>
              </a:rPr>
              <a:t>Eich bywyd rhywiol</a:t>
            </a:r>
          </a:p>
          <a:p>
            <a:pPr marL="285750" indent="-285750">
              <a:buFont typeface="Arial" panose="020B0604020202020204" pitchFamily="34" charset="0"/>
              <a:buChar char="•"/>
            </a:pPr>
            <a:r>
              <a:rPr lang="cy-GB" dirty="0">
                <a:latin typeface="Calibri"/>
                <a:cs typeface="Calibri"/>
              </a:rPr>
              <a:t>Ymdopi â newid</a:t>
            </a:r>
          </a:p>
          <a:p>
            <a:pPr marL="285750" indent="-285750">
              <a:buFont typeface="Arial" panose="020B0604020202020204" pitchFamily="34" charset="0"/>
              <a:buChar char="•"/>
            </a:pPr>
            <a:r>
              <a:rPr lang="cy-GB" dirty="0">
                <a:latin typeface="Calibri"/>
                <a:cs typeface="Calibri"/>
              </a:rPr>
              <a:t>Mwynhau amser hamdden</a:t>
            </a:r>
          </a:p>
          <a:p>
            <a:endParaRPr lang="en-GB" dirty="0"/>
          </a:p>
        </p:txBody>
      </p:sp>
    </p:spTree>
    <p:custDataLst>
      <p:tags r:id="rId1"/>
    </p:custDataLst>
    <p:extLst>
      <p:ext uri="{BB962C8B-B14F-4D97-AF65-F5344CB8AC3E}">
        <p14:creationId xmlns:p14="http://schemas.microsoft.com/office/powerpoint/2010/main" val="959129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152650" y="365127"/>
            <a:ext cx="8045087" cy="5317216"/>
          </a:xfrm>
        </p:spPr>
        <p:txBody>
          <a:bodyPr>
            <a:normAutofit/>
          </a:bodyPr>
          <a:lstStyle/>
          <a:p>
            <a:pPr algn="ctr"/>
            <a:r>
              <a:rPr lang="cy-GB" dirty="0"/>
              <a:t>Potensial straen a thrawma i achosi niwed i ddatblygiad a llesiant cyffredinol trwy gydol oes </a:t>
            </a:r>
            <a:br>
              <a:rPr lang="cy-GB" dirty="0"/>
            </a:br>
            <a:r>
              <a:rPr lang="en-GB" dirty="0"/>
              <a:t>Fideo: Childhood Trauma and the Brain | UK Trauma Council</a:t>
            </a:r>
            <a:br>
              <a:rPr lang="en-GB" dirty="0"/>
            </a:br>
            <a:r>
              <a:rPr lang="en-GB" dirty="0">
                <a:hlinkClick r:id="rId4"/>
              </a:rPr>
              <a:t>https://www.youtube.com/watch?v=xYBUY1kZpf8</a:t>
            </a:r>
            <a:r>
              <a:rPr lang="en-GB" dirty="0"/>
              <a:t> </a:t>
            </a:r>
            <a:br>
              <a:rPr lang="en-GB" dirty="0"/>
            </a:br>
            <a:br>
              <a:rPr lang="en-GB" dirty="0"/>
            </a:br>
            <a:r>
              <a:rPr lang="en-GB" dirty="0"/>
              <a:t>The potential of stress and trauma to cause harm to overall development and wellbeing throughout the lifespan </a:t>
            </a:r>
            <a:br>
              <a:rPr lang="en-GB" dirty="0"/>
            </a:br>
            <a:r>
              <a:rPr lang="en-GB" dirty="0"/>
              <a:t>Video: Childhood Trauma and the Brain | UK Trauma Council</a:t>
            </a:r>
            <a:br>
              <a:rPr lang="en-GB" dirty="0"/>
            </a:br>
            <a:r>
              <a:rPr lang="en-GB" dirty="0">
                <a:hlinkClick r:id="rId4"/>
              </a:rPr>
              <a:t>https://www.youtube.com/watch?v=xYBUY1kZpf8</a:t>
            </a:r>
            <a:r>
              <a:rPr lang="en-GB" dirty="0"/>
              <a:t> </a:t>
            </a:r>
            <a:br>
              <a:rPr lang="en-GB" dirty="0"/>
            </a:br>
            <a:endParaRPr lang="en-GB" dirty="0"/>
          </a:p>
        </p:txBody>
      </p:sp>
    </p:spTree>
    <p:custDataLst>
      <p:tags r:id="rId1"/>
    </p:custDataLst>
    <p:extLst>
      <p:ext uri="{BB962C8B-B14F-4D97-AF65-F5344CB8AC3E}">
        <p14:creationId xmlns:p14="http://schemas.microsoft.com/office/powerpoint/2010/main" val="31377790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201" y="117731"/>
            <a:ext cx="4692799" cy="1039506"/>
          </a:xfrm>
        </p:spPr>
        <p:txBody>
          <a:bodyPr>
            <a:normAutofit fontScale="90000"/>
          </a:bodyPr>
          <a:lstStyle/>
          <a:p>
            <a:r>
              <a:rPr lang="cy-GB" sz="2200" b="1" dirty="0">
                <a:latin typeface="Calibri"/>
                <a:cs typeface="Calibri"/>
              </a:rPr>
              <a:t>Effeithiau hirdymor trawma plentyndod mewn oedolion</a:t>
            </a:r>
            <a:br>
              <a:rPr lang="cy-GB" sz="2200" b="1" dirty="0">
                <a:latin typeface="Arial"/>
              </a:rPr>
            </a:br>
            <a:endParaRPr lang="en-GB" dirty="0"/>
          </a:p>
        </p:txBody>
      </p:sp>
      <p:sp>
        <p:nvSpPr>
          <p:cNvPr id="3" name="Text Placeholder 2"/>
          <p:cNvSpPr>
            <a:spLocks noGrp="1"/>
          </p:cNvSpPr>
          <p:nvPr>
            <p:ph type="body" sz="quarter" idx="10"/>
          </p:nvPr>
        </p:nvSpPr>
        <p:spPr>
          <a:xfrm>
            <a:off x="6193537" y="114982"/>
            <a:ext cx="4364735" cy="765786"/>
          </a:xfrm>
        </p:spPr>
        <p:txBody>
          <a:bodyPr/>
          <a:lstStyle/>
          <a:p>
            <a:r>
              <a:rPr lang="en-US" sz="2000" b="1" dirty="0"/>
              <a:t>Long-term effects of childhood trauma in adults</a:t>
            </a:r>
            <a:endParaRPr lang="en-GB" sz="2000" b="1">
              <a:cs typeface="Arial"/>
            </a:endParaRPr>
          </a:p>
        </p:txBody>
      </p:sp>
      <p:sp>
        <p:nvSpPr>
          <p:cNvPr id="4" name="Text Placeholder 3"/>
          <p:cNvSpPr>
            <a:spLocks noGrp="1"/>
          </p:cNvSpPr>
          <p:nvPr>
            <p:ph type="body" sz="quarter" idx="11"/>
          </p:nvPr>
        </p:nvSpPr>
        <p:spPr>
          <a:xfrm>
            <a:off x="6193537" y="880768"/>
            <a:ext cx="4364735" cy="4959200"/>
          </a:xfrm>
        </p:spPr>
        <p:txBody>
          <a:bodyPr/>
          <a:lstStyle/>
          <a:p>
            <a:pPr marL="285750" indent="-285750">
              <a:buFont typeface="Arial" panose="020B0604020202020204" pitchFamily="34" charset="0"/>
              <a:buChar char="•"/>
            </a:pPr>
            <a:r>
              <a:rPr lang="en-US" dirty="0"/>
              <a:t>Chronic physical ill-health problems. </a:t>
            </a:r>
          </a:p>
          <a:p>
            <a:pPr marL="285750" indent="-285750">
              <a:buFont typeface="Arial" panose="020B0604020202020204" pitchFamily="34" charset="0"/>
              <a:buChar char="•"/>
            </a:pPr>
            <a:r>
              <a:rPr lang="en-US" dirty="0"/>
              <a:t>Long-term anxiety &amp; mental health problems.</a:t>
            </a:r>
          </a:p>
          <a:p>
            <a:pPr marL="285750" indent="-285750">
              <a:buFont typeface="Arial" panose="020B0604020202020204" pitchFamily="34" charset="0"/>
              <a:buChar char="•"/>
            </a:pPr>
            <a:r>
              <a:rPr lang="en-US" dirty="0"/>
              <a:t>Improper brain development. </a:t>
            </a:r>
          </a:p>
          <a:p>
            <a:pPr marL="285750" indent="-285750">
              <a:buFont typeface="Arial" panose="020B0604020202020204" pitchFamily="34" charset="0"/>
              <a:buChar char="•"/>
            </a:pPr>
            <a:r>
              <a:rPr lang="en-US" dirty="0"/>
              <a:t>Addiction &amp; substance misuse. </a:t>
            </a:r>
          </a:p>
          <a:p>
            <a:pPr marL="285750" indent="-285750">
              <a:buFont typeface="Arial" panose="020B0604020202020204" pitchFamily="34" charset="0"/>
              <a:buChar char="•"/>
            </a:pPr>
            <a:r>
              <a:rPr lang="en-US" dirty="0"/>
              <a:t>Gene alteration.</a:t>
            </a:r>
          </a:p>
          <a:p>
            <a:pPr marL="285750" indent="-285750">
              <a:buFont typeface="Arial" panose="020B0604020202020204" pitchFamily="34" charset="0"/>
              <a:buChar char="•"/>
            </a:pPr>
            <a:r>
              <a:rPr lang="en-US" dirty="0"/>
              <a:t>Earlier mortality.</a:t>
            </a:r>
          </a:p>
          <a:p>
            <a:pPr marL="285750" indent="-285750">
              <a:buFont typeface="Arial" panose="020B0604020202020204" pitchFamily="34" charset="0"/>
              <a:buChar char="•"/>
            </a:pPr>
            <a:r>
              <a:rPr lang="en-US" dirty="0"/>
              <a:t>Attachment and separation issues. </a:t>
            </a:r>
          </a:p>
          <a:p>
            <a:pPr marL="285750" indent="-285750">
              <a:buFont typeface="Arial" panose="020B0604020202020204" pitchFamily="34" charset="0"/>
              <a:buChar char="•"/>
            </a:pPr>
            <a:r>
              <a:rPr lang="en-US" dirty="0"/>
              <a:t>Passing on ACEs to own children (Generational ACEs).</a:t>
            </a:r>
          </a:p>
          <a:p>
            <a:pPr marL="285750" indent="-285750">
              <a:buFont typeface="Arial" panose="020B0604020202020204" pitchFamily="34" charset="0"/>
              <a:buChar char="•"/>
            </a:pPr>
            <a:r>
              <a:rPr lang="en-US" dirty="0"/>
              <a:t>Likelihood of poorer educational, housing, employment and socio-economic success. </a:t>
            </a:r>
          </a:p>
          <a:p>
            <a:pPr marL="285750" indent="-285750">
              <a:buFont typeface="Arial" panose="020B0604020202020204" pitchFamily="34" charset="0"/>
              <a:buChar char="•"/>
            </a:pPr>
            <a:r>
              <a:rPr lang="en-US" dirty="0"/>
              <a:t>Poorer resilience to stress.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GB" dirty="0"/>
          </a:p>
        </p:txBody>
      </p:sp>
      <p:sp>
        <p:nvSpPr>
          <p:cNvPr id="5" name="Text Placeholder 4"/>
          <p:cNvSpPr>
            <a:spLocks noGrp="1"/>
          </p:cNvSpPr>
          <p:nvPr>
            <p:ph type="body" sz="quarter" idx="12"/>
          </p:nvPr>
        </p:nvSpPr>
        <p:spPr>
          <a:xfrm>
            <a:off x="989598" y="1031164"/>
            <a:ext cx="4222834" cy="4534748"/>
          </a:xfrm>
        </p:spPr>
        <p:txBody>
          <a:bodyPr vert="horz" lIns="91440" tIns="45720" rIns="91440" bIns="45720" rtlCol="0" anchor="t">
            <a:normAutofit fontScale="92500" lnSpcReduction="10000"/>
          </a:bodyPr>
          <a:lstStyle/>
          <a:p>
            <a:pPr marL="285750" indent="-285750">
              <a:buFont typeface="Arial" panose="020B0604020202020204" pitchFamily="34" charset="0"/>
              <a:buChar char="•"/>
            </a:pPr>
            <a:r>
              <a:rPr lang="cy-GB" sz="1900" dirty="0">
                <a:latin typeface="Calibri"/>
                <a:cs typeface="Calibri"/>
              </a:rPr>
              <a:t>Problemau iechyd corfforol cronig. </a:t>
            </a:r>
          </a:p>
          <a:p>
            <a:pPr marL="285750" indent="-285750">
              <a:buFont typeface="Arial" panose="020B0604020202020204" pitchFamily="34" charset="0"/>
              <a:buChar char="•"/>
            </a:pPr>
            <a:r>
              <a:rPr lang="cy-GB" sz="1900" err="1">
                <a:latin typeface="Calibri"/>
                <a:cs typeface="Calibri"/>
              </a:rPr>
              <a:t>Gorbryder</a:t>
            </a:r>
            <a:r>
              <a:rPr lang="cy-GB" sz="1900" dirty="0">
                <a:latin typeface="Calibri"/>
                <a:cs typeface="Calibri"/>
              </a:rPr>
              <a:t> hirdymor a phroblemau iechyd meddwl.</a:t>
            </a:r>
          </a:p>
          <a:p>
            <a:pPr marL="285750" indent="-285750">
              <a:buFont typeface="Arial" panose="020B0604020202020204" pitchFamily="34" charset="0"/>
              <a:buChar char="•"/>
            </a:pPr>
            <a:r>
              <a:rPr lang="cy-GB" sz="1900" dirty="0">
                <a:latin typeface="Calibri"/>
                <a:cs typeface="Calibri"/>
              </a:rPr>
              <a:t>Datblygiad ymennydd anghywir. </a:t>
            </a:r>
          </a:p>
          <a:p>
            <a:pPr marL="285750" indent="-285750">
              <a:buFont typeface="Arial" panose="020B0604020202020204" pitchFamily="34" charset="0"/>
              <a:buChar char="•"/>
            </a:pPr>
            <a:r>
              <a:rPr lang="cy-GB" sz="1900" dirty="0">
                <a:latin typeface="Calibri"/>
                <a:cs typeface="Calibri"/>
              </a:rPr>
              <a:t>Caethiwed a chamddefnyddio sylweddau. </a:t>
            </a:r>
          </a:p>
          <a:p>
            <a:pPr marL="285750" indent="-285750">
              <a:buFont typeface="Arial" panose="020B0604020202020204" pitchFamily="34" charset="0"/>
              <a:buChar char="•"/>
            </a:pPr>
            <a:r>
              <a:rPr lang="cy-GB" sz="1900" dirty="0">
                <a:latin typeface="Calibri"/>
                <a:cs typeface="Calibri"/>
              </a:rPr>
              <a:t>Newid genynnau.</a:t>
            </a:r>
          </a:p>
          <a:p>
            <a:pPr marL="285750" indent="-285750">
              <a:buFont typeface="Arial" panose="020B0604020202020204" pitchFamily="34" charset="0"/>
              <a:buChar char="•"/>
            </a:pPr>
            <a:r>
              <a:rPr lang="cy-GB" sz="1900" dirty="0">
                <a:latin typeface="Calibri"/>
                <a:cs typeface="Calibri"/>
              </a:rPr>
              <a:t>Marwolaeth gynharach.</a:t>
            </a:r>
          </a:p>
          <a:p>
            <a:pPr marL="285750" indent="-285750">
              <a:buFont typeface="Arial" panose="020B0604020202020204" pitchFamily="34" charset="0"/>
              <a:buChar char="•"/>
            </a:pPr>
            <a:r>
              <a:rPr lang="cy-GB" sz="1900" dirty="0">
                <a:latin typeface="Calibri"/>
                <a:cs typeface="Calibri"/>
              </a:rPr>
              <a:t>Materion ymlyniad a gwahanu. </a:t>
            </a:r>
          </a:p>
          <a:p>
            <a:pPr marL="285750" indent="-285750">
              <a:buFont typeface="Arial" panose="020B0604020202020204" pitchFamily="34" charset="0"/>
              <a:buChar char="•"/>
            </a:pPr>
            <a:r>
              <a:rPr lang="cy-GB" sz="1900" dirty="0">
                <a:latin typeface="Calibri"/>
                <a:cs typeface="Calibri"/>
              </a:rPr>
              <a:t>Trosglwyddo </a:t>
            </a:r>
            <a:r>
              <a:rPr lang="cy-GB" sz="1900" err="1">
                <a:latin typeface="Calibri"/>
                <a:cs typeface="Calibri"/>
              </a:rPr>
              <a:t>ACEs</a:t>
            </a:r>
            <a:r>
              <a:rPr lang="cy-GB" sz="1900" dirty="0">
                <a:latin typeface="Calibri"/>
                <a:cs typeface="Calibri"/>
              </a:rPr>
              <a:t> i'w plant eu hunain (</a:t>
            </a:r>
            <a:r>
              <a:rPr lang="cy-GB" sz="1900" err="1">
                <a:latin typeface="Calibri"/>
                <a:cs typeface="Calibri"/>
              </a:rPr>
              <a:t>ACEs</a:t>
            </a:r>
            <a:r>
              <a:rPr lang="cy-GB" sz="1900" dirty="0">
                <a:latin typeface="Calibri"/>
                <a:cs typeface="Calibri"/>
              </a:rPr>
              <a:t> cenedlaethau).</a:t>
            </a:r>
          </a:p>
          <a:p>
            <a:pPr marL="285750" indent="-285750">
              <a:buFont typeface="Arial" panose="020B0604020202020204" pitchFamily="34" charset="0"/>
              <a:buChar char="•"/>
            </a:pPr>
            <a:r>
              <a:rPr lang="cy-GB" sz="1900" dirty="0">
                <a:latin typeface="Calibri"/>
                <a:cs typeface="Calibri"/>
              </a:rPr>
              <a:t>Tebygolrwydd o lwyddiant addysgiadol, tai, cyflogaeth a </a:t>
            </a:r>
            <a:r>
              <a:rPr lang="cy-GB" sz="1900" err="1">
                <a:latin typeface="Calibri"/>
                <a:cs typeface="Calibri"/>
              </a:rPr>
              <a:t>sosio</a:t>
            </a:r>
            <a:r>
              <a:rPr lang="cy-GB" sz="1900" dirty="0">
                <a:latin typeface="Calibri"/>
                <a:cs typeface="Calibri"/>
              </a:rPr>
              <a:t>-economaidd gwaeth. </a:t>
            </a:r>
          </a:p>
          <a:p>
            <a:pPr marL="285750" indent="-285750">
              <a:buFont typeface="Arial" panose="020B0604020202020204" pitchFamily="34" charset="0"/>
              <a:buChar char="•"/>
            </a:pPr>
            <a:r>
              <a:rPr lang="cy-GB" sz="1900" dirty="0">
                <a:latin typeface="Calibri"/>
                <a:cs typeface="Calibri"/>
              </a:rPr>
              <a:t>Gwydnwch gwaeth i straen. </a:t>
            </a:r>
          </a:p>
          <a:p>
            <a:endParaRPr lang="en-GB" dirty="0"/>
          </a:p>
        </p:txBody>
      </p:sp>
    </p:spTree>
    <p:custDataLst>
      <p:tags r:id="rId1"/>
    </p:custDataLst>
    <p:extLst>
      <p:ext uri="{BB962C8B-B14F-4D97-AF65-F5344CB8AC3E}">
        <p14:creationId xmlns:p14="http://schemas.microsoft.com/office/powerpoint/2010/main" val="2149153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group of black and white icons&#10;&#10;Description automatically generated">
            <a:extLst>
              <a:ext uri="{FF2B5EF4-FFF2-40B4-BE49-F238E27FC236}">
                <a16:creationId xmlns:a16="http://schemas.microsoft.com/office/drawing/2014/main" id="{ABEB0148-5290-9690-2FAB-38999CFA8E14}"/>
              </a:ext>
            </a:extLst>
          </p:cNvPr>
          <p:cNvPicPr>
            <a:picLocks noChangeAspect="1"/>
          </p:cNvPicPr>
          <p:nvPr/>
        </p:nvPicPr>
        <p:blipFill>
          <a:blip r:embed="rId2"/>
          <a:stretch>
            <a:fillRect/>
          </a:stretch>
        </p:blipFill>
        <p:spPr>
          <a:xfrm>
            <a:off x="2499" y="-3279"/>
            <a:ext cx="12187002" cy="6864558"/>
          </a:xfrm>
          <a:prstGeom prst="rect">
            <a:avLst/>
          </a:prstGeom>
        </p:spPr>
      </p:pic>
    </p:spTree>
    <p:extLst>
      <p:ext uri="{BB962C8B-B14F-4D97-AF65-F5344CB8AC3E}">
        <p14:creationId xmlns:p14="http://schemas.microsoft.com/office/powerpoint/2010/main" val="425028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DE41C08-4956-2BAB-4767-AED4356A446B}"/>
              </a:ext>
            </a:extLst>
          </p:cNvPr>
          <p:cNvPicPr>
            <a:picLocks noChangeAspect="1"/>
          </p:cNvPicPr>
          <p:nvPr/>
        </p:nvPicPr>
        <p:blipFill>
          <a:blip r:embed="rId2"/>
          <a:stretch>
            <a:fillRect/>
          </a:stretch>
        </p:blipFill>
        <p:spPr>
          <a:xfrm>
            <a:off x="2499" y="-3279"/>
            <a:ext cx="12187002" cy="6864558"/>
          </a:xfrm>
          <a:prstGeom prst="rect">
            <a:avLst/>
          </a:prstGeom>
        </p:spPr>
      </p:pic>
    </p:spTree>
    <p:extLst>
      <p:ext uri="{BB962C8B-B14F-4D97-AF65-F5344CB8AC3E}">
        <p14:creationId xmlns:p14="http://schemas.microsoft.com/office/powerpoint/2010/main" val="208976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532818" y="1496250"/>
            <a:ext cx="3818191" cy="3234246"/>
          </a:xfrm>
        </p:spPr>
        <p:txBody>
          <a:bodyPr vert="horz" lIns="91440" tIns="45720" rIns="91440" bIns="45720" rtlCol="0" anchor="t">
            <a:normAutofit/>
          </a:bodyPr>
          <a:lstStyle/>
          <a:p>
            <a:r>
              <a:rPr lang="en-US" b="1" dirty="0"/>
              <a:t>2.3 This section looks at adverse childhood experiences and the possible factors that might affect neurological and brain development (toxic stress).</a:t>
            </a:r>
            <a:endParaRPr lang="en-GB" dirty="0">
              <a:cs typeface="Calibri" panose="020F0502020204030204"/>
            </a:endParaRPr>
          </a:p>
        </p:txBody>
      </p:sp>
      <p:sp>
        <p:nvSpPr>
          <p:cNvPr id="5" name="Text Placeholder 4"/>
          <p:cNvSpPr>
            <a:spLocks noGrp="1"/>
          </p:cNvSpPr>
          <p:nvPr>
            <p:ph type="body" sz="quarter" idx="12"/>
          </p:nvPr>
        </p:nvSpPr>
        <p:spPr>
          <a:xfrm>
            <a:off x="1039730" y="1492952"/>
            <a:ext cx="4323097" cy="3842355"/>
          </a:xfrm>
        </p:spPr>
        <p:txBody>
          <a:bodyPr vert="horz" lIns="91440" tIns="45720" rIns="91440" bIns="45720" rtlCol="0" anchor="t">
            <a:normAutofit/>
          </a:bodyPr>
          <a:lstStyle/>
          <a:p>
            <a:r>
              <a:rPr lang="cy-GB" sz="2800" b="1" dirty="0">
                <a:solidFill>
                  <a:srgbClr val="16AD85"/>
                </a:solidFill>
                <a:latin typeface="Calibri"/>
                <a:cs typeface="Calibri"/>
              </a:rPr>
              <a:t>2.3 Mae’r adran hon yn edrych ar brofiadau niweidiol yn ystod plentyndod a’r ffactorau posibl a allai effeithio ar ddatblygiad niwrolegol a’r ymennydd (straen gwenwynig).</a:t>
            </a:r>
          </a:p>
          <a:p>
            <a:endParaRPr lang="en-GB" dirty="0"/>
          </a:p>
        </p:txBody>
      </p:sp>
    </p:spTree>
    <p:custDataLst>
      <p:tags r:id="rId1"/>
    </p:custDataLst>
    <p:extLst>
      <p:ext uri="{BB962C8B-B14F-4D97-AF65-F5344CB8AC3E}">
        <p14:creationId xmlns:p14="http://schemas.microsoft.com/office/powerpoint/2010/main" val="2410593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6462" y="819445"/>
            <a:ext cx="3914534" cy="1846659"/>
          </a:xfrm>
          <a:prstGeom prst="rect">
            <a:avLst/>
          </a:prstGeom>
        </p:spPr>
        <p:txBody>
          <a:bodyPr wrap="square" lIns="91440" tIns="45720" rIns="91440" bIns="45720" anchor="t">
            <a:spAutoFit/>
          </a:bodyPr>
          <a:lstStyle/>
          <a:p>
            <a:r>
              <a:rPr lang="cy-GB" dirty="0">
                <a:solidFill>
                  <a:srgbClr val="16AD85"/>
                </a:solidFill>
              </a:rPr>
              <a:t>Y ffactorau posibl a Phrofiadau Niweidiol yn ystod Plentyndod a allai effeithio ar ddatblygiad niwrolegol ac ymennydd mewn perthynas â thwf corfforol, emosiynol a gwybyddol</a:t>
            </a:r>
            <a:endParaRPr lang="cy-GB">
              <a:solidFill>
                <a:srgbClr val="16AD85"/>
              </a:solidFill>
              <a:cs typeface="Arial" panose="020B0604020202020204"/>
            </a:endParaRPr>
          </a:p>
          <a:p>
            <a:pPr algn="ctr"/>
            <a:endParaRPr lang="cy-GB" sz="2400" dirty="0">
              <a:solidFill>
                <a:srgbClr val="16AD85"/>
              </a:solidFill>
              <a:cs typeface="Arial"/>
            </a:endParaRPr>
          </a:p>
        </p:txBody>
      </p:sp>
      <p:sp>
        <p:nvSpPr>
          <p:cNvPr id="3" name="Rectangle 2">
            <a:extLst>
              <a:ext uri="{FF2B5EF4-FFF2-40B4-BE49-F238E27FC236}">
                <a16:creationId xmlns:a16="http://schemas.microsoft.com/office/drawing/2014/main" id="{3AFBB4C5-AF55-2109-5CB7-1D499B2A0C91}"/>
              </a:ext>
            </a:extLst>
          </p:cNvPr>
          <p:cNvSpPr/>
          <p:nvPr/>
        </p:nvSpPr>
        <p:spPr>
          <a:xfrm>
            <a:off x="6391605" y="536254"/>
            <a:ext cx="3815858" cy="2123658"/>
          </a:xfrm>
          <a:prstGeom prst="rect">
            <a:avLst/>
          </a:prstGeom>
        </p:spPr>
        <p:txBody>
          <a:bodyPr wrap="square" lIns="91440" tIns="45720" rIns="91440" bIns="45720" anchor="t">
            <a:spAutoFit/>
          </a:bodyPr>
          <a:lstStyle/>
          <a:p>
            <a:pPr algn="ctr"/>
            <a:endParaRPr lang="en-GB" sz="2400" dirty="0">
              <a:solidFill>
                <a:srgbClr val="16AD85"/>
              </a:solidFill>
            </a:endParaRPr>
          </a:p>
          <a:p>
            <a:r>
              <a:rPr lang="en-GB" dirty="0">
                <a:solidFill>
                  <a:srgbClr val="16AD85"/>
                </a:solidFill>
              </a:rPr>
              <a:t>The possible factors and Adverse Childhood Experiences which could affect neurological and brain development in relation to physical, emotional and cognitive growth</a:t>
            </a:r>
            <a:endParaRPr lang="en-GB">
              <a:solidFill>
                <a:srgbClr val="16AD85"/>
              </a:solidFill>
              <a:cs typeface="Arial" panose="020B0604020202020204"/>
            </a:endParaRPr>
          </a:p>
          <a:p>
            <a:endParaRPr lang="en-GB" dirty="0">
              <a:solidFill>
                <a:srgbClr val="16AD85"/>
              </a:solidFill>
              <a:cs typeface="Arial"/>
            </a:endParaRPr>
          </a:p>
        </p:txBody>
      </p:sp>
      <p:pic>
        <p:nvPicPr>
          <p:cNvPr id="4" name="Online Media 3" title="Adverse Childhood Experiences (ACEs) (Wales)">
            <a:hlinkClick r:id="" action="ppaction://media"/>
            <a:extLst>
              <a:ext uri="{FF2B5EF4-FFF2-40B4-BE49-F238E27FC236}">
                <a16:creationId xmlns:a16="http://schemas.microsoft.com/office/drawing/2014/main" id="{1122D014-D39C-6FFA-563B-046ABA0AD157}"/>
              </a:ext>
            </a:extLst>
          </p:cNvPr>
          <p:cNvPicPr>
            <a:picLocks noRot="1" noChangeAspect="1"/>
          </p:cNvPicPr>
          <p:nvPr>
            <a:videoFile r:link="rId2"/>
          </p:nvPr>
        </p:nvPicPr>
        <p:blipFill>
          <a:blip r:embed="rId5"/>
          <a:stretch>
            <a:fillRect/>
          </a:stretch>
        </p:blipFill>
        <p:spPr>
          <a:xfrm>
            <a:off x="4087031" y="3035965"/>
            <a:ext cx="3603782" cy="2012258"/>
          </a:xfrm>
          <a:prstGeom prst="rect">
            <a:avLst/>
          </a:prstGeom>
        </p:spPr>
      </p:pic>
    </p:spTree>
    <p:custDataLst>
      <p:tags r:id="rId1"/>
    </p:custDataLst>
    <p:extLst>
      <p:ext uri="{BB962C8B-B14F-4D97-AF65-F5344CB8AC3E}">
        <p14:creationId xmlns:p14="http://schemas.microsoft.com/office/powerpoint/2010/main" val="11215745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7336" y="154919"/>
            <a:ext cx="4876448" cy="1031283"/>
          </a:xfrm>
        </p:spPr>
        <p:txBody>
          <a:bodyPr>
            <a:normAutofit/>
          </a:bodyPr>
          <a:lstStyle/>
          <a:p>
            <a:r>
              <a:rPr lang="cy-GB" sz="2200" b="1" dirty="0" err="1">
                <a:latin typeface="Calibri"/>
                <a:cs typeface="Calibri"/>
              </a:rPr>
              <a:t>ACEs</a:t>
            </a:r>
            <a:r>
              <a:rPr lang="cy-GB" sz="2200" b="1" dirty="0">
                <a:latin typeface="Calibri"/>
                <a:cs typeface="Calibri"/>
              </a:rPr>
              <a:t>: mynychder yng Nghymru</a:t>
            </a:r>
            <a:br>
              <a:rPr lang="cy-GB" sz="2200" b="1" dirty="0">
                <a:latin typeface="Arial"/>
              </a:rPr>
            </a:br>
            <a:endParaRPr lang="en-GB" sz="2000">
              <a:cs typeface="Arial"/>
            </a:endParaRPr>
          </a:p>
        </p:txBody>
      </p:sp>
      <p:sp>
        <p:nvSpPr>
          <p:cNvPr id="3" name="Text Placeholder 2"/>
          <p:cNvSpPr>
            <a:spLocks noGrp="1"/>
          </p:cNvSpPr>
          <p:nvPr>
            <p:ph type="body" sz="quarter" idx="10"/>
          </p:nvPr>
        </p:nvSpPr>
        <p:spPr>
          <a:xfrm>
            <a:off x="6386514" y="155180"/>
            <a:ext cx="4152532" cy="419894"/>
          </a:xfrm>
        </p:spPr>
        <p:txBody>
          <a:bodyPr/>
          <a:lstStyle/>
          <a:p>
            <a:r>
              <a:rPr lang="en-US" sz="2200" b="1" dirty="0"/>
              <a:t>ACEs: prevalence in Wales</a:t>
            </a:r>
            <a:endParaRPr lang="en-GB" sz="2200" b="1">
              <a:cs typeface="Arial"/>
            </a:endParaRPr>
          </a:p>
        </p:txBody>
      </p:sp>
      <p:sp>
        <p:nvSpPr>
          <p:cNvPr id="4" name="Text Placeholder 3"/>
          <p:cNvSpPr>
            <a:spLocks noGrp="1"/>
          </p:cNvSpPr>
          <p:nvPr>
            <p:ph type="body" sz="quarter" idx="11"/>
          </p:nvPr>
        </p:nvSpPr>
        <p:spPr>
          <a:xfrm>
            <a:off x="608598" y="740745"/>
            <a:ext cx="4393281" cy="5120638"/>
          </a:xfrm>
        </p:spPr>
        <p:txBody>
          <a:bodyPr vert="horz" lIns="91440" tIns="45720" rIns="91440" bIns="45720" rtlCol="0" anchor="t">
            <a:normAutofit fontScale="77500" lnSpcReduction="20000"/>
          </a:bodyPr>
          <a:lstStyle/>
          <a:p>
            <a:r>
              <a:rPr lang="cy-GB" sz="2600" dirty="0">
                <a:latin typeface="Calibri"/>
                <a:cs typeface="Calibri"/>
              </a:rPr>
              <a:t>Mae tua hanner yr holl oedolion yng Nghymru wedi profi o leiaf un ACE. </a:t>
            </a:r>
          </a:p>
          <a:p>
            <a:r>
              <a:rPr lang="cy-GB" sz="2600" dirty="0">
                <a:latin typeface="Calibri"/>
                <a:cs typeface="Calibri"/>
              </a:rPr>
              <a:t>Erbyn iddynt gyrraedd 49 oed, dywedodd 24.9% o unigolion â phedwar ACE neu fwy eu bod wedi cael diagnosis o un neu fwy o glefydau cronig.</a:t>
            </a:r>
          </a:p>
          <a:p>
            <a:r>
              <a:rPr lang="cy-GB" sz="2600" dirty="0">
                <a:latin typeface="Calibri"/>
                <a:cs typeface="Calibri"/>
              </a:rPr>
              <a:t>Mae’r ffigur yn 6.9% yn y rhai heb unrhyw ACE.</a:t>
            </a:r>
          </a:p>
          <a:p>
            <a:r>
              <a:rPr lang="cy-GB" sz="2600" dirty="0">
                <a:latin typeface="Calibri"/>
                <a:cs typeface="Calibri"/>
              </a:rPr>
              <a:t>Roedd y rhai a oedd wedi profi pedwar ACE neu fwy: bedair gwaith yn fwy tebygol o fod yn yfwr risg uchel; chwe gwaith yn fwy tebygol o fod wedi cael rhyw dan 16 oed, o fod wedi cael neu achosi beichiogrwydd anfwriadol yn yr arddegau, ac o ysmygu; ac roeddent un ar bymtheg gwaith yn fwy tebygol o fod wedi defnyddio crac cocên neu </a:t>
            </a:r>
            <a:r>
              <a:rPr lang="cy-GB" sz="2600" dirty="0" err="1">
                <a:latin typeface="Calibri"/>
                <a:cs typeface="Calibri"/>
              </a:rPr>
              <a:t>heroin</a:t>
            </a:r>
            <a:r>
              <a:rPr lang="cy-GB" dirty="0">
                <a:latin typeface="Calibri"/>
                <a:cs typeface="Calibri"/>
              </a:rPr>
              <a:t>.</a:t>
            </a:r>
          </a:p>
          <a:p>
            <a:endParaRPr lang="en-GB" dirty="0"/>
          </a:p>
        </p:txBody>
      </p:sp>
      <p:sp>
        <p:nvSpPr>
          <p:cNvPr id="5" name="Text Placeholder 4"/>
          <p:cNvSpPr>
            <a:spLocks noGrp="1"/>
          </p:cNvSpPr>
          <p:nvPr>
            <p:ph type="body" sz="quarter" idx="12"/>
          </p:nvPr>
        </p:nvSpPr>
        <p:spPr>
          <a:xfrm>
            <a:off x="6196014" y="670561"/>
            <a:ext cx="4343033" cy="5120639"/>
          </a:xfrm>
        </p:spPr>
        <p:txBody>
          <a:bodyPr>
            <a:normAutofit/>
          </a:bodyPr>
          <a:lstStyle/>
          <a:p>
            <a:r>
              <a:rPr lang="en-US" sz="1800" dirty="0"/>
              <a:t>Approximately half of all adults in Wales have experienced at least one ACE. </a:t>
            </a:r>
          </a:p>
          <a:p>
            <a:r>
              <a:rPr lang="en-US" sz="1800" dirty="0"/>
              <a:t>By the age of 49 years, 24.9% of individuals with four or more ACEs reported having been diagnosed with one or more chronic diseases.</a:t>
            </a:r>
          </a:p>
          <a:p>
            <a:r>
              <a:rPr lang="en-US" sz="1800" dirty="0"/>
              <a:t>The figure is 6.9% in those with no ACEs.</a:t>
            </a:r>
          </a:p>
          <a:p>
            <a:r>
              <a:rPr lang="en-US" sz="1800" dirty="0"/>
              <a:t>Those who had experienced four or more ACEs were: four times more likely to be a high-risk drinker; six times more likely to have had sex under the age of 16 years, to have had or caused unintended teenage pregnancy, and to smoke; and were sixteen times more likely to have used crack cocaine or heroin.</a:t>
            </a:r>
          </a:p>
          <a:p>
            <a:endParaRPr lang="en-US" sz="1800" dirty="0"/>
          </a:p>
          <a:p>
            <a:endParaRPr lang="en-GB" sz="1800" dirty="0"/>
          </a:p>
        </p:txBody>
      </p:sp>
    </p:spTree>
    <p:custDataLst>
      <p:tags r:id="rId1"/>
    </p:custDataLst>
    <p:extLst>
      <p:ext uri="{BB962C8B-B14F-4D97-AF65-F5344CB8AC3E}">
        <p14:creationId xmlns:p14="http://schemas.microsoft.com/office/powerpoint/2010/main" val="3027801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8658" y="205192"/>
            <a:ext cx="4486935" cy="1031283"/>
          </a:xfrm>
        </p:spPr>
        <p:txBody>
          <a:bodyPr vert="horz" wrap="square" lIns="91440" tIns="45720" rIns="91440" bIns="45720" numCol="1" rtlCol="0" anchor="t" anchorCtr="0" compatLnSpc="1">
            <a:prstTxWarp prst="textNoShape">
              <a:avLst/>
            </a:prstTxWarp>
            <a:noAutofit/>
          </a:bodyPr>
          <a:lstStyle/>
          <a:p>
            <a:r>
              <a:rPr lang="cy-GB" sz="2400" b="1" err="1">
                <a:latin typeface="Calibri"/>
                <a:cs typeface="Calibri"/>
              </a:rPr>
              <a:t>ACEs</a:t>
            </a:r>
            <a:r>
              <a:rPr lang="cy-GB" sz="2400" b="1" dirty="0">
                <a:latin typeface="Calibri"/>
                <a:cs typeface="Calibri"/>
              </a:rPr>
              <a:t>: mynychder yng Nghymru</a:t>
            </a:r>
            <a:br>
              <a:rPr lang="cy-GB" sz="2400" b="1" dirty="0">
                <a:latin typeface="Arial"/>
              </a:rPr>
            </a:br>
            <a:endParaRPr lang="en-GB" b="1">
              <a:cs typeface="Arial"/>
            </a:endParaRPr>
          </a:p>
        </p:txBody>
      </p:sp>
      <p:sp>
        <p:nvSpPr>
          <p:cNvPr id="3" name="Text Placeholder 2"/>
          <p:cNvSpPr>
            <a:spLocks noGrp="1"/>
          </p:cNvSpPr>
          <p:nvPr>
            <p:ph type="body" sz="quarter" idx="10"/>
          </p:nvPr>
        </p:nvSpPr>
        <p:spPr>
          <a:xfrm>
            <a:off x="6501636" y="254092"/>
            <a:ext cx="4074223" cy="402544"/>
          </a:xfrm>
        </p:spPr>
        <p:txBody>
          <a:bodyPr>
            <a:normAutofit lnSpcReduction="10000"/>
          </a:bodyPr>
          <a:lstStyle/>
          <a:p>
            <a:r>
              <a:rPr lang="en-US" sz="2400" b="1" dirty="0"/>
              <a:t>ACEs: prevalence in Wales</a:t>
            </a:r>
            <a:endParaRPr lang="en-GB" sz="2400" b="1">
              <a:cs typeface="Arial"/>
            </a:endParaRPr>
          </a:p>
          <a:p>
            <a:endParaRPr lang="en-GB" dirty="0"/>
          </a:p>
        </p:txBody>
      </p:sp>
      <p:sp>
        <p:nvSpPr>
          <p:cNvPr id="4" name="Text Placeholder 3"/>
          <p:cNvSpPr>
            <a:spLocks noGrp="1"/>
          </p:cNvSpPr>
          <p:nvPr>
            <p:ph type="body" sz="quarter" idx="11"/>
          </p:nvPr>
        </p:nvSpPr>
        <p:spPr>
          <a:xfrm>
            <a:off x="658730" y="1172278"/>
            <a:ext cx="4443413" cy="4418648"/>
          </a:xfrm>
        </p:spPr>
        <p:txBody>
          <a:bodyPr vert="horz" lIns="91440" tIns="45720" rIns="91440" bIns="45720" rtlCol="0" anchor="t">
            <a:normAutofit/>
          </a:bodyPr>
          <a:lstStyle/>
          <a:p>
            <a:r>
              <a:rPr lang="cy-GB" sz="2000" dirty="0">
                <a:latin typeface="Calibri"/>
                <a:cs typeface="Calibri"/>
              </a:rPr>
              <a:t>Mae’r rhai sydd â phedwar ACE neu fwy pymtheg gwaith yn fwy tebygol o fod wedi cyflawni trais yn erbyn person arall yn y 12 mis diwethaf ac ugain gwaith yn fwy tebygol o fod wedi cael eu carcharu ar unrhyw adeg yn eu bywyd.</a:t>
            </a:r>
          </a:p>
          <a:p>
            <a:r>
              <a:rPr lang="cy-GB" sz="2000" dirty="0">
                <a:latin typeface="Calibri"/>
                <a:cs typeface="Calibri"/>
              </a:rPr>
              <a:t>Mae Llywodraeth Cymru, ynghyd â chyrff eraill, gan gynnwys Comisiynydd Cenedlaethau’r Dyfodol, yn gweithio i leihau achosion o </a:t>
            </a:r>
            <a:r>
              <a:rPr lang="cy-GB" sz="2000" err="1">
                <a:latin typeface="Calibri"/>
                <a:cs typeface="Calibri"/>
              </a:rPr>
              <a:t>ACEs</a:t>
            </a:r>
            <a:r>
              <a:rPr lang="cy-GB" sz="2000" dirty="0">
                <a:latin typeface="Calibri"/>
                <a:cs typeface="Calibri"/>
              </a:rPr>
              <a:t> yn genedlaethol. </a:t>
            </a:r>
          </a:p>
          <a:p>
            <a:endParaRPr lang="en-GB" dirty="0"/>
          </a:p>
        </p:txBody>
      </p:sp>
      <p:sp>
        <p:nvSpPr>
          <p:cNvPr id="5" name="Text Placeholder 4"/>
          <p:cNvSpPr>
            <a:spLocks noGrp="1"/>
          </p:cNvSpPr>
          <p:nvPr>
            <p:ph type="body" sz="quarter" idx="12"/>
          </p:nvPr>
        </p:nvSpPr>
        <p:spPr>
          <a:xfrm>
            <a:off x="6366460" y="1173386"/>
            <a:ext cx="4655749" cy="5084064"/>
          </a:xfrm>
        </p:spPr>
        <p:txBody>
          <a:bodyPr>
            <a:normAutofit/>
          </a:bodyPr>
          <a:lstStyle/>
          <a:p>
            <a:r>
              <a:rPr lang="en-US" sz="2000" dirty="0"/>
              <a:t>Those with four or more ACEs are fifteen times more likely to have committed violence against another person in the last 12 months and twenty times more likely to have been incarcerated at any point in their life.</a:t>
            </a:r>
          </a:p>
          <a:p>
            <a:r>
              <a:rPr lang="en-US" sz="2000" dirty="0"/>
              <a:t>Welsh Government, along with other bodies, including the Future Generations Commissioner, are working to reduce instances of ACEs nationally. </a:t>
            </a:r>
            <a:endParaRPr lang="en-GB" sz="2000" dirty="0"/>
          </a:p>
        </p:txBody>
      </p:sp>
    </p:spTree>
    <p:custDataLst>
      <p:tags r:id="rId1"/>
    </p:custDataLst>
    <p:extLst>
      <p:ext uri="{BB962C8B-B14F-4D97-AF65-F5344CB8AC3E}">
        <p14:creationId xmlns:p14="http://schemas.microsoft.com/office/powerpoint/2010/main" val="157328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a:xfrm>
            <a:off x="6483608" y="1347642"/>
            <a:ext cx="3977129" cy="3901648"/>
          </a:xfrm>
        </p:spPr>
        <p:txBody>
          <a:bodyPr vert="horz" lIns="91440" tIns="45720" rIns="91440" bIns="45720" rtlCol="0" anchor="t">
            <a:normAutofit/>
          </a:bodyPr>
          <a:lstStyle/>
          <a:p>
            <a:r>
              <a:rPr lang="en-US" dirty="0"/>
              <a:t>Quick think! </a:t>
            </a:r>
            <a:endParaRPr lang="en-GB"/>
          </a:p>
          <a:p>
            <a:r>
              <a:rPr lang="en-US" dirty="0"/>
              <a:t>What factors do you think contribute to adverse childhood experiences? </a:t>
            </a:r>
            <a:endParaRPr lang="en-GB" dirty="0"/>
          </a:p>
          <a:p>
            <a:endParaRPr lang="en-US" dirty="0">
              <a:cs typeface="Arial"/>
            </a:endParaRPr>
          </a:p>
          <a:p>
            <a:endParaRPr lang="en-US" dirty="0">
              <a:highlight>
                <a:srgbClr val="FFFF00"/>
              </a:highlight>
              <a:cs typeface="Arial"/>
            </a:endParaRPr>
          </a:p>
        </p:txBody>
      </p:sp>
      <p:sp>
        <p:nvSpPr>
          <p:cNvPr id="4" name="Text Placeholder 3"/>
          <p:cNvSpPr>
            <a:spLocks noGrp="1"/>
          </p:cNvSpPr>
          <p:nvPr>
            <p:ph type="body" sz="quarter" idx="11"/>
          </p:nvPr>
        </p:nvSpPr>
        <p:spPr>
          <a:xfrm>
            <a:off x="1440783" y="1376358"/>
            <a:ext cx="3681413" cy="4104278"/>
          </a:xfrm>
        </p:spPr>
        <p:txBody>
          <a:bodyPr vert="horz" lIns="91440" tIns="45720" rIns="91440" bIns="45720" rtlCol="0" anchor="t">
            <a:normAutofit/>
          </a:bodyPr>
          <a:lstStyle/>
          <a:p>
            <a:pPr marL="0" indent="0">
              <a:buNone/>
            </a:pPr>
            <a:r>
              <a:rPr lang="cy-GB" sz="2800" dirty="0">
                <a:solidFill>
                  <a:srgbClr val="16AD85"/>
                </a:solidFill>
                <a:latin typeface="Calibri"/>
                <a:cs typeface="Calibri"/>
              </a:rPr>
              <a:t>Meddyliwch yn gyflym! </a:t>
            </a:r>
          </a:p>
          <a:p>
            <a:pPr marL="0" indent="0">
              <a:buNone/>
            </a:pPr>
            <a:r>
              <a:rPr lang="cy-GB" sz="2800" dirty="0">
                <a:solidFill>
                  <a:srgbClr val="16AD85"/>
                </a:solidFill>
                <a:latin typeface="Calibri"/>
                <a:cs typeface="Calibri"/>
              </a:rPr>
              <a:t>Pa ffactorau ydych chi'n meddwl sy'n cyfrannu at brofiadau niweidiol yn ystod plentyndod?  </a:t>
            </a:r>
            <a:endParaRPr lang="cy-GB" sz="2800">
              <a:solidFill>
                <a:srgbClr val="16AD85"/>
              </a:solidFill>
              <a:latin typeface="Calibri"/>
              <a:cs typeface="Calibri"/>
            </a:endParaRPr>
          </a:p>
          <a:p>
            <a:endParaRPr lang="en-GB" dirty="0">
              <a:solidFill>
                <a:srgbClr val="16AD85"/>
              </a:solidFill>
              <a:cs typeface="Arial"/>
            </a:endParaRPr>
          </a:p>
        </p:txBody>
      </p:sp>
      <p:pic>
        <p:nvPicPr>
          <p:cNvPr id="2" name="Picture 1">
            <a:extLst>
              <a:ext uri="{FF2B5EF4-FFF2-40B4-BE49-F238E27FC236}">
                <a16:creationId xmlns:a16="http://schemas.microsoft.com/office/drawing/2014/main" id="{CB6334B1-4086-DBD3-6560-E44E60AAA986}"/>
              </a:ext>
            </a:extLst>
          </p:cNvPr>
          <p:cNvPicPr>
            <a:picLocks noChangeAspect="1"/>
          </p:cNvPicPr>
          <p:nvPr/>
        </p:nvPicPr>
        <p:blipFill>
          <a:blip r:embed="rId4"/>
          <a:stretch>
            <a:fillRect/>
          </a:stretch>
        </p:blipFill>
        <p:spPr>
          <a:xfrm>
            <a:off x="4746486" y="4763051"/>
            <a:ext cx="1086679" cy="1086679"/>
          </a:xfrm>
          <a:prstGeom prst="rect">
            <a:avLst/>
          </a:prstGeom>
        </p:spPr>
      </p:pic>
      <p:pic>
        <p:nvPicPr>
          <p:cNvPr id="5" name="Picture 4">
            <a:extLst>
              <a:ext uri="{FF2B5EF4-FFF2-40B4-BE49-F238E27FC236}">
                <a16:creationId xmlns:a16="http://schemas.microsoft.com/office/drawing/2014/main" id="{8BFAA4AA-D4F6-8294-A507-E692FD1EEA67}"/>
              </a:ext>
            </a:extLst>
          </p:cNvPr>
          <p:cNvPicPr>
            <a:picLocks noChangeAspect="1"/>
          </p:cNvPicPr>
          <p:nvPr/>
        </p:nvPicPr>
        <p:blipFill>
          <a:blip r:embed="rId5"/>
          <a:stretch>
            <a:fillRect/>
          </a:stretch>
        </p:blipFill>
        <p:spPr>
          <a:xfrm>
            <a:off x="6049617" y="4763052"/>
            <a:ext cx="1020418" cy="1020418"/>
          </a:xfrm>
          <a:prstGeom prst="rect">
            <a:avLst/>
          </a:prstGeom>
        </p:spPr>
      </p:pic>
    </p:spTree>
    <p:custDataLst>
      <p:tags r:id="rId1"/>
    </p:custDataLst>
    <p:extLst>
      <p:ext uri="{BB962C8B-B14F-4D97-AF65-F5344CB8AC3E}">
        <p14:creationId xmlns:p14="http://schemas.microsoft.com/office/powerpoint/2010/main" val="22978045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FF53B4BBA26A92419C87554409A01F6C" ma:contentTypeVersion="13" ma:contentTypeDescription="Create a new document." ma:contentTypeScope="" ma:versionID="bfc5180613777e91b948e260f322378f">
  <xsd:schema xmlns:xsd="http://www.w3.org/2001/XMLSchema" xmlns:xs="http://www.w3.org/2001/XMLSchema" xmlns:p="http://schemas.microsoft.com/office/2006/metadata/properties" xmlns:ns2="2f33f0b9-e468-4913-ae1d-192484410d9f" xmlns:ns3="ca6487ab-a953-456b-ba74-c92e137f6b23" targetNamespace="http://schemas.microsoft.com/office/2006/metadata/properties" ma:root="true" ma:fieldsID="6470b2d7574b190021629b4547b929ca" ns2:_="" ns3:_="">
    <xsd:import namespace="2f33f0b9-e468-4913-ae1d-192484410d9f"/>
    <xsd:import namespace="ca6487ab-a953-456b-ba74-c92e137f6b2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33f0b9-e468-4913-ae1d-192484410d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287d775-eeb9-418e-98c0-81594eb10f1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a6487ab-a953-456b-ba74-c92e137f6b2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2d139518-7ae8-4eee-825b-af2e8cec92b0}" ma:internalName="TaxCatchAll" ma:showField="CatchAllData" ma:web="ca6487ab-a953-456b-ba74-c92e137f6b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33f0b9-e468-4913-ae1d-192484410d9f">
      <Terms xmlns="http://schemas.microsoft.com/office/infopath/2007/PartnerControls"/>
    </lcf76f155ced4ddcb4097134ff3c332f>
    <TaxCatchAll xmlns="ca6487ab-a953-456b-ba74-c92e137f6b23" xsi:nil="true"/>
  </documentManagement>
</p:properties>
</file>

<file path=customXml/itemProps1.xml><?xml version="1.0" encoding="utf-8"?>
<ds:datastoreItem xmlns:ds="http://schemas.openxmlformats.org/officeDocument/2006/customXml" ds:itemID="{E77561A3-7992-4EB0-A229-A45686E1B2B4}">
  <ds:schemaRefs>
    <ds:schemaRef ds:uri="http://schemas.microsoft.com/sharepoint/v3/contenttype/forms"/>
  </ds:schemaRefs>
</ds:datastoreItem>
</file>

<file path=customXml/itemProps2.xml><?xml version="1.0" encoding="utf-8"?>
<ds:datastoreItem xmlns:ds="http://schemas.openxmlformats.org/officeDocument/2006/customXml" ds:itemID="{583CFEF9-002F-4571-A3FF-AA77302549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33f0b9-e468-4913-ae1d-192484410d9f"/>
    <ds:schemaRef ds:uri="ca6487ab-a953-456b-ba74-c92e137f6b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A195ECA-82E2-4DA3-AD92-6588DB8E8B48}">
  <ds:schemaRefs>
    <ds:schemaRef ds:uri="http://schemas.microsoft.com/office/2006/metadata/properties"/>
    <ds:schemaRef ds:uri="http://schemas.microsoft.com/office/infopath/2007/PartnerControls"/>
    <ds:schemaRef ds:uri="2f33f0b9-e468-4913-ae1d-192484410d9f"/>
    <ds:schemaRef ds:uri="ca6487ab-a953-456b-ba74-c92e137f6b23"/>
  </ds:schemaRefs>
</ds:datastoreItem>
</file>

<file path=docProps/app.xml><?xml version="1.0" encoding="utf-8"?>
<Properties xmlns="http://schemas.openxmlformats.org/officeDocument/2006/extended-properties" xmlns:vt="http://schemas.openxmlformats.org/officeDocument/2006/docPropsVTypes">
  <TotalTime>0</TotalTime>
  <Words>8109</Words>
  <Application>Microsoft Office PowerPoint</Application>
  <PresentationFormat>Widescreen</PresentationFormat>
  <Paragraphs>572</Paragraphs>
  <Slides>27</Slides>
  <Notes>24</Notes>
  <HiddenSlides>0</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Ymarferydd Gwasanaethau Cymdeithasol</vt:lpstr>
      <vt:lpstr>PowerPoint Presentation</vt:lpstr>
      <vt:lpstr>PowerPoint Presentation</vt:lpstr>
      <vt:lpstr>PowerPoint Presentation</vt:lpstr>
      <vt:lpstr>PowerPoint Presentation</vt:lpstr>
      <vt:lpstr>PowerPoint Presentation</vt:lpstr>
      <vt:lpstr>ACEs: mynychder yng Nghymru </vt:lpstr>
      <vt:lpstr>ACEs: mynychder yng Nghymru </vt:lpstr>
      <vt:lpstr>PowerPoint Presentation</vt:lpstr>
      <vt:lpstr>Mathau o brofiadau niweidiol yn ystod plentyndod </vt:lpstr>
      <vt:lpstr>Profiadau niweidiol yn ystod plentyndod: sut dylem ni eu hystyried?  </vt:lpstr>
      <vt:lpstr>Ymatebion corfforol i ACEs </vt:lpstr>
      <vt:lpstr>Ymatebion emosiynol a gwybyddol i ACEs </vt:lpstr>
      <vt:lpstr>Beth yw ymyrraeth gynnar?  </vt:lpstr>
      <vt:lpstr>Straen a thrawma </vt:lpstr>
      <vt:lpstr>Straen: datblygiad a llesiant gydol oes </vt:lpstr>
      <vt:lpstr>Straen: datblygiad a llesiant gydol oes </vt:lpstr>
      <vt:lpstr>Straen: datblygiad a llesiant gydol oes </vt:lpstr>
      <vt:lpstr>Straen gydol oes </vt:lpstr>
      <vt:lpstr>Trawma: datblygiad a llesiant gydol oes </vt:lpstr>
      <vt:lpstr>Enghreifftiau o drawma </vt:lpstr>
      <vt:lpstr>Effeithiau trawma </vt:lpstr>
      <vt:lpstr>Effeithiau trawma </vt:lpstr>
      <vt:lpstr>Effeithiau trawma </vt:lpstr>
      <vt:lpstr>Effeithiau eraill trawma: </vt:lpstr>
      <vt:lpstr>Potensial straen a thrawma i achosi niwed i ddatblygiad a llesiant cyffredinol trwy gydol oes  Fideo: Childhood Trauma and the Brain | UK Trauma Council https://www.youtube.com/watch?v=xYBUY1kZpf8   The potential of stress and trauma to cause harm to overall development and wellbeing throughout the lifespan  Video: Childhood Trauma and the Brain | UK Trauma Council https://www.youtube.com/watch?v=xYBUY1kZpf8  </vt:lpstr>
      <vt:lpstr>Effeithiau hirdymor trawma plentyndod mewn oedolion </vt:lpstr>
    </vt:vector>
  </TitlesOfParts>
  <Company>Bridgend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Jodie Trotman</dc:creator>
  <cp:lastModifiedBy>Hayley Abraham</cp:lastModifiedBy>
  <cp:revision>107</cp:revision>
  <dcterms:created xsi:type="dcterms:W3CDTF">2023-06-09T11:12:47Z</dcterms:created>
  <dcterms:modified xsi:type="dcterms:W3CDTF">2025-04-29T13:46:27Z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0x010100FF53B4BBA26A92419C87554409A01F6C</vt:lpwstr>
  </property>
  <property fmtid="{D5CDD505-2E9C-101B-9397-08002B2CF9AE}" pid="3" name="MediaServiceImageTags">
    <vt:lpwstr/>
  </property>
  <property fmtid="{D5CDD505-2E9C-101B-9397-08002B2CF9AE}" pid="4" name="MSIP_Label_d3f1612d-fb9f-4910-9745-3218a93e4acc_Enabled">
    <vt:lpwstr>true</vt:lpwstr>
  </property>
  <property fmtid="{D5CDD505-2E9C-101B-9397-08002B2CF9AE}" pid="5" name="MSIP_Label_d3f1612d-fb9f-4910-9745-3218a93e4acc_SetDate">
    <vt:lpwstr>2025-04-11T10:46:58Z</vt:lpwstr>
  </property>
  <property fmtid="{D5CDD505-2E9C-101B-9397-08002B2CF9AE}" pid="6" name="MSIP_Label_d3f1612d-fb9f-4910-9745-3218a93e4acc_Method">
    <vt:lpwstr>Standard</vt:lpwstr>
  </property>
  <property fmtid="{D5CDD505-2E9C-101B-9397-08002B2CF9AE}" pid="7" name="MSIP_Label_d3f1612d-fb9f-4910-9745-3218a93e4acc_Name">
    <vt:lpwstr>defa4170-0d19-0005-0004-bc88714345d2</vt:lpwstr>
  </property>
  <property fmtid="{D5CDD505-2E9C-101B-9397-08002B2CF9AE}" pid="8" name="MSIP_Label_d3f1612d-fb9f-4910-9745-3218a93e4acc_SiteId">
    <vt:lpwstr>4bc2de22-9b97-4eb6-8e88-2254190748e2</vt:lpwstr>
  </property>
  <property fmtid="{D5CDD505-2E9C-101B-9397-08002B2CF9AE}" pid="9" name="MSIP_Label_d3f1612d-fb9f-4910-9745-3218a93e4acc_ActionId">
    <vt:lpwstr>c0063c3b-d01c-4203-ad04-0f3f44b5acfd</vt:lpwstr>
  </property>
  <property fmtid="{D5CDD505-2E9C-101B-9397-08002B2CF9AE}" pid="10" name="MSIP_Label_d3f1612d-fb9f-4910-9745-3218a93e4acc_ContentBits">
    <vt:lpwstr>0</vt:lpwstr>
  </property>
  <property fmtid="{D5CDD505-2E9C-101B-9397-08002B2CF9AE}" pid="11" name="MSIP_Label_d3f1612d-fb9f-4910-9745-3218a93e4acc_Tag">
    <vt:lpwstr>10, 3, 0, 1</vt:lpwstr>
  </property>
</Properties>
</file>